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showSpecialPlsOnTitleSld="0">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Lst>
  <p:sldSz cy="5143500" cx="9144000"/>
  <p:notesSz cx="6858000" cy="9144000"/>
  <p:embeddedFontLst>
    <p:embeddedFont>
      <p:font typeface="Helvetica Neue"/>
      <p:regular r:id="rId43"/>
      <p:bold r:id="rId44"/>
      <p:italic r:id="rId45"/>
      <p:boldItalic r:id="rId46"/>
    </p:embeddedFont>
    <p:embeddedFont>
      <p:font typeface="Merriweather"/>
      <p:regular r:id="rId47"/>
      <p:bold r:id="rId48"/>
      <p:italic r:id="rId49"/>
      <p:boldItalic r:id="rId5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font" Target="fonts/HelveticaNeue-bold.fntdata"/><Relationship Id="rId43" Type="http://schemas.openxmlformats.org/officeDocument/2006/relationships/font" Target="fonts/HelveticaNeue-regular.fntdata"/><Relationship Id="rId46" Type="http://schemas.openxmlformats.org/officeDocument/2006/relationships/font" Target="fonts/HelveticaNeue-boldItalic.fntdata"/><Relationship Id="rId45" Type="http://schemas.openxmlformats.org/officeDocument/2006/relationships/font" Target="fonts/HelveticaNeue-italic.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font" Target="fonts/Merriweather-bold.fntdata"/><Relationship Id="rId47" Type="http://schemas.openxmlformats.org/officeDocument/2006/relationships/font" Target="fonts/Merriweather-regular.fntdata"/><Relationship Id="rId49" Type="http://schemas.openxmlformats.org/officeDocument/2006/relationships/font" Target="fonts/Merriweather-italic.fnt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0" Type="http://schemas.openxmlformats.org/officeDocument/2006/relationships/font" Target="fonts/Merriweather-boldItalic.fntdata"/><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0" name="Shape 50"/>
        <p:cNvGrpSpPr/>
        <p:nvPr/>
      </p:nvGrpSpPr>
      <p:grpSpPr>
        <a:xfrm>
          <a:off x="0" y="0"/>
          <a:ext cx="0" cy="0"/>
          <a:chOff x="0" y="0"/>
          <a:chExt cx="0" cy="0"/>
        </a:xfrm>
      </p:grpSpPr>
      <p:sp>
        <p:nvSpPr>
          <p:cNvPr id="51" name="Google Shape;51;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4" name="Shape 134"/>
        <p:cNvGrpSpPr/>
        <p:nvPr/>
      </p:nvGrpSpPr>
      <p:grpSpPr>
        <a:xfrm>
          <a:off x="0" y="0"/>
          <a:ext cx="0" cy="0"/>
          <a:chOff x="0" y="0"/>
          <a:chExt cx="0" cy="0"/>
        </a:xfrm>
      </p:grpSpPr>
      <p:sp>
        <p:nvSpPr>
          <p:cNvPr id="135" name="Google Shape;135;g545972e68f_0_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6" name="Google Shape;136;g545972e68f_0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1" name="Shape 141"/>
        <p:cNvGrpSpPr/>
        <p:nvPr/>
      </p:nvGrpSpPr>
      <p:grpSpPr>
        <a:xfrm>
          <a:off x="0" y="0"/>
          <a:ext cx="0" cy="0"/>
          <a:chOff x="0" y="0"/>
          <a:chExt cx="0" cy="0"/>
        </a:xfrm>
      </p:grpSpPr>
      <p:sp>
        <p:nvSpPr>
          <p:cNvPr id="142" name="Google Shape;142;g545972e68f_0_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3" name="Google Shape;143;g545972e68f_0_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8" name="Shape 148"/>
        <p:cNvGrpSpPr/>
        <p:nvPr/>
      </p:nvGrpSpPr>
      <p:grpSpPr>
        <a:xfrm>
          <a:off x="0" y="0"/>
          <a:ext cx="0" cy="0"/>
          <a:chOff x="0" y="0"/>
          <a:chExt cx="0" cy="0"/>
        </a:xfrm>
      </p:grpSpPr>
      <p:sp>
        <p:nvSpPr>
          <p:cNvPr id="149" name="Google Shape;149;g545972e68f_0_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0" name="Google Shape;150;g545972e68f_0_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6" name="Shape 156"/>
        <p:cNvGrpSpPr/>
        <p:nvPr/>
      </p:nvGrpSpPr>
      <p:grpSpPr>
        <a:xfrm>
          <a:off x="0" y="0"/>
          <a:ext cx="0" cy="0"/>
          <a:chOff x="0" y="0"/>
          <a:chExt cx="0" cy="0"/>
        </a:xfrm>
      </p:grpSpPr>
      <p:sp>
        <p:nvSpPr>
          <p:cNvPr id="157" name="Google Shape;157;g545972e68f_0_9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8" name="Google Shape;158;g545972e68f_0_9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3" name="Shape 163"/>
        <p:cNvGrpSpPr/>
        <p:nvPr/>
      </p:nvGrpSpPr>
      <p:grpSpPr>
        <a:xfrm>
          <a:off x="0" y="0"/>
          <a:ext cx="0" cy="0"/>
          <a:chOff x="0" y="0"/>
          <a:chExt cx="0" cy="0"/>
        </a:xfrm>
      </p:grpSpPr>
      <p:sp>
        <p:nvSpPr>
          <p:cNvPr id="164" name="Google Shape;164;g4d2aa55e7f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5" name="Google Shape;165;g4d2aa55e7f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0" name="Shape 170"/>
        <p:cNvGrpSpPr/>
        <p:nvPr/>
      </p:nvGrpSpPr>
      <p:grpSpPr>
        <a:xfrm>
          <a:off x="0" y="0"/>
          <a:ext cx="0" cy="0"/>
          <a:chOff x="0" y="0"/>
          <a:chExt cx="0" cy="0"/>
        </a:xfrm>
      </p:grpSpPr>
      <p:sp>
        <p:nvSpPr>
          <p:cNvPr id="171" name="Google Shape;171;g552f13a16e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2" name="Google Shape;172;g552f13a16e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8" name="Shape 178"/>
        <p:cNvGrpSpPr/>
        <p:nvPr/>
      </p:nvGrpSpPr>
      <p:grpSpPr>
        <a:xfrm>
          <a:off x="0" y="0"/>
          <a:ext cx="0" cy="0"/>
          <a:chOff x="0" y="0"/>
          <a:chExt cx="0" cy="0"/>
        </a:xfrm>
      </p:grpSpPr>
      <p:sp>
        <p:nvSpPr>
          <p:cNvPr id="179" name="Google Shape;179;g4d2aa55e7f_0_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0" name="Google Shape;180;g4d2aa55e7f_0_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t/>
            </a:r>
            <a:endParaRPr sz="1050">
              <a:solidFill>
                <a:srgbClr val="222222"/>
              </a:solidFill>
              <a:highlight>
                <a:srgbClr val="FFFFFF"/>
              </a:highlight>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7" name="Shape 187"/>
        <p:cNvGrpSpPr/>
        <p:nvPr/>
      </p:nvGrpSpPr>
      <p:grpSpPr>
        <a:xfrm>
          <a:off x="0" y="0"/>
          <a:ext cx="0" cy="0"/>
          <a:chOff x="0" y="0"/>
          <a:chExt cx="0" cy="0"/>
        </a:xfrm>
      </p:grpSpPr>
      <p:sp>
        <p:nvSpPr>
          <p:cNvPr id="188" name="Google Shape;188;g54c6e72a05_0_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9" name="Google Shape;189;g54c6e72a05_0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5" name="Shape 195"/>
        <p:cNvGrpSpPr/>
        <p:nvPr/>
      </p:nvGrpSpPr>
      <p:grpSpPr>
        <a:xfrm>
          <a:off x="0" y="0"/>
          <a:ext cx="0" cy="0"/>
          <a:chOff x="0" y="0"/>
          <a:chExt cx="0" cy="0"/>
        </a:xfrm>
      </p:grpSpPr>
      <p:sp>
        <p:nvSpPr>
          <p:cNvPr id="196" name="Google Shape;196;g54c750c4ac_0_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7" name="Google Shape;197;g54c750c4ac_0_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‘‘Open, Public, Electronic, and Necessary Government Data Act’’</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3" name="Shape 203"/>
        <p:cNvGrpSpPr/>
        <p:nvPr/>
      </p:nvGrpSpPr>
      <p:grpSpPr>
        <a:xfrm>
          <a:off x="0" y="0"/>
          <a:ext cx="0" cy="0"/>
          <a:chOff x="0" y="0"/>
          <a:chExt cx="0" cy="0"/>
        </a:xfrm>
      </p:grpSpPr>
      <p:sp>
        <p:nvSpPr>
          <p:cNvPr id="204" name="Google Shape;204;g545972e68f_0_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5" name="Google Shape;205;g545972e68f_0_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6" name="Shape 56"/>
        <p:cNvGrpSpPr/>
        <p:nvPr/>
      </p:nvGrpSpPr>
      <p:grpSpPr>
        <a:xfrm>
          <a:off x="0" y="0"/>
          <a:ext cx="0" cy="0"/>
          <a:chOff x="0" y="0"/>
          <a:chExt cx="0" cy="0"/>
        </a:xfrm>
      </p:grpSpPr>
      <p:sp>
        <p:nvSpPr>
          <p:cNvPr id="57" name="Google Shape;57;g507809ecb5_0_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8" name="Google Shape;58;g507809ecb5_0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1" name="Shape 211"/>
        <p:cNvGrpSpPr/>
        <p:nvPr/>
      </p:nvGrpSpPr>
      <p:grpSpPr>
        <a:xfrm>
          <a:off x="0" y="0"/>
          <a:ext cx="0" cy="0"/>
          <a:chOff x="0" y="0"/>
          <a:chExt cx="0" cy="0"/>
        </a:xfrm>
      </p:grpSpPr>
      <p:sp>
        <p:nvSpPr>
          <p:cNvPr id="212" name="Google Shape;212;g507809ecb5_0_6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3" name="Google Shape;213;g507809ecb5_0_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800">
              <a:solidFill>
                <a:schemeClr val="dk1"/>
              </a:solidFill>
            </a:endParaRPr>
          </a:p>
          <a:p>
            <a:pPr indent="0" lvl="0" marL="0" rtl="0" algn="l">
              <a:spcBef>
                <a:spcPts val="0"/>
              </a:spcBef>
              <a:spcAft>
                <a:spcPts val="0"/>
              </a:spcAft>
              <a:buNone/>
            </a:pPr>
            <a:r>
              <a:rPr lang="en">
                <a:solidFill>
                  <a:schemeClr val="dk1"/>
                </a:solidFill>
              </a:rPr>
              <a:t>				</a:t>
            </a:r>
            <a:endParaRPr>
              <a:solidFill>
                <a:schemeClr val="dk1"/>
              </a:solidFill>
            </a:endParaRPr>
          </a:p>
          <a:p>
            <a:pPr indent="0" lvl="0" marL="0" rtl="0" algn="l">
              <a:spcBef>
                <a:spcPts val="0"/>
              </a:spcBef>
              <a:spcAft>
                <a:spcPts val="0"/>
              </a:spcAft>
              <a:buNone/>
            </a:pPr>
            <a:r>
              <a:rPr lang="en">
                <a:solidFill>
                  <a:schemeClr val="dk1"/>
                </a:solidFill>
              </a:rPr>
              <a:t>			</a:t>
            </a:r>
            <a:endParaRPr>
              <a:solidFill>
                <a:schemeClr val="dk1"/>
              </a:solidFill>
            </a:endParaRPr>
          </a:p>
          <a:p>
            <a:pPr indent="0" lvl="0" marL="0" rtl="0" algn="l">
              <a:spcBef>
                <a:spcPts val="0"/>
              </a:spcBef>
              <a:spcAft>
                <a:spcPts val="0"/>
              </a:spcAft>
              <a:buNone/>
            </a:pPr>
            <a:r>
              <a:rPr lang="en">
                <a:solidFill>
                  <a:schemeClr val="dk1"/>
                </a:solidFill>
              </a:rPr>
              <a:t>		</a:t>
            </a:r>
            <a:endParaRPr>
              <a:solidFill>
                <a:schemeClr val="dk1"/>
              </a:solidFill>
            </a:endParaRPr>
          </a:p>
          <a:p>
            <a:pPr indent="0" lvl="0" marL="0" rtl="0" algn="l">
              <a:spcBef>
                <a:spcPts val="0"/>
              </a:spcBef>
              <a:spcAft>
                <a:spcPts val="0"/>
              </a:spcAft>
              <a:buClr>
                <a:schemeClr val="dk1"/>
              </a:buClr>
              <a:buSzPts val="1100"/>
              <a:buFont typeface="Arial"/>
              <a:buNone/>
            </a:pPr>
            <a:r>
              <a:t/>
            </a:r>
            <a:endParaRPr sz="800">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			</a:t>
            </a:r>
            <a:endParaRPr>
              <a:solidFill>
                <a:schemeClr val="dk1"/>
              </a:solidFill>
            </a:endParaRPr>
          </a:p>
          <a:p>
            <a:pPr indent="0" lvl="0" marL="0" rtl="0" algn="l">
              <a:spcBef>
                <a:spcPts val="0"/>
              </a:spcBef>
              <a:spcAft>
                <a:spcPts val="0"/>
              </a:spcAft>
              <a:buNone/>
            </a:pPr>
            <a:r>
              <a:rPr lang="en">
                <a:solidFill>
                  <a:schemeClr val="dk1"/>
                </a:solidFill>
              </a:rPr>
              <a:t>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7" name="Shape 217"/>
        <p:cNvGrpSpPr/>
        <p:nvPr/>
      </p:nvGrpSpPr>
      <p:grpSpPr>
        <a:xfrm>
          <a:off x="0" y="0"/>
          <a:ext cx="0" cy="0"/>
          <a:chOff x="0" y="0"/>
          <a:chExt cx="0" cy="0"/>
        </a:xfrm>
      </p:grpSpPr>
      <p:sp>
        <p:nvSpPr>
          <p:cNvPr id="218" name="Google Shape;218;g54c750c4ac_0_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9" name="Google Shape;219;g54c750c4ac_0_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2" name="Shape 222"/>
        <p:cNvGrpSpPr/>
        <p:nvPr/>
      </p:nvGrpSpPr>
      <p:grpSpPr>
        <a:xfrm>
          <a:off x="0" y="0"/>
          <a:ext cx="0" cy="0"/>
          <a:chOff x="0" y="0"/>
          <a:chExt cx="0" cy="0"/>
        </a:xfrm>
      </p:grpSpPr>
      <p:sp>
        <p:nvSpPr>
          <p:cNvPr id="223" name="Google Shape;223;g54c750c4ac_0_6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4" name="Google Shape;224;g54c750c4ac_0_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8" name="Shape 228"/>
        <p:cNvGrpSpPr/>
        <p:nvPr/>
      </p:nvGrpSpPr>
      <p:grpSpPr>
        <a:xfrm>
          <a:off x="0" y="0"/>
          <a:ext cx="0" cy="0"/>
          <a:chOff x="0" y="0"/>
          <a:chExt cx="0" cy="0"/>
        </a:xfrm>
      </p:grpSpPr>
      <p:sp>
        <p:nvSpPr>
          <p:cNvPr id="229" name="Google Shape;229;g54c6e72a05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0" name="Google Shape;230;g54c6e72a05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t/>
            </a:r>
            <a:endParaRPr sz="1450">
              <a:solidFill>
                <a:srgbClr val="444444"/>
              </a:solidFill>
              <a:highlight>
                <a:schemeClr val="lt1"/>
              </a:highlight>
              <a:latin typeface="Times New Roman"/>
              <a:ea typeface="Times New Roman"/>
              <a:cs typeface="Times New Roman"/>
              <a:sym typeface="Times New Roman"/>
            </a:endParaRPr>
          </a:p>
          <a:p>
            <a:pPr indent="0" lvl="0" marL="0" rtl="0" algn="l">
              <a:lnSpc>
                <a:spcPct val="115000"/>
              </a:lnSpc>
              <a:spcBef>
                <a:spcPts val="1600"/>
              </a:spcBef>
              <a:spcAft>
                <a:spcPts val="0"/>
              </a:spcAft>
              <a:buClr>
                <a:schemeClr val="dk1"/>
              </a:buClr>
              <a:buSzPts val="1100"/>
              <a:buFont typeface="Arial"/>
              <a:buNone/>
            </a:pPr>
            <a:r>
              <a:t/>
            </a:r>
            <a:endParaRPr sz="1450">
              <a:solidFill>
                <a:srgbClr val="444444"/>
              </a:solidFill>
              <a:highlight>
                <a:schemeClr val="lt1"/>
              </a:highlight>
              <a:latin typeface="Times New Roman"/>
              <a:ea typeface="Times New Roman"/>
              <a:cs typeface="Times New Roman"/>
              <a:sym typeface="Times New Roman"/>
            </a:endParaRPr>
          </a:p>
          <a:p>
            <a:pPr indent="0" lvl="0" marL="0" rtl="0" algn="l">
              <a:lnSpc>
                <a:spcPct val="115000"/>
              </a:lnSpc>
              <a:spcBef>
                <a:spcPts val="1600"/>
              </a:spcBef>
              <a:spcAft>
                <a:spcPts val="1600"/>
              </a:spcAft>
              <a:buClr>
                <a:schemeClr val="dk1"/>
              </a:buClr>
              <a:buSzPts val="1100"/>
              <a:buFont typeface="Arial"/>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7" name="Shape 237"/>
        <p:cNvGrpSpPr/>
        <p:nvPr/>
      </p:nvGrpSpPr>
      <p:grpSpPr>
        <a:xfrm>
          <a:off x="0" y="0"/>
          <a:ext cx="0" cy="0"/>
          <a:chOff x="0" y="0"/>
          <a:chExt cx="0" cy="0"/>
        </a:xfrm>
      </p:grpSpPr>
      <p:sp>
        <p:nvSpPr>
          <p:cNvPr id="238" name="Google Shape;238;g54c750c4ac_0_8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9" name="Google Shape;239;g54c750c4ac_0_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6" name="Shape 246"/>
        <p:cNvGrpSpPr/>
        <p:nvPr/>
      </p:nvGrpSpPr>
      <p:grpSpPr>
        <a:xfrm>
          <a:off x="0" y="0"/>
          <a:ext cx="0" cy="0"/>
          <a:chOff x="0" y="0"/>
          <a:chExt cx="0" cy="0"/>
        </a:xfrm>
      </p:grpSpPr>
      <p:sp>
        <p:nvSpPr>
          <p:cNvPr id="247" name="Google Shape;247;g54c750c4ac_0_7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8" name="Google Shape;248;g54c750c4ac_0_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4" name="Shape 254"/>
        <p:cNvGrpSpPr/>
        <p:nvPr/>
      </p:nvGrpSpPr>
      <p:grpSpPr>
        <a:xfrm>
          <a:off x="0" y="0"/>
          <a:ext cx="0" cy="0"/>
          <a:chOff x="0" y="0"/>
          <a:chExt cx="0" cy="0"/>
        </a:xfrm>
      </p:grpSpPr>
      <p:sp>
        <p:nvSpPr>
          <p:cNvPr id="255" name="Google Shape;255;g54c6e72a05_0_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6" name="Google Shape;256;g54c6e72a05_0_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9" name="Shape 269"/>
        <p:cNvGrpSpPr/>
        <p:nvPr/>
      </p:nvGrpSpPr>
      <p:grpSpPr>
        <a:xfrm>
          <a:off x="0" y="0"/>
          <a:ext cx="0" cy="0"/>
          <a:chOff x="0" y="0"/>
          <a:chExt cx="0" cy="0"/>
        </a:xfrm>
      </p:grpSpPr>
      <p:sp>
        <p:nvSpPr>
          <p:cNvPr id="270" name="Google Shape;270;g509089e1a6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1" name="Google Shape;271;g509089e1a6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6" name="Shape 276"/>
        <p:cNvGrpSpPr/>
        <p:nvPr/>
      </p:nvGrpSpPr>
      <p:grpSpPr>
        <a:xfrm>
          <a:off x="0" y="0"/>
          <a:ext cx="0" cy="0"/>
          <a:chOff x="0" y="0"/>
          <a:chExt cx="0" cy="0"/>
        </a:xfrm>
      </p:grpSpPr>
      <p:sp>
        <p:nvSpPr>
          <p:cNvPr id="277" name="Google Shape;277;g509089e1a6_0_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8" name="Google Shape;278;g509089e1a6_0_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85" name="Shape 285"/>
        <p:cNvGrpSpPr/>
        <p:nvPr/>
      </p:nvGrpSpPr>
      <p:grpSpPr>
        <a:xfrm>
          <a:off x="0" y="0"/>
          <a:ext cx="0" cy="0"/>
          <a:chOff x="0" y="0"/>
          <a:chExt cx="0" cy="0"/>
        </a:xfrm>
      </p:grpSpPr>
      <p:sp>
        <p:nvSpPr>
          <p:cNvPr id="286" name="Google Shape;286;g545972e68f_0_8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7" name="Google Shape;287;g545972e68f_0_8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Understanding our users are critical here</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4" name="Shape 64"/>
        <p:cNvGrpSpPr/>
        <p:nvPr/>
      </p:nvGrpSpPr>
      <p:grpSpPr>
        <a:xfrm>
          <a:off x="0" y="0"/>
          <a:ext cx="0" cy="0"/>
          <a:chOff x="0" y="0"/>
          <a:chExt cx="0" cy="0"/>
        </a:xfrm>
      </p:grpSpPr>
      <p:sp>
        <p:nvSpPr>
          <p:cNvPr id="65" name="Google Shape;65;g545972e68f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6" name="Google Shape;66;g545972e68f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2" name="Shape 292"/>
        <p:cNvGrpSpPr/>
        <p:nvPr/>
      </p:nvGrpSpPr>
      <p:grpSpPr>
        <a:xfrm>
          <a:off x="0" y="0"/>
          <a:ext cx="0" cy="0"/>
          <a:chOff x="0" y="0"/>
          <a:chExt cx="0" cy="0"/>
        </a:xfrm>
      </p:grpSpPr>
      <p:sp>
        <p:nvSpPr>
          <p:cNvPr id="293" name="Google Shape;293;g54690031b7_0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4" name="Google Shape;294;g54690031b7_0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8" name="Shape 298"/>
        <p:cNvGrpSpPr/>
        <p:nvPr/>
      </p:nvGrpSpPr>
      <p:grpSpPr>
        <a:xfrm>
          <a:off x="0" y="0"/>
          <a:ext cx="0" cy="0"/>
          <a:chOff x="0" y="0"/>
          <a:chExt cx="0" cy="0"/>
        </a:xfrm>
      </p:grpSpPr>
      <p:sp>
        <p:nvSpPr>
          <p:cNvPr id="299" name="Google Shape;299;g54e48a8780_0_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0" name="Google Shape;300;g54e48a8780_0_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t/>
            </a:r>
            <a:endParaRPr sz="800">
              <a:solidFill>
                <a:schemeClr val="dk1"/>
              </a:solidFill>
            </a:endParaRPr>
          </a:p>
          <a:p>
            <a:pPr indent="0" lvl="0" marL="0" rtl="0" algn="l">
              <a:spcBef>
                <a:spcPts val="160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10" name="Shape 310"/>
        <p:cNvGrpSpPr/>
        <p:nvPr/>
      </p:nvGrpSpPr>
      <p:grpSpPr>
        <a:xfrm>
          <a:off x="0" y="0"/>
          <a:ext cx="0" cy="0"/>
          <a:chOff x="0" y="0"/>
          <a:chExt cx="0" cy="0"/>
        </a:xfrm>
      </p:grpSpPr>
      <p:sp>
        <p:nvSpPr>
          <p:cNvPr id="311" name="Google Shape;311;g5203d0d15a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2" name="Google Shape;312;g5203d0d15a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t>
            </a:r>
            <a:r>
              <a:rPr lang="en" sz="1000">
                <a:solidFill>
                  <a:srgbClr val="333333"/>
                </a:solidFill>
                <a:highlight>
                  <a:srgbClr val="FFFFFF"/>
                </a:highlight>
                <a:latin typeface="Merriweather"/>
                <a:ea typeface="Merriweather"/>
                <a:cs typeface="Merriweather"/>
                <a:sym typeface="Merriweather"/>
              </a:rPr>
              <a:t>In the case of data APIs, they offer a way to get some small slice of some large data set that lives on a server.”</a:t>
            </a:r>
            <a:endParaRPr sz="1000">
              <a:solidFill>
                <a:srgbClr val="333333"/>
              </a:solidFill>
              <a:highlight>
                <a:srgbClr val="FFFFFF"/>
              </a:highlight>
              <a:latin typeface="Merriweather"/>
              <a:ea typeface="Merriweather"/>
              <a:cs typeface="Merriweather"/>
              <a:sym typeface="Merriweather"/>
            </a:endParaRPr>
          </a:p>
          <a:p>
            <a:pPr indent="0" lvl="0" marL="0" rtl="0" algn="l">
              <a:spcBef>
                <a:spcPts val="0"/>
              </a:spcBef>
              <a:spcAft>
                <a:spcPts val="0"/>
              </a:spcAft>
              <a:buNone/>
            </a:pPr>
            <a:r>
              <a:t/>
            </a:r>
            <a:endParaRPr sz="1000">
              <a:solidFill>
                <a:srgbClr val="333333"/>
              </a:solidFill>
              <a:highlight>
                <a:srgbClr val="FFFFFF"/>
              </a:highlight>
              <a:latin typeface="Merriweather"/>
              <a:ea typeface="Merriweather"/>
              <a:cs typeface="Merriweather"/>
              <a:sym typeface="Merriweather"/>
            </a:endParaRPr>
          </a:p>
          <a:p>
            <a:pPr indent="0" lvl="0" marL="0" rtl="0" algn="l">
              <a:spcBef>
                <a:spcPts val="0"/>
              </a:spcBef>
              <a:spcAft>
                <a:spcPts val="0"/>
              </a:spcAft>
              <a:buClr>
                <a:schemeClr val="dk1"/>
              </a:buClr>
              <a:buSzPts val="1100"/>
              <a:buFont typeface="Arial"/>
              <a:buNone/>
            </a:pPr>
            <a:r>
              <a:rPr lang="en">
                <a:solidFill>
                  <a:schemeClr val="dk1"/>
                </a:solidFill>
              </a:rPr>
              <a:t>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					</a:t>
            </a:r>
            <a:endParaRPr>
              <a:solidFill>
                <a:schemeClr val="dk1"/>
              </a:solidFill>
            </a:endParaRPr>
          </a:p>
          <a:p>
            <a:pPr indent="0" lvl="0" marL="0" rtl="0" algn="l">
              <a:spcBef>
                <a:spcPts val="0"/>
              </a:spcBef>
              <a:spcAft>
                <a:spcPts val="0"/>
              </a:spcAft>
              <a:buClr>
                <a:schemeClr val="dk1"/>
              </a:buClr>
              <a:buSzPts val="1100"/>
              <a:buFont typeface="Arial"/>
              <a:buNone/>
            </a:pPr>
            <a:r>
              <a:rPr lang="en" sz="800">
                <a:solidFill>
                  <a:schemeClr val="dk1"/>
                </a:solidFill>
              </a:rPr>
              <a:t>ortal is more commonly a single entry point hosting the actual data, where end users can search and access the published data and explore or interact with it in some manner. A key function of a data portal is the management of metadata for the datasets -- here is an opportunity for information professionals groudned in metadata and description practices</a:t>
            </a:r>
            <a:endParaRPr sz="800">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		</a:t>
            </a:r>
            <a:endParaRPr>
              <a:solidFill>
                <a:schemeClr val="dk1"/>
              </a:solidFill>
            </a:endParaRPr>
          </a:p>
          <a:p>
            <a:pPr indent="0" lvl="0" marL="0" rtl="0" algn="l">
              <a:spcBef>
                <a:spcPts val="0"/>
              </a:spcBef>
              <a:spcAft>
                <a:spcPts val="0"/>
              </a:spcAft>
              <a:buNone/>
            </a:pPr>
            <a:r>
              <a:t/>
            </a:r>
            <a:endParaRPr sz="1000">
              <a:solidFill>
                <a:srgbClr val="333333"/>
              </a:solidFill>
              <a:highlight>
                <a:srgbClr val="FFFFFF"/>
              </a:highlight>
              <a:latin typeface="Merriweather"/>
              <a:ea typeface="Merriweather"/>
              <a:cs typeface="Merriweather"/>
              <a:sym typeface="Merriweathe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20" name="Shape 320"/>
        <p:cNvGrpSpPr/>
        <p:nvPr/>
      </p:nvGrpSpPr>
      <p:grpSpPr>
        <a:xfrm>
          <a:off x="0" y="0"/>
          <a:ext cx="0" cy="0"/>
          <a:chOff x="0" y="0"/>
          <a:chExt cx="0" cy="0"/>
        </a:xfrm>
      </p:grpSpPr>
      <p:sp>
        <p:nvSpPr>
          <p:cNvPr id="321" name="Google Shape;321;g552f13a16e_0_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2" name="Google Shape;322;g552f13a16e_0_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29" name="Shape 329"/>
        <p:cNvGrpSpPr/>
        <p:nvPr/>
      </p:nvGrpSpPr>
      <p:grpSpPr>
        <a:xfrm>
          <a:off x="0" y="0"/>
          <a:ext cx="0" cy="0"/>
          <a:chOff x="0" y="0"/>
          <a:chExt cx="0" cy="0"/>
        </a:xfrm>
      </p:grpSpPr>
      <p:sp>
        <p:nvSpPr>
          <p:cNvPr id="330" name="Google Shape;330;g54c6e72a05_0_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1" name="Google Shape;331;g54c6e72a05_0_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36" name="Shape 336"/>
        <p:cNvGrpSpPr/>
        <p:nvPr/>
      </p:nvGrpSpPr>
      <p:grpSpPr>
        <a:xfrm>
          <a:off x="0" y="0"/>
          <a:ext cx="0" cy="0"/>
          <a:chOff x="0" y="0"/>
          <a:chExt cx="0" cy="0"/>
        </a:xfrm>
      </p:grpSpPr>
      <p:sp>
        <p:nvSpPr>
          <p:cNvPr id="337" name="Google Shape;337;g552f13a16e_0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8" name="Google Shape;338;g552f13a16e_0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43" name="Shape 343"/>
        <p:cNvGrpSpPr/>
        <p:nvPr/>
      </p:nvGrpSpPr>
      <p:grpSpPr>
        <a:xfrm>
          <a:off x="0" y="0"/>
          <a:ext cx="0" cy="0"/>
          <a:chOff x="0" y="0"/>
          <a:chExt cx="0" cy="0"/>
        </a:xfrm>
      </p:grpSpPr>
      <p:sp>
        <p:nvSpPr>
          <p:cNvPr id="344" name="Google Shape;344;g54afa4433d_1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5" name="Google Shape;345;g54afa4433d_1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50" name="Shape 350"/>
        <p:cNvGrpSpPr/>
        <p:nvPr/>
      </p:nvGrpSpPr>
      <p:grpSpPr>
        <a:xfrm>
          <a:off x="0" y="0"/>
          <a:ext cx="0" cy="0"/>
          <a:chOff x="0" y="0"/>
          <a:chExt cx="0" cy="0"/>
        </a:xfrm>
      </p:grpSpPr>
      <p:sp>
        <p:nvSpPr>
          <p:cNvPr id="351" name="Google Shape;351;g54c6e72a05_0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2" name="Google Shape;352;g54c6e72a05_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5" name="Shape 75"/>
        <p:cNvGrpSpPr/>
        <p:nvPr/>
      </p:nvGrpSpPr>
      <p:grpSpPr>
        <a:xfrm>
          <a:off x="0" y="0"/>
          <a:ext cx="0" cy="0"/>
          <a:chOff x="0" y="0"/>
          <a:chExt cx="0" cy="0"/>
        </a:xfrm>
      </p:grpSpPr>
      <p:sp>
        <p:nvSpPr>
          <p:cNvPr id="76" name="Google Shape;76;g52943ea2ed_0_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7" name="Google Shape;77;g52943ea2ed_0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3" name="Shape 83"/>
        <p:cNvGrpSpPr/>
        <p:nvPr/>
      </p:nvGrpSpPr>
      <p:grpSpPr>
        <a:xfrm>
          <a:off x="0" y="0"/>
          <a:ext cx="0" cy="0"/>
          <a:chOff x="0" y="0"/>
          <a:chExt cx="0" cy="0"/>
        </a:xfrm>
      </p:grpSpPr>
      <p:sp>
        <p:nvSpPr>
          <p:cNvPr id="84" name="Google Shape;84;g52943ea2ed_0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5" name="Google Shape;85;g52943ea2ed_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1" name="Shape 91"/>
        <p:cNvGrpSpPr/>
        <p:nvPr/>
      </p:nvGrpSpPr>
      <p:grpSpPr>
        <a:xfrm>
          <a:off x="0" y="0"/>
          <a:ext cx="0" cy="0"/>
          <a:chOff x="0" y="0"/>
          <a:chExt cx="0" cy="0"/>
        </a:xfrm>
      </p:grpSpPr>
      <p:sp>
        <p:nvSpPr>
          <p:cNvPr id="92" name="Google Shape;92;g5210a8b50d_1_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3" name="Google Shape;93;g5210a8b50d_1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9" name="Shape 99"/>
        <p:cNvGrpSpPr/>
        <p:nvPr/>
      </p:nvGrpSpPr>
      <p:grpSpPr>
        <a:xfrm>
          <a:off x="0" y="0"/>
          <a:ext cx="0" cy="0"/>
          <a:chOff x="0" y="0"/>
          <a:chExt cx="0" cy="0"/>
        </a:xfrm>
      </p:grpSpPr>
      <p:sp>
        <p:nvSpPr>
          <p:cNvPr id="100" name="Google Shape;100;g52943ea2ed_0_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1" name="Google Shape;101;g52943ea2ed_0_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2" name="Shape 112"/>
        <p:cNvGrpSpPr/>
        <p:nvPr/>
      </p:nvGrpSpPr>
      <p:grpSpPr>
        <a:xfrm>
          <a:off x="0" y="0"/>
          <a:ext cx="0" cy="0"/>
          <a:chOff x="0" y="0"/>
          <a:chExt cx="0" cy="0"/>
        </a:xfrm>
      </p:grpSpPr>
      <p:sp>
        <p:nvSpPr>
          <p:cNvPr id="113" name="Google Shape;113;g52943ea2ed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4" name="Google Shape;114;g52943ea2ed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7" name="Shape 127"/>
        <p:cNvGrpSpPr/>
        <p:nvPr/>
      </p:nvGrpSpPr>
      <p:grpSpPr>
        <a:xfrm>
          <a:off x="0" y="0"/>
          <a:ext cx="0" cy="0"/>
          <a:chOff x="0" y="0"/>
          <a:chExt cx="0" cy="0"/>
        </a:xfrm>
      </p:grpSpPr>
      <p:sp>
        <p:nvSpPr>
          <p:cNvPr id="128" name="Google Shape;128;g545972e68f_0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9" name="Google Shape;129;g545972e68f_0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Autofit/>
          </a:bodyPr>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1600"/>
              </a:spcBef>
              <a:spcAft>
                <a:spcPts val="0"/>
              </a:spcAft>
              <a:buClr>
                <a:schemeClr val="dk2"/>
              </a:buClr>
              <a:buSzPts val="1400"/>
              <a:buChar char="○"/>
              <a:defRPr>
                <a:solidFill>
                  <a:schemeClr val="dk2"/>
                </a:solidFill>
              </a:defRPr>
            </a:lvl2pPr>
            <a:lvl3pPr indent="-317500" lvl="2" marL="1371600">
              <a:lnSpc>
                <a:spcPct val="115000"/>
              </a:lnSpc>
              <a:spcBef>
                <a:spcPts val="1600"/>
              </a:spcBef>
              <a:spcAft>
                <a:spcPts val="0"/>
              </a:spcAft>
              <a:buClr>
                <a:schemeClr val="dk2"/>
              </a:buClr>
              <a:buSzPts val="1400"/>
              <a:buChar char="■"/>
              <a:defRPr>
                <a:solidFill>
                  <a:schemeClr val="dk2"/>
                </a:solidFill>
              </a:defRPr>
            </a:lvl3pPr>
            <a:lvl4pPr indent="-317500" lvl="3" marL="1828800">
              <a:lnSpc>
                <a:spcPct val="115000"/>
              </a:lnSpc>
              <a:spcBef>
                <a:spcPts val="1600"/>
              </a:spcBef>
              <a:spcAft>
                <a:spcPts val="0"/>
              </a:spcAft>
              <a:buClr>
                <a:schemeClr val="dk2"/>
              </a:buClr>
              <a:buSzPts val="1400"/>
              <a:buChar char="●"/>
              <a:defRPr>
                <a:solidFill>
                  <a:schemeClr val="dk2"/>
                </a:solidFill>
              </a:defRPr>
            </a:lvl4pPr>
            <a:lvl5pPr indent="-317500" lvl="4" marL="2286000">
              <a:lnSpc>
                <a:spcPct val="115000"/>
              </a:lnSpc>
              <a:spcBef>
                <a:spcPts val="1600"/>
              </a:spcBef>
              <a:spcAft>
                <a:spcPts val="0"/>
              </a:spcAft>
              <a:buClr>
                <a:schemeClr val="dk2"/>
              </a:buClr>
              <a:buSzPts val="1400"/>
              <a:buChar char="○"/>
              <a:defRPr>
                <a:solidFill>
                  <a:schemeClr val="dk2"/>
                </a:solidFill>
              </a:defRPr>
            </a:lvl5pPr>
            <a:lvl6pPr indent="-317500" lvl="5" marL="2743200">
              <a:lnSpc>
                <a:spcPct val="115000"/>
              </a:lnSpc>
              <a:spcBef>
                <a:spcPts val="1600"/>
              </a:spcBef>
              <a:spcAft>
                <a:spcPts val="0"/>
              </a:spcAft>
              <a:buClr>
                <a:schemeClr val="dk2"/>
              </a:buClr>
              <a:buSzPts val="1400"/>
              <a:buChar char="■"/>
              <a:defRPr>
                <a:solidFill>
                  <a:schemeClr val="dk2"/>
                </a:solidFill>
              </a:defRPr>
            </a:lvl6pPr>
            <a:lvl7pPr indent="-317500" lvl="6" marL="3200400">
              <a:lnSpc>
                <a:spcPct val="115000"/>
              </a:lnSpc>
              <a:spcBef>
                <a:spcPts val="1600"/>
              </a:spcBef>
              <a:spcAft>
                <a:spcPts val="0"/>
              </a:spcAft>
              <a:buClr>
                <a:schemeClr val="dk2"/>
              </a:buClr>
              <a:buSzPts val="1400"/>
              <a:buChar char="●"/>
              <a:defRPr>
                <a:solidFill>
                  <a:schemeClr val="dk2"/>
                </a:solidFill>
              </a:defRPr>
            </a:lvl7pPr>
            <a:lvl8pPr indent="-317500" lvl="7" marL="3657600">
              <a:lnSpc>
                <a:spcPct val="115000"/>
              </a:lnSpc>
              <a:spcBef>
                <a:spcPts val="1600"/>
              </a:spcBef>
              <a:spcAft>
                <a:spcPts val="0"/>
              </a:spcAft>
              <a:buClr>
                <a:schemeClr val="dk2"/>
              </a:buClr>
              <a:buSzPts val="1400"/>
              <a:buChar char="○"/>
              <a:defRPr>
                <a:solidFill>
                  <a:schemeClr val="dk2"/>
                </a:solidFill>
              </a:defRPr>
            </a:lvl8pPr>
            <a:lvl9pPr indent="-317500" lvl="8" marL="4114800">
              <a:lnSpc>
                <a:spcPct val="115000"/>
              </a:lnSpc>
              <a:spcBef>
                <a:spcPts val="1600"/>
              </a:spcBef>
              <a:spcAft>
                <a:spcPts val="160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0.xml"/><Relationship Id="rId3" Type="http://schemas.openxmlformats.org/officeDocument/2006/relationships/image" Target="../media/image3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1.xml"/><Relationship Id="rId3" Type="http://schemas.openxmlformats.org/officeDocument/2006/relationships/image" Target="../media/image2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2.xml"/><Relationship Id="rId3" Type="http://schemas.openxmlformats.org/officeDocument/2006/relationships/image" Target="../media/image2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3.xml"/><Relationship Id="rId3" Type="http://schemas.openxmlformats.org/officeDocument/2006/relationships/image" Target="../media/image2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4.xml"/><Relationship Id="rId3" Type="http://schemas.openxmlformats.org/officeDocument/2006/relationships/image" Target="../media/image12.png"/><Relationship Id="rId4" Type="http://schemas.openxmlformats.org/officeDocument/2006/relationships/image" Target="../media/image3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5.xml"/><Relationship Id="rId3" Type="http://schemas.openxmlformats.org/officeDocument/2006/relationships/image" Target="../media/image27.png"/><Relationship Id="rId4" Type="http://schemas.openxmlformats.org/officeDocument/2006/relationships/hyperlink" Target="https://catalog.data.gov/dataset/computational-model-and-measurement-tool-for-evaluating-the-design-of-flight-deck-technolo" TargetMode="Externa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6.xml"/><Relationship Id="rId3" Type="http://schemas.openxmlformats.org/officeDocument/2006/relationships/image" Target="../media/image3.png"/><Relationship Id="rId4" Type="http://schemas.openxmlformats.org/officeDocument/2006/relationships/image" Target="../media/image5.png"/><Relationship Id="rId5" Type="http://schemas.openxmlformats.org/officeDocument/2006/relationships/image" Target="../media/image6.png"/><Relationship Id="rId6" Type="http://schemas.openxmlformats.org/officeDocument/2006/relationships/image" Target="../media/image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7.xml"/><Relationship Id="rId3" Type="http://schemas.openxmlformats.org/officeDocument/2006/relationships/image" Target="../media/image10.png"/><Relationship Id="rId4" Type="http://schemas.openxmlformats.org/officeDocument/2006/relationships/image" Target="../media/image15.png"/><Relationship Id="rId5" Type="http://schemas.openxmlformats.org/officeDocument/2006/relationships/image" Target="../media/image1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8.xml"/><Relationship Id="rId3" Type="http://schemas.openxmlformats.org/officeDocument/2006/relationships/image" Target="../media/image18.png"/><Relationship Id="rId4" Type="http://schemas.openxmlformats.org/officeDocument/2006/relationships/hyperlink" Target="https://sparcopen.org/our-work/open-government-data-act/" TargetMode="Externa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9.xml"/><Relationship Id="rId3" Type="http://schemas.openxmlformats.org/officeDocument/2006/relationships/image" Target="../media/image16.png"/><Relationship Id="rId4" Type="http://schemas.openxmlformats.org/officeDocument/2006/relationships/hyperlink" Target="http://apps.pittsburghpa.gov/cis/ProposedPittsburghOpenDataOrdinance.pdf"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xml"/><Relationship Id="rId3" Type="http://schemas.openxmlformats.org/officeDocument/2006/relationships/image" Target="../media/image2.png"/><Relationship Id="rId4" Type="http://schemas.openxmlformats.org/officeDocument/2006/relationships/hyperlink" Target="https://civic-switchboard.github.io/"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22.png"/><Relationship Id="rId4" Type="http://schemas.openxmlformats.org/officeDocument/2006/relationships/hyperlink" Target="https://obamawhitehouse.archives.gov/blog/2013/08/07/american-dream-aided-open-government-data" TargetMode="External"/><Relationship Id="rId5" Type="http://schemas.openxmlformats.org/officeDocument/2006/relationships/image" Target="../media/image7.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23.png"/><Relationship Id="rId4" Type="http://schemas.openxmlformats.org/officeDocument/2006/relationships/hyperlink" Target="https://medium.com/department-of-innovation-performance/open-data-changes-the-way-we-look-at-community-health-d07085cd87fb" TargetMode="Externa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35.png"/><Relationship Id="rId4" Type="http://schemas.openxmlformats.org/officeDocument/2006/relationships/hyperlink" Target="https://opendataimpactmap.org/index" TargetMode="Externa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 Id="rId3" Type="http://schemas.openxmlformats.org/officeDocument/2006/relationships/image" Target="../media/image30.png"/><Relationship Id="rId4" Type="http://schemas.openxmlformats.org/officeDocument/2006/relationships/hyperlink" Target="https://www.propublica.org/article/politic-il-insider-additional-gang-databases-illinois-cook-county" TargetMode="Externa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 Id="rId3" Type="http://schemas.openxmlformats.org/officeDocument/2006/relationships/image" Target="../media/image34.png"/><Relationship Id="rId4" Type="http://schemas.openxmlformats.org/officeDocument/2006/relationships/image" Target="../media/image9.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 Id="rId3" Type="http://schemas.openxmlformats.org/officeDocument/2006/relationships/image" Target="../media/image11.png"/><Relationship Id="rId4" Type="http://schemas.openxmlformats.org/officeDocument/2006/relationships/image" Target="../media/image13.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3.xml"/><Relationship Id="rId3" Type="http://schemas.openxmlformats.org/officeDocument/2006/relationships/image" Target="../media/image17.png"/><Relationship Id="rId4" Type="http://schemas.openxmlformats.org/officeDocument/2006/relationships/image" Target="../media/image33.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5.xml"/><Relationship Id="rId3" Type="http://schemas.openxmlformats.org/officeDocument/2006/relationships/image" Target="../media/image26.png"/><Relationship Id="rId4" Type="http://schemas.openxmlformats.org/officeDocument/2006/relationships/hyperlink" Target="https://www.governmentjobs.com/careers/seattle/jobs/2185454/open-data-program-manager?page=4&amp;pagetype=jobOpportunitiesJobs" TargetMode="Externa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7.xml"/><Relationship Id="rId3" Type="http://schemas.openxmlformats.org/officeDocument/2006/relationships/hyperlink" Target="mailto:nora.mattern@gmail.com"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xml"/><Relationship Id="rId3" Type="http://schemas.openxmlformats.org/officeDocument/2006/relationships/image" Target="../media/image25.png"/><Relationship Id="rId4" Type="http://schemas.openxmlformats.org/officeDocument/2006/relationships/hyperlink" Target="https://historicpittsburgh.org/islandora/object/pitt:31735070066125"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xml"/><Relationship Id="rId3" Type="http://schemas.openxmlformats.org/officeDocument/2006/relationships/image" Target="../media/image28.png"/><Relationship Id="rId4" Type="http://schemas.openxmlformats.org/officeDocument/2006/relationships/hyperlink" Target="https://historicpittsburgh.org/islandora/object/pitt:31735070066125"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xml"/><Relationship Id="rId3" Type="http://schemas.openxmlformats.org/officeDocument/2006/relationships/image" Target="../media/image19.png"/><Relationship Id="rId4" Type="http://schemas.openxmlformats.org/officeDocument/2006/relationships/hyperlink" Target="https://data.wprdc.org/dataset/a-community-profile-of-pittsburgh-neighborhoods-1974/resource/fab1fade-dec7-40eb-b4bf-737c0b3cecb2"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7.xml"/><Relationship Id="rId3" Type="http://schemas.openxmlformats.org/officeDocument/2006/relationships/image" Target="../media/image20.png"/><Relationship Id="rId4" Type="http://schemas.openxmlformats.org/officeDocument/2006/relationships/image" Target="../media/image1.png"/><Relationship Id="rId5" Type="http://schemas.openxmlformats.org/officeDocument/2006/relationships/image" Target="../media/image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9.xml"/><Relationship Id="rId3"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53" name="Shape 53"/>
        <p:cNvGrpSpPr/>
        <p:nvPr/>
      </p:nvGrpSpPr>
      <p:grpSpPr>
        <a:xfrm>
          <a:off x="0" y="0"/>
          <a:ext cx="0" cy="0"/>
          <a:chOff x="0" y="0"/>
          <a:chExt cx="0" cy="0"/>
        </a:xfrm>
      </p:grpSpPr>
      <p:sp>
        <p:nvSpPr>
          <p:cNvPr id="54" name="Google Shape;54;p13"/>
          <p:cNvSpPr txBox="1"/>
          <p:nvPr>
            <p:ph type="ctrTitle"/>
          </p:nvPr>
        </p:nvSpPr>
        <p:spPr>
          <a:xfrm>
            <a:off x="311700" y="2126925"/>
            <a:ext cx="8520600" cy="1200300"/>
          </a:xfrm>
          <a:prstGeom prst="rect">
            <a:avLst/>
          </a:prstGeom>
        </p:spPr>
        <p:txBody>
          <a:bodyPr anchorCtr="0" anchor="b" bIns="91425" lIns="91425" spcFirstLastPara="1" rIns="91425" wrap="square" tIns="91425">
            <a:noAutofit/>
          </a:bodyPr>
          <a:lstStyle/>
          <a:p>
            <a:pPr indent="0" lvl="0" marL="0" rtl="0" algn="ctr">
              <a:lnSpc>
                <a:spcPct val="115000"/>
              </a:lnSpc>
              <a:spcBef>
                <a:spcPts val="0"/>
              </a:spcBef>
              <a:spcAft>
                <a:spcPts val="0"/>
              </a:spcAft>
              <a:buNone/>
            </a:pPr>
            <a:r>
              <a:rPr lang="en" sz="3600">
                <a:latin typeface="Helvetica Neue"/>
                <a:ea typeface="Helvetica Neue"/>
                <a:cs typeface="Helvetica Neue"/>
                <a:sym typeface="Helvetica Neue"/>
              </a:rPr>
              <a:t>Open Government Data: </a:t>
            </a:r>
            <a:endParaRPr sz="3600">
              <a:latin typeface="Helvetica Neue"/>
              <a:ea typeface="Helvetica Neue"/>
              <a:cs typeface="Helvetica Neue"/>
              <a:sym typeface="Helvetica Neue"/>
            </a:endParaRPr>
          </a:p>
          <a:p>
            <a:pPr indent="0" lvl="0" marL="0" rtl="0" algn="ctr">
              <a:lnSpc>
                <a:spcPct val="115000"/>
              </a:lnSpc>
              <a:spcBef>
                <a:spcPts val="0"/>
              </a:spcBef>
              <a:spcAft>
                <a:spcPts val="0"/>
              </a:spcAft>
              <a:buClr>
                <a:schemeClr val="dk1"/>
              </a:buClr>
              <a:buSzPts val="1100"/>
              <a:buFont typeface="Arial"/>
              <a:buNone/>
            </a:pPr>
            <a:r>
              <a:rPr lang="en" sz="3000">
                <a:latin typeface="Helvetica Neue"/>
                <a:ea typeface="Helvetica Neue"/>
                <a:cs typeface="Helvetica Neue"/>
                <a:sym typeface="Helvetica Neue"/>
              </a:rPr>
              <a:t>Policies, Initiatives, and Opportunities for Information Science </a:t>
            </a:r>
            <a:r>
              <a:rPr lang="en" sz="3000">
                <a:latin typeface="Helvetica Neue"/>
                <a:ea typeface="Helvetica Neue"/>
                <a:cs typeface="Helvetica Neue"/>
                <a:sym typeface="Helvetica Neue"/>
              </a:rPr>
              <a:t>Graduates</a:t>
            </a:r>
            <a:endParaRPr sz="3000">
              <a:latin typeface="Helvetica Neue"/>
              <a:ea typeface="Helvetica Neue"/>
              <a:cs typeface="Helvetica Neue"/>
              <a:sym typeface="Helvetica Neue"/>
            </a:endParaRPr>
          </a:p>
          <a:p>
            <a:pPr indent="0" lvl="0" marL="0" rtl="0" algn="ctr">
              <a:spcBef>
                <a:spcPts val="0"/>
              </a:spcBef>
              <a:spcAft>
                <a:spcPts val="0"/>
              </a:spcAft>
              <a:buNone/>
            </a:pPr>
            <a:r>
              <a:t/>
            </a:r>
            <a:endParaRPr/>
          </a:p>
        </p:txBody>
      </p:sp>
      <p:sp>
        <p:nvSpPr>
          <p:cNvPr id="55" name="Google Shape;55;p13"/>
          <p:cNvSpPr txBox="1"/>
          <p:nvPr>
            <p:ph idx="1" type="subTitle"/>
          </p:nvPr>
        </p:nvSpPr>
        <p:spPr>
          <a:xfrm>
            <a:off x="311700" y="3182675"/>
            <a:ext cx="8520600" cy="792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latin typeface="Helvetica Neue"/>
                <a:ea typeface="Helvetica Neue"/>
                <a:cs typeface="Helvetica Neue"/>
                <a:sym typeface="Helvetica Neue"/>
              </a:rPr>
              <a:t>Eleanor “Nora” Mattern</a:t>
            </a:r>
            <a:endParaRPr>
              <a:latin typeface="Helvetica Neue"/>
              <a:ea typeface="Helvetica Neue"/>
              <a:cs typeface="Helvetica Neue"/>
              <a:sym typeface="Helvetica Neue"/>
            </a:endParaRPr>
          </a:p>
          <a:p>
            <a:pPr indent="0" lvl="0" marL="0" rtl="0" algn="ctr">
              <a:spcBef>
                <a:spcPts val="0"/>
              </a:spcBef>
              <a:spcAft>
                <a:spcPts val="0"/>
              </a:spcAft>
              <a:buNone/>
            </a:pPr>
            <a:r>
              <a:rPr lang="en">
                <a:latin typeface="Helvetica Neue"/>
                <a:ea typeface="Helvetica Neue"/>
                <a:cs typeface="Helvetica Neue"/>
                <a:sym typeface="Helvetica Neue"/>
              </a:rPr>
              <a:t>March 29, 2019</a:t>
            </a:r>
            <a:endParaRPr>
              <a:latin typeface="Helvetica Neue"/>
              <a:ea typeface="Helvetica Neue"/>
              <a:cs typeface="Helvetica Neue"/>
              <a:sym typeface="Helvetica Neue"/>
            </a:endParaRPr>
          </a:p>
          <a:p>
            <a:pPr indent="0" lvl="0" marL="0" rtl="0" algn="ctr">
              <a:spcBef>
                <a:spcPts val="0"/>
              </a:spcBef>
              <a:spcAft>
                <a:spcPts val="0"/>
              </a:spcAft>
              <a:buNone/>
            </a:pPr>
            <a:r>
              <a:t/>
            </a:r>
            <a:endParaRPr>
              <a:latin typeface="Helvetica Neue"/>
              <a:ea typeface="Helvetica Neue"/>
              <a:cs typeface="Helvetica Neue"/>
              <a:sym typeface="Helvetica Neue"/>
            </a:endParaRPr>
          </a:p>
          <a:p>
            <a:pPr indent="0" lvl="0" marL="0" rtl="0" algn="ctr">
              <a:spcBef>
                <a:spcPts val="0"/>
              </a:spcBef>
              <a:spcAft>
                <a:spcPts val="0"/>
              </a:spcAft>
              <a:buNone/>
            </a:pPr>
            <a:r>
              <a:t/>
            </a:r>
            <a:endParaRPr>
              <a:latin typeface="Helvetica Neue"/>
              <a:ea typeface="Helvetica Neue"/>
              <a:cs typeface="Helvetica Neue"/>
              <a:sym typeface="Helvetica Neue"/>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7" name="Shape 137"/>
        <p:cNvGrpSpPr/>
        <p:nvPr/>
      </p:nvGrpSpPr>
      <p:grpSpPr>
        <a:xfrm>
          <a:off x="0" y="0"/>
          <a:ext cx="0" cy="0"/>
          <a:chOff x="0" y="0"/>
          <a:chExt cx="0" cy="0"/>
        </a:xfrm>
      </p:grpSpPr>
      <p:sp>
        <p:nvSpPr>
          <p:cNvPr id="138" name="Google Shape;138;p22"/>
          <p:cNvSpPr txBox="1"/>
          <p:nvPr>
            <p:ph type="title"/>
          </p:nvPr>
        </p:nvSpPr>
        <p:spPr>
          <a:xfrm>
            <a:off x="6652375" y="1689950"/>
            <a:ext cx="2226000" cy="572700"/>
          </a:xfrm>
          <a:prstGeom prst="rect">
            <a:avLst/>
          </a:prstGeom>
          <a:solidFill>
            <a:srgbClr val="F3F3F3"/>
          </a:solidFill>
          <a:ln cap="flat" cmpd="sng" w="952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n"/>
              <a:t>Crime Data</a:t>
            </a:r>
            <a:endParaRPr/>
          </a:p>
        </p:txBody>
      </p:sp>
      <p:sp>
        <p:nvSpPr>
          <p:cNvPr id="139" name="Google Shape;139;p2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Clr>
                <a:srgbClr val="000000"/>
              </a:buClr>
              <a:buSzPts val="1100"/>
              <a:buFont typeface="Arial"/>
              <a:buNone/>
            </a:pPr>
            <a:fld id="{00000000-1234-1234-1234-123412341234}" type="slidenum">
              <a:rPr lang="en">
                <a:solidFill>
                  <a:schemeClr val="dk2"/>
                </a:solidFill>
                <a:latin typeface="Arial"/>
                <a:ea typeface="Arial"/>
                <a:cs typeface="Arial"/>
                <a:sym typeface="Arial"/>
              </a:rPr>
              <a:t>‹#›</a:t>
            </a:fld>
            <a:endParaRPr>
              <a:solidFill>
                <a:schemeClr val="dk2"/>
              </a:solidFill>
              <a:latin typeface="Arial"/>
              <a:ea typeface="Arial"/>
              <a:cs typeface="Arial"/>
              <a:sym typeface="Arial"/>
            </a:endParaRPr>
          </a:p>
        </p:txBody>
      </p:sp>
      <p:pic>
        <p:nvPicPr>
          <p:cNvPr id="140" name="Google Shape;140;p22"/>
          <p:cNvPicPr preferRelativeResize="0"/>
          <p:nvPr/>
        </p:nvPicPr>
        <p:blipFill>
          <a:blip r:embed="rId3">
            <a:alphaModFix/>
          </a:blip>
          <a:stretch>
            <a:fillRect/>
          </a:stretch>
        </p:blipFill>
        <p:spPr>
          <a:xfrm>
            <a:off x="0" y="190850"/>
            <a:ext cx="6504948" cy="4761799"/>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4" name="Shape 144"/>
        <p:cNvGrpSpPr/>
        <p:nvPr/>
      </p:nvGrpSpPr>
      <p:grpSpPr>
        <a:xfrm>
          <a:off x="0" y="0"/>
          <a:ext cx="0" cy="0"/>
          <a:chOff x="0" y="0"/>
          <a:chExt cx="0" cy="0"/>
        </a:xfrm>
      </p:grpSpPr>
      <p:sp>
        <p:nvSpPr>
          <p:cNvPr id="145" name="Google Shape;145;p23"/>
          <p:cNvSpPr txBox="1"/>
          <p:nvPr>
            <p:ph type="title"/>
          </p:nvPr>
        </p:nvSpPr>
        <p:spPr>
          <a:xfrm>
            <a:off x="180650" y="1558925"/>
            <a:ext cx="2882700" cy="572700"/>
          </a:xfrm>
          <a:prstGeom prst="rect">
            <a:avLst/>
          </a:prstGeom>
          <a:solidFill>
            <a:srgbClr val="F3F3F3"/>
          </a:solidFill>
          <a:ln cap="flat" cmpd="sng" w="952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n"/>
              <a:t>Budgetary Data</a:t>
            </a:r>
            <a:endParaRPr/>
          </a:p>
        </p:txBody>
      </p:sp>
      <p:sp>
        <p:nvSpPr>
          <p:cNvPr id="146" name="Google Shape;146;p2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Clr>
                <a:srgbClr val="000000"/>
              </a:buClr>
              <a:buSzPts val="1100"/>
              <a:buFont typeface="Arial"/>
              <a:buNone/>
            </a:pPr>
            <a:fld id="{00000000-1234-1234-1234-123412341234}" type="slidenum">
              <a:rPr lang="en">
                <a:solidFill>
                  <a:schemeClr val="dk2"/>
                </a:solidFill>
                <a:latin typeface="Arial"/>
                <a:ea typeface="Arial"/>
                <a:cs typeface="Arial"/>
                <a:sym typeface="Arial"/>
              </a:rPr>
              <a:t>‹#›</a:t>
            </a:fld>
            <a:endParaRPr>
              <a:solidFill>
                <a:schemeClr val="dk2"/>
              </a:solidFill>
              <a:latin typeface="Arial"/>
              <a:ea typeface="Arial"/>
              <a:cs typeface="Arial"/>
              <a:sym typeface="Arial"/>
            </a:endParaRPr>
          </a:p>
        </p:txBody>
      </p:sp>
      <p:pic>
        <p:nvPicPr>
          <p:cNvPr id="147" name="Google Shape;147;p23"/>
          <p:cNvPicPr preferRelativeResize="0"/>
          <p:nvPr/>
        </p:nvPicPr>
        <p:blipFill rotWithShape="1">
          <a:blip r:embed="rId3">
            <a:alphaModFix/>
          </a:blip>
          <a:srcRect b="0" l="0" r="6725" t="0"/>
          <a:stretch/>
        </p:blipFill>
        <p:spPr>
          <a:xfrm>
            <a:off x="2965025" y="0"/>
            <a:ext cx="6056123" cy="478372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1" name="Shape 151"/>
        <p:cNvGrpSpPr/>
        <p:nvPr/>
      </p:nvGrpSpPr>
      <p:grpSpPr>
        <a:xfrm>
          <a:off x="0" y="0"/>
          <a:ext cx="0" cy="0"/>
          <a:chOff x="0" y="0"/>
          <a:chExt cx="0" cy="0"/>
        </a:xfrm>
      </p:grpSpPr>
      <p:sp>
        <p:nvSpPr>
          <p:cNvPr id="152" name="Google Shape;152;p2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3" name="Google Shape;153;p2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Clr>
                <a:srgbClr val="000000"/>
              </a:buClr>
              <a:buSzPts val="1100"/>
              <a:buFont typeface="Arial"/>
              <a:buNone/>
            </a:pPr>
            <a:fld id="{00000000-1234-1234-1234-123412341234}" type="slidenum">
              <a:rPr lang="en">
                <a:solidFill>
                  <a:schemeClr val="dk2"/>
                </a:solidFill>
                <a:latin typeface="Arial"/>
                <a:ea typeface="Arial"/>
                <a:cs typeface="Arial"/>
                <a:sym typeface="Arial"/>
              </a:rPr>
              <a:t>‹#›</a:t>
            </a:fld>
            <a:endParaRPr>
              <a:solidFill>
                <a:schemeClr val="dk2"/>
              </a:solidFill>
              <a:latin typeface="Arial"/>
              <a:ea typeface="Arial"/>
              <a:cs typeface="Arial"/>
              <a:sym typeface="Arial"/>
            </a:endParaRPr>
          </a:p>
        </p:txBody>
      </p:sp>
      <p:pic>
        <p:nvPicPr>
          <p:cNvPr id="154" name="Google Shape;154;p24"/>
          <p:cNvPicPr preferRelativeResize="0"/>
          <p:nvPr/>
        </p:nvPicPr>
        <p:blipFill>
          <a:blip r:embed="rId3">
            <a:alphaModFix/>
          </a:blip>
          <a:stretch>
            <a:fillRect/>
          </a:stretch>
        </p:blipFill>
        <p:spPr>
          <a:xfrm>
            <a:off x="0" y="497825"/>
            <a:ext cx="6249598" cy="4223623"/>
          </a:xfrm>
          <a:prstGeom prst="rect">
            <a:avLst/>
          </a:prstGeom>
          <a:noFill/>
          <a:ln>
            <a:noFill/>
          </a:ln>
        </p:spPr>
      </p:pic>
      <p:sp>
        <p:nvSpPr>
          <p:cNvPr id="155" name="Google Shape;155;p24"/>
          <p:cNvSpPr txBox="1"/>
          <p:nvPr>
            <p:ph type="title"/>
          </p:nvPr>
        </p:nvSpPr>
        <p:spPr>
          <a:xfrm>
            <a:off x="6249600" y="1477025"/>
            <a:ext cx="2497800" cy="572700"/>
          </a:xfrm>
          <a:prstGeom prst="rect">
            <a:avLst/>
          </a:prstGeom>
          <a:solidFill>
            <a:srgbClr val="F3F3F3"/>
          </a:solidFill>
          <a:ln cap="flat" cmpd="sng" w="952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n"/>
              <a:t>Property</a:t>
            </a:r>
            <a:r>
              <a:rPr lang="en"/>
              <a:t> Data</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9" name="Shape 159"/>
        <p:cNvGrpSpPr/>
        <p:nvPr/>
      </p:nvGrpSpPr>
      <p:grpSpPr>
        <a:xfrm>
          <a:off x="0" y="0"/>
          <a:ext cx="0" cy="0"/>
          <a:chOff x="0" y="0"/>
          <a:chExt cx="0" cy="0"/>
        </a:xfrm>
      </p:grpSpPr>
      <p:sp>
        <p:nvSpPr>
          <p:cNvPr id="160" name="Google Shape;160;p2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Clr>
                <a:srgbClr val="000000"/>
              </a:buClr>
              <a:buSzPts val="1100"/>
              <a:buFont typeface="Arial"/>
              <a:buNone/>
            </a:pPr>
            <a:fld id="{00000000-1234-1234-1234-123412341234}" type="slidenum">
              <a:rPr lang="en">
                <a:solidFill>
                  <a:schemeClr val="dk2"/>
                </a:solidFill>
                <a:latin typeface="Arial"/>
                <a:ea typeface="Arial"/>
                <a:cs typeface="Arial"/>
                <a:sym typeface="Arial"/>
              </a:rPr>
              <a:t>‹#›</a:t>
            </a:fld>
            <a:endParaRPr>
              <a:solidFill>
                <a:schemeClr val="dk2"/>
              </a:solidFill>
              <a:latin typeface="Arial"/>
              <a:ea typeface="Arial"/>
              <a:cs typeface="Arial"/>
              <a:sym typeface="Arial"/>
            </a:endParaRPr>
          </a:p>
        </p:txBody>
      </p:sp>
      <p:pic>
        <p:nvPicPr>
          <p:cNvPr id="161" name="Google Shape;161;p25"/>
          <p:cNvPicPr preferRelativeResize="0"/>
          <p:nvPr/>
        </p:nvPicPr>
        <p:blipFill>
          <a:blip r:embed="rId3">
            <a:alphaModFix/>
          </a:blip>
          <a:stretch>
            <a:fillRect/>
          </a:stretch>
        </p:blipFill>
        <p:spPr>
          <a:xfrm>
            <a:off x="152400" y="210750"/>
            <a:ext cx="6819025" cy="4780350"/>
          </a:xfrm>
          <a:prstGeom prst="rect">
            <a:avLst/>
          </a:prstGeom>
          <a:noFill/>
          <a:ln>
            <a:noFill/>
          </a:ln>
        </p:spPr>
      </p:pic>
      <p:sp>
        <p:nvSpPr>
          <p:cNvPr id="162" name="Google Shape;162;p25"/>
          <p:cNvSpPr txBox="1"/>
          <p:nvPr>
            <p:ph type="title"/>
          </p:nvPr>
        </p:nvSpPr>
        <p:spPr>
          <a:xfrm>
            <a:off x="5946300" y="445025"/>
            <a:ext cx="3197700" cy="1403700"/>
          </a:xfrm>
          <a:prstGeom prst="rect">
            <a:avLst/>
          </a:prstGeom>
          <a:solidFill>
            <a:srgbClr val="F3F3F3"/>
          </a:solidFill>
          <a:ln cap="flat" cmpd="sng" w="952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n"/>
              <a:t>And data you might not expect to find!</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6" name="Shape 166"/>
        <p:cNvGrpSpPr/>
        <p:nvPr/>
      </p:nvGrpSpPr>
      <p:grpSpPr>
        <a:xfrm>
          <a:off x="0" y="0"/>
          <a:ext cx="0" cy="0"/>
          <a:chOff x="0" y="0"/>
          <a:chExt cx="0" cy="0"/>
        </a:xfrm>
      </p:grpSpPr>
      <p:sp>
        <p:nvSpPr>
          <p:cNvPr id="167" name="Google Shape;167;p2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Clr>
                <a:srgbClr val="000000"/>
              </a:buClr>
              <a:buSzPts val="1100"/>
              <a:buFont typeface="Arial"/>
              <a:buNone/>
            </a:pPr>
            <a:fld id="{00000000-1234-1234-1234-123412341234}" type="slidenum">
              <a:rPr lang="en">
                <a:solidFill>
                  <a:schemeClr val="dk2"/>
                </a:solidFill>
                <a:latin typeface="Arial"/>
                <a:ea typeface="Arial"/>
                <a:cs typeface="Arial"/>
                <a:sym typeface="Arial"/>
              </a:rPr>
              <a:t>‹#›</a:t>
            </a:fld>
            <a:endParaRPr>
              <a:solidFill>
                <a:schemeClr val="dk2"/>
              </a:solidFill>
              <a:latin typeface="Arial"/>
              <a:ea typeface="Arial"/>
              <a:cs typeface="Arial"/>
              <a:sym typeface="Arial"/>
            </a:endParaRPr>
          </a:p>
        </p:txBody>
      </p:sp>
      <p:pic>
        <p:nvPicPr>
          <p:cNvPr id="168" name="Google Shape;168;p26"/>
          <p:cNvPicPr preferRelativeResize="0"/>
          <p:nvPr/>
        </p:nvPicPr>
        <p:blipFill>
          <a:blip r:embed="rId3">
            <a:alphaModFix/>
          </a:blip>
          <a:stretch>
            <a:fillRect/>
          </a:stretch>
        </p:blipFill>
        <p:spPr>
          <a:xfrm>
            <a:off x="4542350" y="1110975"/>
            <a:ext cx="4555002" cy="3894452"/>
          </a:xfrm>
          <a:prstGeom prst="rect">
            <a:avLst/>
          </a:prstGeom>
          <a:noFill/>
          <a:ln cap="flat" cmpd="sng" w="9525">
            <a:solidFill>
              <a:schemeClr val="dk2"/>
            </a:solidFill>
            <a:prstDash val="solid"/>
            <a:round/>
            <a:headEnd len="sm" w="sm" type="none"/>
            <a:tailEnd len="sm" w="sm" type="none"/>
          </a:ln>
        </p:spPr>
      </p:pic>
      <p:pic>
        <p:nvPicPr>
          <p:cNvPr id="169" name="Google Shape;169;p26"/>
          <p:cNvPicPr preferRelativeResize="0"/>
          <p:nvPr/>
        </p:nvPicPr>
        <p:blipFill>
          <a:blip r:embed="rId4">
            <a:alphaModFix/>
          </a:blip>
          <a:stretch>
            <a:fillRect/>
          </a:stretch>
        </p:blipFill>
        <p:spPr>
          <a:xfrm>
            <a:off x="0" y="327325"/>
            <a:ext cx="4466152" cy="3025028"/>
          </a:xfrm>
          <a:prstGeom prst="rect">
            <a:avLst/>
          </a:prstGeom>
          <a:noFill/>
          <a:ln cap="flat" cmpd="sng" w="9525">
            <a:solidFill>
              <a:schemeClr val="dk2"/>
            </a:solidFill>
            <a:prstDash val="solid"/>
            <a:round/>
            <a:headEnd len="sm" w="sm" type="none"/>
            <a:tailEnd len="sm" w="sm" type="none"/>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3" name="Shape 173"/>
        <p:cNvGrpSpPr/>
        <p:nvPr/>
      </p:nvGrpSpPr>
      <p:grpSpPr>
        <a:xfrm>
          <a:off x="0" y="0"/>
          <a:ext cx="0" cy="0"/>
          <a:chOff x="0" y="0"/>
          <a:chExt cx="0" cy="0"/>
        </a:xfrm>
      </p:grpSpPr>
      <p:sp>
        <p:nvSpPr>
          <p:cNvPr id="174" name="Google Shape;174;p27"/>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5" name="Google Shape;175;p2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Clr>
                <a:srgbClr val="000000"/>
              </a:buClr>
              <a:buSzPts val="1100"/>
              <a:buFont typeface="Arial"/>
              <a:buNone/>
            </a:pPr>
            <a:fld id="{00000000-1234-1234-1234-123412341234}" type="slidenum">
              <a:rPr lang="en"/>
              <a:t>‹#›</a:t>
            </a:fld>
            <a:endParaRPr/>
          </a:p>
        </p:txBody>
      </p:sp>
      <p:pic>
        <p:nvPicPr>
          <p:cNvPr id="176" name="Google Shape;176;p27"/>
          <p:cNvPicPr preferRelativeResize="0"/>
          <p:nvPr/>
        </p:nvPicPr>
        <p:blipFill>
          <a:blip r:embed="rId3">
            <a:alphaModFix/>
          </a:blip>
          <a:stretch>
            <a:fillRect/>
          </a:stretch>
        </p:blipFill>
        <p:spPr>
          <a:xfrm>
            <a:off x="152400" y="195125"/>
            <a:ext cx="5757850" cy="4795977"/>
          </a:xfrm>
          <a:prstGeom prst="rect">
            <a:avLst/>
          </a:prstGeom>
          <a:noFill/>
          <a:ln>
            <a:noFill/>
          </a:ln>
        </p:spPr>
      </p:pic>
      <p:sp>
        <p:nvSpPr>
          <p:cNvPr id="177" name="Google Shape;177;p27"/>
          <p:cNvSpPr txBox="1"/>
          <p:nvPr/>
        </p:nvSpPr>
        <p:spPr>
          <a:xfrm>
            <a:off x="6370100" y="3424350"/>
            <a:ext cx="4905000" cy="572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hlinkClick r:id="rId4"/>
              </a:rPr>
              <a:t>Data.gov</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1" name="Shape 181"/>
        <p:cNvGrpSpPr/>
        <p:nvPr/>
      </p:nvGrpSpPr>
      <p:grpSpPr>
        <a:xfrm>
          <a:off x="0" y="0"/>
          <a:ext cx="0" cy="0"/>
          <a:chOff x="0" y="0"/>
          <a:chExt cx="0" cy="0"/>
        </a:xfrm>
      </p:grpSpPr>
      <p:sp>
        <p:nvSpPr>
          <p:cNvPr id="182" name="Google Shape;182;p2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Clr>
                <a:srgbClr val="000000"/>
              </a:buClr>
              <a:buSzPts val="1100"/>
              <a:buFont typeface="Arial"/>
              <a:buNone/>
            </a:pPr>
            <a:fld id="{00000000-1234-1234-1234-123412341234}" type="slidenum">
              <a:rPr lang="en">
                <a:solidFill>
                  <a:schemeClr val="dk2"/>
                </a:solidFill>
                <a:latin typeface="Arial"/>
                <a:ea typeface="Arial"/>
                <a:cs typeface="Arial"/>
                <a:sym typeface="Arial"/>
              </a:rPr>
              <a:t>‹#›</a:t>
            </a:fld>
            <a:endParaRPr>
              <a:solidFill>
                <a:schemeClr val="dk2"/>
              </a:solidFill>
              <a:latin typeface="Arial"/>
              <a:ea typeface="Arial"/>
              <a:cs typeface="Arial"/>
              <a:sym typeface="Arial"/>
            </a:endParaRPr>
          </a:p>
        </p:txBody>
      </p:sp>
      <p:pic>
        <p:nvPicPr>
          <p:cNvPr id="183" name="Google Shape;183;p28"/>
          <p:cNvPicPr preferRelativeResize="0"/>
          <p:nvPr/>
        </p:nvPicPr>
        <p:blipFill>
          <a:blip r:embed="rId3">
            <a:alphaModFix/>
          </a:blip>
          <a:stretch>
            <a:fillRect/>
          </a:stretch>
        </p:blipFill>
        <p:spPr>
          <a:xfrm>
            <a:off x="1604500" y="2514604"/>
            <a:ext cx="2400332" cy="2400300"/>
          </a:xfrm>
          <a:prstGeom prst="rect">
            <a:avLst/>
          </a:prstGeom>
          <a:noFill/>
          <a:ln>
            <a:noFill/>
          </a:ln>
        </p:spPr>
      </p:pic>
      <p:pic>
        <p:nvPicPr>
          <p:cNvPr id="184" name="Google Shape;184;p28"/>
          <p:cNvPicPr preferRelativeResize="0"/>
          <p:nvPr/>
        </p:nvPicPr>
        <p:blipFill>
          <a:blip r:embed="rId4">
            <a:alphaModFix/>
          </a:blip>
          <a:stretch>
            <a:fillRect/>
          </a:stretch>
        </p:blipFill>
        <p:spPr>
          <a:xfrm>
            <a:off x="1512775" y="36813"/>
            <a:ext cx="2667000" cy="2400300"/>
          </a:xfrm>
          <a:prstGeom prst="rect">
            <a:avLst/>
          </a:prstGeom>
          <a:noFill/>
          <a:ln>
            <a:noFill/>
          </a:ln>
        </p:spPr>
      </p:pic>
      <p:pic>
        <p:nvPicPr>
          <p:cNvPr id="185" name="Google Shape;185;p28"/>
          <p:cNvPicPr preferRelativeResize="0"/>
          <p:nvPr/>
        </p:nvPicPr>
        <p:blipFill>
          <a:blip r:embed="rId5">
            <a:alphaModFix/>
          </a:blip>
          <a:stretch>
            <a:fillRect/>
          </a:stretch>
        </p:blipFill>
        <p:spPr>
          <a:xfrm>
            <a:off x="4674862" y="88775"/>
            <a:ext cx="3064200" cy="2425825"/>
          </a:xfrm>
          <a:prstGeom prst="rect">
            <a:avLst/>
          </a:prstGeom>
          <a:noFill/>
          <a:ln>
            <a:noFill/>
          </a:ln>
        </p:spPr>
      </p:pic>
      <p:pic>
        <p:nvPicPr>
          <p:cNvPr id="186" name="Google Shape;186;p28"/>
          <p:cNvPicPr preferRelativeResize="0"/>
          <p:nvPr/>
        </p:nvPicPr>
        <p:blipFill>
          <a:blip r:embed="rId6">
            <a:alphaModFix/>
          </a:blip>
          <a:stretch>
            <a:fillRect/>
          </a:stretch>
        </p:blipFill>
        <p:spPr>
          <a:xfrm>
            <a:off x="4233432" y="3449013"/>
            <a:ext cx="4524375" cy="79057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0" name="Shape 190"/>
        <p:cNvGrpSpPr/>
        <p:nvPr/>
      </p:nvGrpSpPr>
      <p:grpSpPr>
        <a:xfrm>
          <a:off x="0" y="0"/>
          <a:ext cx="0" cy="0"/>
          <a:chOff x="0" y="0"/>
          <a:chExt cx="0" cy="0"/>
        </a:xfrm>
      </p:grpSpPr>
      <p:sp>
        <p:nvSpPr>
          <p:cNvPr id="191" name="Google Shape;191;p2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Clr>
                <a:srgbClr val="000000"/>
              </a:buClr>
              <a:buSzPts val="1100"/>
              <a:buFont typeface="Arial"/>
              <a:buNone/>
            </a:pPr>
            <a:fld id="{00000000-1234-1234-1234-123412341234}" type="slidenum">
              <a:rPr lang="en">
                <a:solidFill>
                  <a:schemeClr val="dk2"/>
                </a:solidFill>
                <a:latin typeface="Arial"/>
                <a:ea typeface="Arial"/>
                <a:cs typeface="Arial"/>
                <a:sym typeface="Arial"/>
              </a:rPr>
              <a:t>‹#›</a:t>
            </a:fld>
            <a:endParaRPr>
              <a:solidFill>
                <a:schemeClr val="dk2"/>
              </a:solidFill>
              <a:latin typeface="Arial"/>
              <a:ea typeface="Arial"/>
              <a:cs typeface="Arial"/>
              <a:sym typeface="Arial"/>
            </a:endParaRPr>
          </a:p>
        </p:txBody>
      </p:sp>
      <p:pic>
        <p:nvPicPr>
          <p:cNvPr id="192" name="Google Shape;192;p29"/>
          <p:cNvPicPr preferRelativeResize="0"/>
          <p:nvPr/>
        </p:nvPicPr>
        <p:blipFill>
          <a:blip r:embed="rId3">
            <a:alphaModFix/>
          </a:blip>
          <a:stretch>
            <a:fillRect/>
          </a:stretch>
        </p:blipFill>
        <p:spPr>
          <a:xfrm>
            <a:off x="4094725" y="1804000"/>
            <a:ext cx="5049277" cy="3142701"/>
          </a:xfrm>
          <a:prstGeom prst="rect">
            <a:avLst/>
          </a:prstGeom>
          <a:noFill/>
          <a:ln cap="flat" cmpd="sng" w="9525">
            <a:solidFill>
              <a:schemeClr val="dk2"/>
            </a:solidFill>
            <a:prstDash val="solid"/>
            <a:round/>
            <a:headEnd len="sm" w="sm" type="none"/>
            <a:tailEnd len="sm" w="sm" type="none"/>
          </a:ln>
        </p:spPr>
      </p:pic>
      <p:pic>
        <p:nvPicPr>
          <p:cNvPr id="193" name="Google Shape;193;p29"/>
          <p:cNvPicPr preferRelativeResize="0"/>
          <p:nvPr/>
        </p:nvPicPr>
        <p:blipFill>
          <a:blip r:embed="rId4">
            <a:alphaModFix/>
          </a:blip>
          <a:stretch>
            <a:fillRect/>
          </a:stretch>
        </p:blipFill>
        <p:spPr>
          <a:xfrm>
            <a:off x="644573" y="3319550"/>
            <a:ext cx="2328225" cy="1627150"/>
          </a:xfrm>
          <a:prstGeom prst="rect">
            <a:avLst/>
          </a:prstGeom>
          <a:noFill/>
          <a:ln>
            <a:noFill/>
          </a:ln>
        </p:spPr>
      </p:pic>
      <p:pic>
        <p:nvPicPr>
          <p:cNvPr id="194" name="Google Shape;194;p29"/>
          <p:cNvPicPr preferRelativeResize="0"/>
          <p:nvPr/>
        </p:nvPicPr>
        <p:blipFill>
          <a:blip r:embed="rId5">
            <a:alphaModFix/>
          </a:blip>
          <a:stretch>
            <a:fillRect/>
          </a:stretch>
        </p:blipFill>
        <p:spPr>
          <a:xfrm>
            <a:off x="0" y="253500"/>
            <a:ext cx="4012775" cy="2853650"/>
          </a:xfrm>
          <a:prstGeom prst="rect">
            <a:avLst/>
          </a:prstGeom>
          <a:noFill/>
          <a:ln cap="flat" cmpd="sng" w="9525">
            <a:solidFill>
              <a:schemeClr val="dk2"/>
            </a:solidFill>
            <a:prstDash val="solid"/>
            <a:round/>
            <a:headEnd len="sm" w="sm" type="none"/>
            <a:tailEnd len="sm" w="sm" type="none"/>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8" name="Shape 198"/>
        <p:cNvGrpSpPr/>
        <p:nvPr/>
      </p:nvGrpSpPr>
      <p:grpSpPr>
        <a:xfrm>
          <a:off x="0" y="0"/>
          <a:ext cx="0" cy="0"/>
          <a:chOff x="0" y="0"/>
          <a:chExt cx="0" cy="0"/>
        </a:xfrm>
      </p:grpSpPr>
      <p:sp>
        <p:nvSpPr>
          <p:cNvPr id="199" name="Google Shape;199;p30"/>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0" name="Google Shape;200;p3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Clr>
                <a:srgbClr val="000000"/>
              </a:buClr>
              <a:buSzPts val="1100"/>
              <a:buFont typeface="Arial"/>
              <a:buNone/>
            </a:pPr>
            <a:fld id="{00000000-1234-1234-1234-123412341234}" type="slidenum">
              <a:rPr lang="en">
                <a:solidFill>
                  <a:schemeClr val="dk2"/>
                </a:solidFill>
                <a:latin typeface="Arial"/>
                <a:ea typeface="Arial"/>
                <a:cs typeface="Arial"/>
                <a:sym typeface="Arial"/>
              </a:rPr>
              <a:t>‹#›</a:t>
            </a:fld>
            <a:endParaRPr>
              <a:solidFill>
                <a:schemeClr val="dk2"/>
              </a:solidFill>
              <a:latin typeface="Arial"/>
              <a:ea typeface="Arial"/>
              <a:cs typeface="Arial"/>
              <a:sym typeface="Arial"/>
            </a:endParaRPr>
          </a:p>
        </p:txBody>
      </p:sp>
      <p:pic>
        <p:nvPicPr>
          <p:cNvPr id="201" name="Google Shape;201;p30"/>
          <p:cNvPicPr preferRelativeResize="0"/>
          <p:nvPr/>
        </p:nvPicPr>
        <p:blipFill>
          <a:blip r:embed="rId3">
            <a:alphaModFix/>
          </a:blip>
          <a:stretch>
            <a:fillRect/>
          </a:stretch>
        </p:blipFill>
        <p:spPr>
          <a:xfrm>
            <a:off x="240875" y="9523"/>
            <a:ext cx="8780273" cy="4977252"/>
          </a:xfrm>
          <a:prstGeom prst="rect">
            <a:avLst/>
          </a:prstGeom>
          <a:noFill/>
          <a:ln>
            <a:noFill/>
          </a:ln>
        </p:spPr>
      </p:pic>
      <p:sp>
        <p:nvSpPr>
          <p:cNvPr id="202" name="Google Shape;202;p30"/>
          <p:cNvSpPr txBox="1"/>
          <p:nvPr/>
        </p:nvSpPr>
        <p:spPr>
          <a:xfrm>
            <a:off x="6015650" y="2170400"/>
            <a:ext cx="2919300" cy="655500"/>
          </a:xfrm>
          <a:prstGeom prst="rect">
            <a:avLst/>
          </a:prstGeom>
          <a:solidFill>
            <a:srgbClr val="FFFFFF"/>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hlinkClick r:id="rId4"/>
              </a:rPr>
              <a:t>SPARC Announcement</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6" name="Shape 206"/>
        <p:cNvGrpSpPr/>
        <p:nvPr/>
      </p:nvGrpSpPr>
      <p:grpSpPr>
        <a:xfrm>
          <a:off x="0" y="0"/>
          <a:ext cx="0" cy="0"/>
          <a:chOff x="0" y="0"/>
          <a:chExt cx="0" cy="0"/>
        </a:xfrm>
      </p:grpSpPr>
      <p:sp>
        <p:nvSpPr>
          <p:cNvPr id="207" name="Google Shape;207;p31"/>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8" name="Google Shape;208;p3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Clr>
                <a:srgbClr val="000000"/>
              </a:buClr>
              <a:buSzPts val="1100"/>
              <a:buFont typeface="Arial"/>
              <a:buNone/>
            </a:pPr>
            <a:fld id="{00000000-1234-1234-1234-123412341234}" type="slidenum">
              <a:rPr lang="en">
                <a:solidFill>
                  <a:schemeClr val="dk2"/>
                </a:solidFill>
                <a:latin typeface="Arial"/>
                <a:ea typeface="Arial"/>
                <a:cs typeface="Arial"/>
                <a:sym typeface="Arial"/>
              </a:rPr>
              <a:t>‹#›</a:t>
            </a:fld>
            <a:endParaRPr>
              <a:solidFill>
                <a:schemeClr val="dk2"/>
              </a:solidFill>
              <a:latin typeface="Arial"/>
              <a:ea typeface="Arial"/>
              <a:cs typeface="Arial"/>
              <a:sym typeface="Arial"/>
            </a:endParaRPr>
          </a:p>
        </p:txBody>
      </p:sp>
      <p:pic>
        <p:nvPicPr>
          <p:cNvPr id="209" name="Google Shape;209;p31"/>
          <p:cNvPicPr preferRelativeResize="0"/>
          <p:nvPr/>
        </p:nvPicPr>
        <p:blipFill rotWithShape="1">
          <a:blip r:embed="rId3">
            <a:alphaModFix/>
          </a:blip>
          <a:srcRect b="23693" l="0" r="0" t="0"/>
          <a:stretch/>
        </p:blipFill>
        <p:spPr>
          <a:xfrm>
            <a:off x="733038" y="205850"/>
            <a:ext cx="7677924" cy="4731799"/>
          </a:xfrm>
          <a:prstGeom prst="rect">
            <a:avLst/>
          </a:prstGeom>
          <a:noFill/>
          <a:ln cap="flat" cmpd="sng" w="9525">
            <a:solidFill>
              <a:schemeClr val="dk2"/>
            </a:solidFill>
            <a:prstDash val="solid"/>
            <a:round/>
            <a:headEnd len="sm" w="sm" type="none"/>
            <a:tailEnd len="sm" w="sm" type="none"/>
          </a:ln>
        </p:spPr>
      </p:pic>
      <p:sp>
        <p:nvSpPr>
          <p:cNvPr id="210" name="Google Shape;210;p31"/>
          <p:cNvSpPr txBox="1"/>
          <p:nvPr/>
        </p:nvSpPr>
        <p:spPr>
          <a:xfrm>
            <a:off x="311700" y="2233675"/>
            <a:ext cx="8520600" cy="3245700"/>
          </a:xfrm>
          <a:prstGeom prst="rect">
            <a:avLst/>
          </a:prstGeom>
          <a:solidFill>
            <a:srgbClr val="F3F3F3"/>
          </a:solidFill>
          <a:ln cap="flat" cmpd="sng" w="952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n" sz="3000"/>
              <a:t>“</a:t>
            </a:r>
            <a:r>
              <a:rPr lang="en" sz="3000"/>
              <a:t>by publishing structured standardized data in machine­-readable formats, the City of Pittsburgh seeks to encourage the local software community to develop software applications and tools to collect, organize, and share public data in new and innovative ways” - </a:t>
            </a:r>
            <a:r>
              <a:rPr lang="en" sz="3000" u="sng">
                <a:solidFill>
                  <a:schemeClr val="hlink"/>
                </a:solidFill>
                <a:hlinkClick r:id="rId4"/>
              </a:rPr>
              <a:t>Pittsburgh Open Data Legislation (2014)</a:t>
            </a:r>
            <a:endParaRPr sz="3000"/>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0"/>
                                        </p:tgtEl>
                                        <p:attrNameLst>
                                          <p:attrName>style.visibility</p:attrName>
                                        </p:attrNameLst>
                                      </p:cBhvr>
                                      <p:to>
                                        <p:strVal val="visible"/>
                                      </p:to>
                                    </p:set>
                                    <p:animEffect filter="fade" transition="in">
                                      <p:cBhvr>
                                        <p:cTn dur="1000"/>
                                        <p:tgtEl>
                                          <p:spTgt spid="21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9" name="Shape 59"/>
        <p:cNvGrpSpPr/>
        <p:nvPr/>
      </p:nvGrpSpPr>
      <p:grpSpPr>
        <a:xfrm>
          <a:off x="0" y="0"/>
          <a:ext cx="0" cy="0"/>
          <a:chOff x="0" y="0"/>
          <a:chExt cx="0" cy="0"/>
        </a:xfrm>
      </p:grpSpPr>
      <p:pic>
        <p:nvPicPr>
          <p:cNvPr id="60" name="Google Shape;60;p14"/>
          <p:cNvPicPr preferRelativeResize="0"/>
          <p:nvPr/>
        </p:nvPicPr>
        <p:blipFill rotWithShape="1">
          <a:blip r:embed="rId3">
            <a:alphaModFix/>
          </a:blip>
          <a:srcRect b="0" l="6204" r="1458" t="0"/>
          <a:stretch/>
        </p:blipFill>
        <p:spPr>
          <a:xfrm>
            <a:off x="208250" y="947888"/>
            <a:ext cx="4278324" cy="3616737"/>
          </a:xfrm>
          <a:prstGeom prst="rect">
            <a:avLst/>
          </a:prstGeom>
          <a:noFill/>
          <a:ln>
            <a:noFill/>
          </a:ln>
        </p:spPr>
      </p:pic>
      <p:sp>
        <p:nvSpPr>
          <p:cNvPr id="61" name="Google Shape;61;p14"/>
          <p:cNvSpPr txBox="1"/>
          <p:nvPr/>
        </p:nvSpPr>
        <p:spPr>
          <a:xfrm>
            <a:off x="4572000" y="1393200"/>
            <a:ext cx="4446900" cy="855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400" u="sng">
                <a:solidFill>
                  <a:schemeClr val="hlink"/>
                </a:solidFill>
                <a:hlinkClick r:id="rId4"/>
              </a:rPr>
              <a:t>Civic Switchboard</a:t>
            </a:r>
            <a:r>
              <a:rPr lang="en" sz="2400"/>
              <a:t> Project Work</a:t>
            </a:r>
            <a:endParaRPr sz="2400"/>
          </a:p>
          <a:p>
            <a:pPr indent="0" lvl="0" marL="0" rtl="0" algn="l">
              <a:spcBef>
                <a:spcPts val="0"/>
              </a:spcBef>
              <a:spcAft>
                <a:spcPts val="0"/>
              </a:spcAft>
              <a:buNone/>
            </a:pPr>
            <a:r>
              <a:rPr lang="en" sz="1800"/>
              <a:t>IMLS-funded project with University of Pittsburgh Libraries, Western PA Regional Data Center, Carnegie Libra</a:t>
            </a:r>
            <a:r>
              <a:rPr lang="en" sz="1800"/>
              <a:t>ry of Pittsburgh (2018-2020)</a:t>
            </a:r>
            <a:endParaRPr sz="1800"/>
          </a:p>
        </p:txBody>
      </p:sp>
      <p:sp>
        <p:nvSpPr>
          <p:cNvPr id="62" name="Google Shape;62;p1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Context for Presentation</a:t>
            </a:r>
            <a:endParaRPr/>
          </a:p>
        </p:txBody>
      </p:sp>
      <p:sp>
        <p:nvSpPr>
          <p:cNvPr id="63" name="Google Shape;63;p1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Clr>
                <a:srgbClr val="000000"/>
              </a:buClr>
              <a:buSzPts val="1100"/>
              <a:buFont typeface="Arial"/>
              <a:buNone/>
            </a:pPr>
            <a:fld id="{00000000-1234-1234-1234-123412341234}" type="slidenum">
              <a:rPr lang="en">
                <a:solidFill>
                  <a:schemeClr val="dk2"/>
                </a:solidFill>
                <a:latin typeface="Arial"/>
                <a:ea typeface="Arial"/>
                <a:cs typeface="Arial"/>
                <a:sym typeface="Arial"/>
              </a:rPr>
              <a:t>‹#›</a:t>
            </a:fld>
            <a:endParaRPr>
              <a:solidFill>
                <a:schemeClr val="dk2"/>
              </a:solidFill>
              <a:latin typeface="Arial"/>
              <a:ea typeface="Arial"/>
              <a:cs typeface="Arial"/>
              <a:sym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4" name="Shape 214"/>
        <p:cNvGrpSpPr/>
        <p:nvPr/>
      </p:nvGrpSpPr>
      <p:grpSpPr>
        <a:xfrm>
          <a:off x="0" y="0"/>
          <a:ext cx="0" cy="0"/>
          <a:chOff x="0" y="0"/>
          <a:chExt cx="0" cy="0"/>
        </a:xfrm>
      </p:grpSpPr>
      <p:sp>
        <p:nvSpPr>
          <p:cNvPr id="215" name="Google Shape;215;p32"/>
          <p:cNvSpPr txBox="1"/>
          <p:nvPr>
            <p:ph type="ctrTitle"/>
          </p:nvPr>
        </p:nvSpPr>
        <p:spPr>
          <a:xfrm>
            <a:off x="311700" y="1604550"/>
            <a:ext cx="8520600" cy="572700"/>
          </a:xfrm>
          <a:prstGeom prst="rect">
            <a:avLst/>
          </a:prstGeom>
        </p:spPr>
        <p:txBody>
          <a:bodyPr anchorCtr="0" anchor="b"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3600">
                <a:latin typeface="Helvetica Neue"/>
                <a:ea typeface="Helvetica Neue"/>
                <a:cs typeface="Helvetica Neue"/>
                <a:sym typeface="Helvetica Neue"/>
              </a:rPr>
              <a:t>What are the drivers behind open data policy and initiatives in government? </a:t>
            </a:r>
            <a:endParaRPr sz="3600">
              <a:latin typeface="Helvetica Neue"/>
              <a:ea typeface="Helvetica Neue"/>
              <a:cs typeface="Helvetica Neue"/>
              <a:sym typeface="Helvetica Neue"/>
            </a:endParaRPr>
          </a:p>
          <a:p>
            <a:pPr indent="0" lvl="0" marL="0" rtl="0" algn="ctr">
              <a:spcBef>
                <a:spcPts val="0"/>
              </a:spcBef>
              <a:spcAft>
                <a:spcPts val="0"/>
              </a:spcAft>
              <a:buNone/>
            </a:pPr>
            <a:r>
              <a:t/>
            </a:r>
            <a:endParaRPr sz="1200">
              <a:solidFill>
                <a:srgbClr val="0A0A0A"/>
              </a:solidFill>
              <a:highlight>
                <a:srgbClr val="FEFEFE"/>
              </a:highlight>
            </a:endParaRPr>
          </a:p>
          <a:p>
            <a:pPr indent="0" lvl="0" marL="0" rtl="0" algn="ctr">
              <a:spcBef>
                <a:spcPts val="0"/>
              </a:spcBef>
              <a:spcAft>
                <a:spcPts val="0"/>
              </a:spcAft>
              <a:buNone/>
            </a:pPr>
            <a:r>
              <a:rPr lang="en" sz="1100"/>
              <a:t>“</a:t>
            </a:r>
            <a:endParaRPr sz="1200">
              <a:solidFill>
                <a:srgbClr val="0A0A0A"/>
              </a:solidFill>
              <a:highlight>
                <a:srgbClr val="FEFEFE"/>
              </a:highlight>
            </a:endParaRPr>
          </a:p>
        </p:txBody>
      </p:sp>
      <p:sp>
        <p:nvSpPr>
          <p:cNvPr id="216" name="Google Shape;216;p32"/>
          <p:cNvSpPr txBox="1"/>
          <p:nvPr/>
        </p:nvSpPr>
        <p:spPr>
          <a:xfrm>
            <a:off x="311700" y="2401575"/>
            <a:ext cx="8585400" cy="1402800"/>
          </a:xfrm>
          <a:prstGeom prst="rect">
            <a:avLst/>
          </a:prstGeom>
          <a:solidFill>
            <a:srgbClr val="DFE7F8"/>
          </a:solidFill>
          <a:ln cap="flat" cmpd="sng" w="19050">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254000" lvl="0" marL="457200" rtl="0" algn="l">
              <a:spcBef>
                <a:spcPts val="0"/>
              </a:spcBef>
              <a:spcAft>
                <a:spcPts val="0"/>
              </a:spcAft>
              <a:buSzPts val="4000"/>
              <a:buAutoNum type="arabicPeriod"/>
            </a:pPr>
            <a:r>
              <a:rPr lang="en" sz="4000"/>
              <a:t>Facilitating transparency and participatory government</a:t>
            </a:r>
            <a:endParaRPr sz="4000"/>
          </a:p>
          <a:p>
            <a:pPr indent="0" lvl="0" marL="0" rtl="0" algn="l">
              <a:spcBef>
                <a:spcPts val="0"/>
              </a:spcBef>
              <a:spcAft>
                <a:spcPts val="0"/>
              </a:spcAft>
              <a:buNone/>
            </a:pPr>
            <a:r>
              <a:t/>
            </a:r>
            <a:endParaRPr sz="4000"/>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0" name="Shape 220"/>
        <p:cNvGrpSpPr/>
        <p:nvPr/>
      </p:nvGrpSpPr>
      <p:grpSpPr>
        <a:xfrm>
          <a:off x="0" y="0"/>
          <a:ext cx="0" cy="0"/>
          <a:chOff x="0" y="0"/>
          <a:chExt cx="0" cy="0"/>
        </a:xfrm>
      </p:grpSpPr>
      <p:sp>
        <p:nvSpPr>
          <p:cNvPr id="221" name="Google Shape;221;p33"/>
          <p:cNvSpPr txBox="1"/>
          <p:nvPr/>
        </p:nvSpPr>
        <p:spPr>
          <a:xfrm>
            <a:off x="442450" y="493300"/>
            <a:ext cx="7796100" cy="1402800"/>
          </a:xfrm>
          <a:prstGeom prst="rect">
            <a:avLst/>
          </a:prstGeom>
          <a:solidFill>
            <a:srgbClr val="DFE7F8"/>
          </a:solidFill>
          <a:ln cap="flat" cmpd="sng" w="19050">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n" sz="4000"/>
              <a:t>2. Increasing internal efficiency and streamlining processes</a:t>
            </a:r>
            <a:endParaRPr sz="4000"/>
          </a:p>
          <a:p>
            <a:pPr indent="0" lvl="0" marL="0" rtl="0" algn="l">
              <a:spcBef>
                <a:spcPts val="0"/>
              </a:spcBef>
              <a:spcAft>
                <a:spcPts val="0"/>
              </a:spcAft>
              <a:buNone/>
            </a:pPr>
            <a:r>
              <a:t/>
            </a:r>
            <a:endParaRPr sz="4000"/>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5" name="Shape 225"/>
        <p:cNvGrpSpPr/>
        <p:nvPr/>
      </p:nvGrpSpPr>
      <p:grpSpPr>
        <a:xfrm>
          <a:off x="0" y="0"/>
          <a:ext cx="0" cy="0"/>
          <a:chOff x="0" y="0"/>
          <a:chExt cx="0" cy="0"/>
        </a:xfrm>
      </p:grpSpPr>
      <p:sp>
        <p:nvSpPr>
          <p:cNvPr id="226" name="Google Shape;226;p34"/>
          <p:cNvSpPr txBox="1"/>
          <p:nvPr/>
        </p:nvSpPr>
        <p:spPr>
          <a:xfrm>
            <a:off x="442450" y="493300"/>
            <a:ext cx="7796100" cy="1402800"/>
          </a:xfrm>
          <a:prstGeom prst="rect">
            <a:avLst/>
          </a:prstGeom>
          <a:solidFill>
            <a:srgbClr val="DFE7F8"/>
          </a:solidFill>
          <a:ln cap="flat" cmpd="sng" w="19050">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n" sz="4000"/>
              <a:t>3</a:t>
            </a:r>
            <a:r>
              <a:rPr lang="en" sz="4000"/>
              <a:t>. Realizing data’s commercial, research, and societal value</a:t>
            </a:r>
            <a:endParaRPr sz="4000"/>
          </a:p>
          <a:p>
            <a:pPr indent="0" lvl="0" marL="0" rtl="0" algn="l">
              <a:spcBef>
                <a:spcPts val="0"/>
              </a:spcBef>
              <a:spcAft>
                <a:spcPts val="0"/>
              </a:spcAft>
              <a:buNone/>
            </a:pPr>
            <a:r>
              <a:t/>
            </a:r>
            <a:endParaRPr sz="4000"/>
          </a:p>
        </p:txBody>
      </p:sp>
      <p:sp>
        <p:nvSpPr>
          <p:cNvPr id="227" name="Google Shape;227;p34"/>
          <p:cNvSpPr txBox="1"/>
          <p:nvPr/>
        </p:nvSpPr>
        <p:spPr>
          <a:xfrm>
            <a:off x="284475" y="2219000"/>
            <a:ext cx="8238600" cy="18987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2000">
                <a:solidFill>
                  <a:schemeClr val="dk2"/>
                </a:solidFill>
              </a:rPr>
              <a:t>“</a:t>
            </a:r>
            <a:r>
              <a:rPr lang="en" sz="2000">
                <a:solidFill>
                  <a:schemeClr val="dk2"/>
                </a:solidFill>
              </a:rPr>
              <a:t>Government information --patents, corporate filings, agriculture research, maps, weather, medical research -- is the raw material of innovation, creating a wealth of business opportunities that drive our economy forward. Government information is a form of infrastructure, no less important to our modern life than our roads, electrical grid, or water system.” </a:t>
            </a:r>
            <a:endParaRPr sz="2000">
              <a:solidFill>
                <a:schemeClr val="dk2"/>
              </a:solidFill>
            </a:endParaRPr>
          </a:p>
          <a:p>
            <a:pPr indent="0" lvl="0" marL="0" rtl="0" algn="l">
              <a:lnSpc>
                <a:spcPct val="115000"/>
              </a:lnSpc>
              <a:spcBef>
                <a:spcPts val="1600"/>
              </a:spcBef>
              <a:spcAft>
                <a:spcPts val="1600"/>
              </a:spcAft>
              <a:buNone/>
            </a:pPr>
            <a:r>
              <a:rPr lang="en" sz="1800">
                <a:solidFill>
                  <a:schemeClr val="dk2"/>
                </a:solidFill>
              </a:rPr>
              <a:t>Carl Malamud, “Address to the Gov 2.0 Summit, September 10, 2009</a:t>
            </a:r>
            <a:endParaRPr sz="1800">
              <a:solidFill>
                <a:schemeClr val="dk2"/>
              </a:solidFill>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1" name="Shape 231"/>
        <p:cNvGrpSpPr/>
        <p:nvPr/>
      </p:nvGrpSpPr>
      <p:grpSpPr>
        <a:xfrm>
          <a:off x="0" y="0"/>
          <a:ext cx="0" cy="0"/>
          <a:chOff x="0" y="0"/>
          <a:chExt cx="0" cy="0"/>
        </a:xfrm>
      </p:grpSpPr>
      <p:sp>
        <p:nvSpPr>
          <p:cNvPr id="232" name="Google Shape;232;p35"/>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t/>
            </a:r>
            <a:endParaRPr/>
          </a:p>
        </p:txBody>
      </p:sp>
      <p:pic>
        <p:nvPicPr>
          <p:cNvPr id="233" name="Google Shape;233;p35"/>
          <p:cNvPicPr preferRelativeResize="0"/>
          <p:nvPr/>
        </p:nvPicPr>
        <p:blipFill>
          <a:blip r:embed="rId3">
            <a:alphaModFix/>
          </a:blip>
          <a:stretch>
            <a:fillRect/>
          </a:stretch>
        </p:blipFill>
        <p:spPr>
          <a:xfrm>
            <a:off x="0" y="1243059"/>
            <a:ext cx="9143999" cy="3408432"/>
          </a:xfrm>
          <a:prstGeom prst="rect">
            <a:avLst/>
          </a:prstGeom>
          <a:noFill/>
          <a:ln>
            <a:noFill/>
          </a:ln>
        </p:spPr>
      </p:pic>
      <p:sp>
        <p:nvSpPr>
          <p:cNvPr id="234" name="Google Shape;234;p35"/>
          <p:cNvSpPr txBox="1"/>
          <p:nvPr/>
        </p:nvSpPr>
        <p:spPr>
          <a:xfrm>
            <a:off x="93875" y="4651500"/>
            <a:ext cx="4957200" cy="10677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600"/>
              </a:spcAft>
              <a:buNone/>
            </a:pPr>
            <a:r>
              <a:rPr lang="en" sz="1450" u="sng">
                <a:solidFill>
                  <a:schemeClr val="hlink"/>
                </a:solidFill>
                <a:highlight>
                  <a:schemeClr val="lt1"/>
                </a:highlight>
                <a:latin typeface="Times New Roman"/>
                <a:ea typeface="Times New Roman"/>
                <a:cs typeface="Times New Roman"/>
                <a:sym typeface="Times New Roman"/>
                <a:hlinkClick r:id="rId4"/>
              </a:rPr>
              <a:t>Obama White House Blog Entry</a:t>
            </a:r>
            <a:endParaRPr sz="1100">
              <a:solidFill>
                <a:schemeClr val="dk1"/>
              </a:solidFill>
            </a:endParaRPr>
          </a:p>
        </p:txBody>
      </p:sp>
      <p:pic>
        <p:nvPicPr>
          <p:cNvPr id="235" name="Google Shape;235;p35"/>
          <p:cNvPicPr preferRelativeResize="0"/>
          <p:nvPr/>
        </p:nvPicPr>
        <p:blipFill>
          <a:blip r:embed="rId5">
            <a:alphaModFix/>
          </a:blip>
          <a:stretch>
            <a:fillRect/>
          </a:stretch>
        </p:blipFill>
        <p:spPr>
          <a:xfrm>
            <a:off x="7491973" y="187748"/>
            <a:ext cx="1455950" cy="2056800"/>
          </a:xfrm>
          <a:prstGeom prst="rect">
            <a:avLst/>
          </a:prstGeom>
          <a:noFill/>
          <a:ln cap="flat" cmpd="sng" w="9525">
            <a:solidFill>
              <a:schemeClr val="dk2"/>
            </a:solidFill>
            <a:prstDash val="solid"/>
            <a:round/>
            <a:headEnd len="sm" w="sm" type="none"/>
            <a:tailEnd len="sm" w="sm" type="none"/>
          </a:ln>
        </p:spPr>
      </p:pic>
      <p:sp>
        <p:nvSpPr>
          <p:cNvPr id="236" name="Google Shape;236;p35"/>
          <p:cNvSpPr txBox="1"/>
          <p:nvPr/>
        </p:nvSpPr>
        <p:spPr>
          <a:xfrm>
            <a:off x="153375" y="269650"/>
            <a:ext cx="3417600" cy="645600"/>
          </a:xfrm>
          <a:prstGeom prst="rect">
            <a:avLst/>
          </a:prstGeom>
          <a:solidFill>
            <a:srgbClr val="F3F3F3"/>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000"/>
              <a:t>Commercial Value</a:t>
            </a:r>
            <a:endParaRPr sz="3000"/>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0" name="Shape 240"/>
        <p:cNvGrpSpPr/>
        <p:nvPr/>
      </p:nvGrpSpPr>
      <p:grpSpPr>
        <a:xfrm>
          <a:off x="0" y="0"/>
          <a:ext cx="0" cy="0"/>
          <a:chOff x="0" y="0"/>
          <a:chExt cx="0" cy="0"/>
        </a:xfrm>
      </p:grpSpPr>
      <p:sp>
        <p:nvSpPr>
          <p:cNvPr id="241" name="Google Shape;241;p36"/>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t/>
            </a:r>
            <a:endParaRPr/>
          </a:p>
        </p:txBody>
      </p:sp>
      <p:sp>
        <p:nvSpPr>
          <p:cNvPr id="242" name="Google Shape;242;p36"/>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t/>
            </a:r>
            <a:endParaRPr/>
          </a:p>
        </p:txBody>
      </p:sp>
      <p:pic>
        <p:nvPicPr>
          <p:cNvPr id="243" name="Google Shape;243;p36"/>
          <p:cNvPicPr preferRelativeResize="0"/>
          <p:nvPr/>
        </p:nvPicPr>
        <p:blipFill>
          <a:blip r:embed="rId3">
            <a:alphaModFix/>
          </a:blip>
          <a:stretch>
            <a:fillRect/>
          </a:stretch>
        </p:blipFill>
        <p:spPr>
          <a:xfrm>
            <a:off x="854456" y="0"/>
            <a:ext cx="7435088" cy="5143501"/>
          </a:xfrm>
          <a:prstGeom prst="rect">
            <a:avLst/>
          </a:prstGeom>
          <a:noFill/>
          <a:ln cap="flat" cmpd="sng" w="9525">
            <a:solidFill>
              <a:schemeClr val="dk2"/>
            </a:solidFill>
            <a:prstDash val="solid"/>
            <a:round/>
            <a:headEnd len="sm" w="sm" type="none"/>
            <a:tailEnd len="sm" w="sm" type="none"/>
          </a:ln>
        </p:spPr>
      </p:pic>
      <p:sp>
        <p:nvSpPr>
          <p:cNvPr id="244" name="Google Shape;244;p36"/>
          <p:cNvSpPr txBox="1"/>
          <p:nvPr/>
        </p:nvSpPr>
        <p:spPr>
          <a:xfrm>
            <a:off x="869450" y="3872825"/>
            <a:ext cx="3000000" cy="3000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400" u="sng">
                <a:solidFill>
                  <a:schemeClr val="hlink"/>
                </a:solidFill>
                <a:hlinkClick r:id="rId4"/>
              </a:rPr>
              <a:t>Medium post</a:t>
            </a:r>
            <a:endParaRPr sz="2400"/>
          </a:p>
        </p:txBody>
      </p:sp>
      <p:sp>
        <p:nvSpPr>
          <p:cNvPr id="245" name="Google Shape;245;p36"/>
          <p:cNvSpPr txBox="1"/>
          <p:nvPr/>
        </p:nvSpPr>
        <p:spPr>
          <a:xfrm>
            <a:off x="5486150" y="1180025"/>
            <a:ext cx="3000000" cy="687900"/>
          </a:xfrm>
          <a:prstGeom prst="rect">
            <a:avLst/>
          </a:prstGeom>
          <a:solidFill>
            <a:srgbClr val="EFEFEF"/>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000"/>
              <a:t>Research Value</a:t>
            </a:r>
            <a:endParaRPr sz="3000"/>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9" name="Shape 249"/>
        <p:cNvGrpSpPr/>
        <p:nvPr/>
      </p:nvGrpSpPr>
      <p:grpSpPr>
        <a:xfrm>
          <a:off x="0" y="0"/>
          <a:ext cx="0" cy="0"/>
          <a:chOff x="0" y="0"/>
          <a:chExt cx="0" cy="0"/>
        </a:xfrm>
      </p:grpSpPr>
      <p:sp>
        <p:nvSpPr>
          <p:cNvPr id="250" name="Google Shape;250;p37"/>
          <p:cNvSpPr txBox="1"/>
          <p:nvPr/>
        </p:nvSpPr>
        <p:spPr>
          <a:xfrm>
            <a:off x="826150" y="882475"/>
            <a:ext cx="7323000" cy="3000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pic>
        <p:nvPicPr>
          <p:cNvPr id="251" name="Google Shape;251;p37"/>
          <p:cNvPicPr preferRelativeResize="0"/>
          <p:nvPr/>
        </p:nvPicPr>
        <p:blipFill>
          <a:blip r:embed="rId3">
            <a:alphaModFix/>
          </a:blip>
          <a:stretch>
            <a:fillRect/>
          </a:stretch>
        </p:blipFill>
        <p:spPr>
          <a:xfrm>
            <a:off x="586165" y="0"/>
            <a:ext cx="7971672" cy="5143501"/>
          </a:xfrm>
          <a:prstGeom prst="rect">
            <a:avLst/>
          </a:prstGeom>
          <a:noFill/>
          <a:ln>
            <a:noFill/>
          </a:ln>
        </p:spPr>
      </p:pic>
      <p:sp>
        <p:nvSpPr>
          <p:cNvPr id="252" name="Google Shape;252;p37"/>
          <p:cNvSpPr txBox="1"/>
          <p:nvPr/>
        </p:nvSpPr>
        <p:spPr>
          <a:xfrm>
            <a:off x="5839400" y="3567475"/>
            <a:ext cx="2234700" cy="429300"/>
          </a:xfrm>
          <a:prstGeom prst="rect">
            <a:avLst/>
          </a:prstGeom>
          <a:solidFill>
            <a:srgbClr val="FFFFFF"/>
          </a:solidFill>
          <a:ln cap="flat" cmpd="sng" w="952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hlinkClick r:id="rId4"/>
              </a:rPr>
              <a:t>Open Data Impact Map</a:t>
            </a:r>
            <a:endParaRPr/>
          </a:p>
        </p:txBody>
      </p:sp>
      <p:sp>
        <p:nvSpPr>
          <p:cNvPr id="253" name="Google Shape;253;p37"/>
          <p:cNvSpPr txBox="1"/>
          <p:nvPr/>
        </p:nvSpPr>
        <p:spPr>
          <a:xfrm>
            <a:off x="5953725" y="227125"/>
            <a:ext cx="2793900" cy="655200"/>
          </a:xfrm>
          <a:prstGeom prst="rect">
            <a:avLst/>
          </a:prstGeom>
          <a:solidFill>
            <a:srgbClr val="F3F3F3"/>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000"/>
              <a:t>Societal Value</a:t>
            </a:r>
            <a:endParaRPr sz="3000"/>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7" name="Shape 257"/>
        <p:cNvGrpSpPr/>
        <p:nvPr/>
      </p:nvGrpSpPr>
      <p:grpSpPr>
        <a:xfrm>
          <a:off x="0" y="0"/>
          <a:ext cx="0" cy="0"/>
          <a:chOff x="0" y="0"/>
          <a:chExt cx="0" cy="0"/>
        </a:xfrm>
      </p:grpSpPr>
      <p:sp>
        <p:nvSpPr>
          <p:cNvPr id="258" name="Google Shape;258;p3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Clr>
                <a:srgbClr val="000000"/>
              </a:buClr>
              <a:buSzPts val="1100"/>
              <a:buFont typeface="Arial"/>
              <a:buNone/>
            </a:pPr>
            <a:fld id="{00000000-1234-1234-1234-123412341234}" type="slidenum">
              <a:rPr lang="en">
                <a:solidFill>
                  <a:schemeClr val="dk2"/>
                </a:solidFill>
                <a:latin typeface="Arial"/>
                <a:ea typeface="Arial"/>
                <a:cs typeface="Arial"/>
                <a:sym typeface="Arial"/>
              </a:rPr>
              <a:t>‹#›</a:t>
            </a:fld>
            <a:endParaRPr>
              <a:solidFill>
                <a:schemeClr val="dk2"/>
              </a:solidFill>
              <a:latin typeface="Arial"/>
              <a:ea typeface="Arial"/>
              <a:cs typeface="Arial"/>
              <a:sym typeface="Arial"/>
            </a:endParaRPr>
          </a:p>
        </p:txBody>
      </p:sp>
      <p:sp>
        <p:nvSpPr>
          <p:cNvPr id="259" name="Google Shape;259;p38"/>
          <p:cNvSpPr txBox="1"/>
          <p:nvPr/>
        </p:nvSpPr>
        <p:spPr>
          <a:xfrm>
            <a:off x="115350" y="339825"/>
            <a:ext cx="3050100" cy="538200"/>
          </a:xfrm>
          <a:prstGeom prst="rect">
            <a:avLst/>
          </a:prstGeom>
          <a:solidFill>
            <a:srgbClr val="DFE7F8"/>
          </a:solidFill>
          <a:ln cap="flat" cmpd="sng" w="952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lang="en" sz="3000"/>
              <a:t>Data Creation </a:t>
            </a:r>
            <a:endParaRPr sz="3000"/>
          </a:p>
          <a:p>
            <a:pPr indent="0" lvl="0" marL="0" rtl="0" algn="l">
              <a:spcBef>
                <a:spcPts val="0"/>
              </a:spcBef>
              <a:spcAft>
                <a:spcPts val="0"/>
              </a:spcAft>
              <a:buNone/>
            </a:pPr>
            <a:r>
              <a:t/>
            </a:r>
            <a:endParaRPr/>
          </a:p>
        </p:txBody>
      </p:sp>
      <p:sp>
        <p:nvSpPr>
          <p:cNvPr id="260" name="Google Shape;260;p38"/>
          <p:cNvSpPr txBox="1"/>
          <p:nvPr/>
        </p:nvSpPr>
        <p:spPr>
          <a:xfrm>
            <a:off x="115350" y="1905763"/>
            <a:ext cx="3050100" cy="538200"/>
          </a:xfrm>
          <a:prstGeom prst="rect">
            <a:avLst/>
          </a:prstGeom>
          <a:solidFill>
            <a:srgbClr val="DFE7F8"/>
          </a:solidFill>
          <a:ln cap="flat" cmpd="sng" w="952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lang="en" sz="2800"/>
              <a:t>Data Preparation </a:t>
            </a:r>
            <a:endParaRPr sz="2800"/>
          </a:p>
          <a:p>
            <a:pPr indent="0" lvl="0" marL="0" rtl="0" algn="l">
              <a:spcBef>
                <a:spcPts val="0"/>
              </a:spcBef>
              <a:spcAft>
                <a:spcPts val="0"/>
              </a:spcAft>
              <a:buNone/>
            </a:pPr>
            <a:r>
              <a:t/>
            </a:r>
            <a:endParaRPr/>
          </a:p>
        </p:txBody>
      </p:sp>
      <p:sp>
        <p:nvSpPr>
          <p:cNvPr id="261" name="Google Shape;261;p38"/>
          <p:cNvSpPr txBox="1"/>
          <p:nvPr/>
        </p:nvSpPr>
        <p:spPr>
          <a:xfrm>
            <a:off x="115350" y="2706450"/>
            <a:ext cx="3050100" cy="538200"/>
          </a:xfrm>
          <a:prstGeom prst="rect">
            <a:avLst/>
          </a:prstGeom>
          <a:solidFill>
            <a:srgbClr val="DFE7F8"/>
          </a:solidFill>
          <a:ln cap="flat" cmpd="sng" w="952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lang="en" sz="2800"/>
              <a:t>Data Publication </a:t>
            </a:r>
            <a:endParaRPr sz="2800"/>
          </a:p>
          <a:p>
            <a:pPr indent="0" lvl="0" marL="0" rtl="0" algn="l">
              <a:spcBef>
                <a:spcPts val="0"/>
              </a:spcBef>
              <a:spcAft>
                <a:spcPts val="0"/>
              </a:spcAft>
              <a:buNone/>
            </a:pPr>
            <a:r>
              <a:t/>
            </a:r>
            <a:endParaRPr/>
          </a:p>
        </p:txBody>
      </p:sp>
      <p:sp>
        <p:nvSpPr>
          <p:cNvPr id="262" name="Google Shape;262;p38"/>
          <p:cNvSpPr txBox="1"/>
          <p:nvPr/>
        </p:nvSpPr>
        <p:spPr>
          <a:xfrm>
            <a:off x="115350" y="4325525"/>
            <a:ext cx="3050100" cy="538200"/>
          </a:xfrm>
          <a:prstGeom prst="rect">
            <a:avLst/>
          </a:prstGeom>
          <a:solidFill>
            <a:srgbClr val="DFE7F8"/>
          </a:solidFill>
          <a:ln cap="flat" cmpd="sng" w="952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lang="en" sz="3000"/>
              <a:t>Data Reuse </a:t>
            </a:r>
            <a:endParaRPr sz="3000"/>
          </a:p>
          <a:p>
            <a:pPr indent="0" lvl="0" marL="0" rtl="0" algn="l">
              <a:spcBef>
                <a:spcPts val="0"/>
              </a:spcBef>
              <a:spcAft>
                <a:spcPts val="0"/>
              </a:spcAft>
              <a:buNone/>
            </a:pPr>
            <a:r>
              <a:t/>
            </a:r>
            <a:endParaRPr/>
          </a:p>
        </p:txBody>
      </p:sp>
      <p:sp>
        <p:nvSpPr>
          <p:cNvPr id="263" name="Google Shape;263;p38"/>
          <p:cNvSpPr txBox="1"/>
          <p:nvPr/>
        </p:nvSpPr>
        <p:spPr>
          <a:xfrm>
            <a:off x="115350" y="1122800"/>
            <a:ext cx="3050100" cy="538200"/>
          </a:xfrm>
          <a:prstGeom prst="rect">
            <a:avLst/>
          </a:prstGeom>
          <a:solidFill>
            <a:srgbClr val="DFE7F8"/>
          </a:solidFill>
          <a:ln cap="flat" cmpd="sng" w="952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lang="en" sz="3000"/>
              <a:t>Data Selection</a:t>
            </a:r>
            <a:endParaRPr sz="3000"/>
          </a:p>
          <a:p>
            <a:pPr indent="0" lvl="0" marL="0" rtl="0" algn="l">
              <a:spcBef>
                <a:spcPts val="0"/>
              </a:spcBef>
              <a:spcAft>
                <a:spcPts val="0"/>
              </a:spcAft>
              <a:buNone/>
            </a:pPr>
            <a:r>
              <a:t/>
            </a:r>
            <a:endParaRPr/>
          </a:p>
        </p:txBody>
      </p:sp>
      <p:sp>
        <p:nvSpPr>
          <p:cNvPr id="264" name="Google Shape;264;p38"/>
          <p:cNvSpPr txBox="1"/>
          <p:nvPr/>
        </p:nvSpPr>
        <p:spPr>
          <a:xfrm>
            <a:off x="3328950" y="1661000"/>
            <a:ext cx="5692200" cy="2322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2400">
                <a:solidFill>
                  <a:schemeClr val="dk1"/>
                </a:solidFill>
              </a:rPr>
              <a:t>“While not necessarily occurring at a fixed stage, data curation is vital in ensuring the published data is sustainable. This involves a number of processes, including updating stale data, data and metadata enrichment, data cleansing, etc.”</a:t>
            </a:r>
            <a:endParaRPr sz="2400"/>
          </a:p>
          <a:p>
            <a:pPr indent="0" lvl="0" marL="0" rtl="0" algn="l">
              <a:spcBef>
                <a:spcPts val="0"/>
              </a:spcBef>
              <a:spcAft>
                <a:spcPts val="0"/>
              </a:spcAft>
              <a:buNone/>
            </a:pPr>
            <a:r>
              <a:t/>
            </a:r>
            <a:endParaRPr sz="2400"/>
          </a:p>
        </p:txBody>
      </p:sp>
      <p:sp>
        <p:nvSpPr>
          <p:cNvPr id="265" name="Google Shape;265;p38"/>
          <p:cNvSpPr txBox="1"/>
          <p:nvPr/>
        </p:nvSpPr>
        <p:spPr>
          <a:xfrm>
            <a:off x="115350" y="3507138"/>
            <a:ext cx="3050100" cy="538200"/>
          </a:xfrm>
          <a:prstGeom prst="rect">
            <a:avLst/>
          </a:prstGeom>
          <a:solidFill>
            <a:srgbClr val="DFE7F8"/>
          </a:solidFill>
          <a:ln cap="flat" cmpd="sng" w="952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lang="en" sz="2800"/>
              <a:t>Data Discovery</a:t>
            </a:r>
            <a:endParaRPr sz="2800"/>
          </a:p>
          <a:p>
            <a:pPr indent="0" lvl="0" marL="0" rtl="0" algn="l">
              <a:spcBef>
                <a:spcPts val="0"/>
              </a:spcBef>
              <a:spcAft>
                <a:spcPts val="0"/>
              </a:spcAft>
              <a:buNone/>
            </a:pPr>
            <a:r>
              <a:t/>
            </a:r>
            <a:endParaRPr/>
          </a:p>
        </p:txBody>
      </p:sp>
      <p:sp>
        <p:nvSpPr>
          <p:cNvPr id="266" name="Google Shape;266;p38"/>
          <p:cNvSpPr txBox="1"/>
          <p:nvPr/>
        </p:nvSpPr>
        <p:spPr>
          <a:xfrm>
            <a:off x="3224400" y="4335900"/>
            <a:ext cx="5718600" cy="807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Attard, </a:t>
            </a:r>
            <a:r>
              <a:rPr lang="en">
                <a:solidFill>
                  <a:schemeClr val="dk1"/>
                </a:solidFill>
              </a:rPr>
              <a:t>Judie, Fabrizio Orlandi, Simon Scerri, and Sören Auer, “</a:t>
            </a:r>
            <a:r>
              <a:rPr lang="en"/>
              <a:t>A systematic review of open government data initiatives,”  </a:t>
            </a:r>
            <a:r>
              <a:rPr i="1" lang="en"/>
              <a:t>Government Information Quarterly </a:t>
            </a:r>
            <a:r>
              <a:rPr lang="en"/>
              <a:t>32</a:t>
            </a:r>
            <a:r>
              <a:rPr i="1" lang="en"/>
              <a:t> </a:t>
            </a:r>
            <a:r>
              <a:rPr lang="en"/>
              <a:t>(2015): 403.</a:t>
            </a:r>
            <a:endParaRPr/>
          </a:p>
        </p:txBody>
      </p:sp>
      <p:sp>
        <p:nvSpPr>
          <p:cNvPr id="267" name="Google Shape;267;p38"/>
          <p:cNvSpPr txBox="1"/>
          <p:nvPr/>
        </p:nvSpPr>
        <p:spPr>
          <a:xfrm>
            <a:off x="4222800" y="1122800"/>
            <a:ext cx="3721800" cy="538200"/>
          </a:xfrm>
          <a:prstGeom prst="rect">
            <a:avLst/>
          </a:prstGeom>
          <a:solidFill>
            <a:srgbClr val="FFF2CC"/>
          </a:solidFill>
          <a:ln cap="flat" cmpd="sng" w="952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lang="en" sz="2400"/>
              <a:t>Ongoing data curation</a:t>
            </a:r>
            <a:endParaRPr sz="2400"/>
          </a:p>
        </p:txBody>
      </p:sp>
      <p:sp>
        <p:nvSpPr>
          <p:cNvPr id="268" name="Google Shape;268;p38"/>
          <p:cNvSpPr txBox="1"/>
          <p:nvPr/>
        </p:nvSpPr>
        <p:spPr>
          <a:xfrm>
            <a:off x="4222800" y="124875"/>
            <a:ext cx="4798200" cy="856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000"/>
              <a:t>An</a:t>
            </a:r>
            <a:r>
              <a:rPr lang="en" sz="3000"/>
              <a:t> Open Data Process</a:t>
            </a:r>
            <a:endParaRPr sz="3000"/>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64"/>
                                        </p:tgtEl>
                                        <p:attrNameLst>
                                          <p:attrName>style.visibility</p:attrName>
                                        </p:attrNameLst>
                                      </p:cBhvr>
                                      <p:to>
                                        <p:strVal val="visible"/>
                                      </p:to>
                                    </p:set>
                                    <p:animEffect filter="fade" transition="in">
                                      <p:cBhvr>
                                        <p:cTn dur="1000"/>
                                        <p:tgtEl>
                                          <p:spTgt spid="26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2" name="Shape 272"/>
        <p:cNvGrpSpPr/>
        <p:nvPr/>
      </p:nvGrpSpPr>
      <p:grpSpPr>
        <a:xfrm>
          <a:off x="0" y="0"/>
          <a:ext cx="0" cy="0"/>
          <a:chOff x="0" y="0"/>
          <a:chExt cx="0" cy="0"/>
        </a:xfrm>
      </p:grpSpPr>
      <p:sp>
        <p:nvSpPr>
          <p:cNvPr id="273" name="Google Shape;273;p39"/>
          <p:cNvSpPr txBox="1"/>
          <p:nvPr>
            <p:ph idx="1" type="body"/>
          </p:nvPr>
        </p:nvSpPr>
        <p:spPr>
          <a:xfrm>
            <a:off x="311700" y="9946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400"/>
              <a:t>“[A]uditing government data -- determining what’s collected, how it’s collected, what it’s used for, and how accurate it is -- should be a priority… We can’t create data-driven decision-making processes when the data itself is unreliable. Whether it’s bad data on crime rates, spending programs, or the disposition of nuclear waste, it’s awfully hard to make decisions when you’re basing them on faulty data.” </a:t>
            </a:r>
            <a:endParaRPr/>
          </a:p>
          <a:p>
            <a:pPr indent="0" lvl="0" marL="0" rtl="0" algn="l">
              <a:spcBef>
                <a:spcPts val="1600"/>
              </a:spcBef>
              <a:spcAft>
                <a:spcPts val="1600"/>
              </a:spcAft>
              <a:buNone/>
            </a:pPr>
            <a:r>
              <a:rPr lang="en"/>
              <a:t>Bill Allison, “My Data Can’t Tell You That,” in </a:t>
            </a:r>
            <a:r>
              <a:rPr i="1" lang="en"/>
              <a:t>Open Government</a:t>
            </a:r>
            <a:r>
              <a:rPr lang="en"/>
              <a:t> (Sebastopol, CA: O’Reilly Media)</a:t>
            </a:r>
            <a:r>
              <a:rPr lang="en"/>
              <a:t> p. 265</a:t>
            </a:r>
            <a:endParaRPr/>
          </a:p>
        </p:txBody>
      </p:sp>
      <p:sp>
        <p:nvSpPr>
          <p:cNvPr id="274" name="Google Shape;274;p3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Clr>
                <a:srgbClr val="000000"/>
              </a:buClr>
              <a:buSzPts val="1100"/>
              <a:buFont typeface="Arial"/>
              <a:buNone/>
            </a:pPr>
            <a:fld id="{00000000-1234-1234-1234-123412341234}" type="slidenum">
              <a:rPr lang="en">
                <a:solidFill>
                  <a:schemeClr val="dk2"/>
                </a:solidFill>
                <a:latin typeface="Arial"/>
                <a:ea typeface="Arial"/>
                <a:cs typeface="Arial"/>
                <a:sym typeface="Arial"/>
              </a:rPr>
              <a:t>‹#›</a:t>
            </a:fld>
            <a:endParaRPr>
              <a:solidFill>
                <a:schemeClr val="dk2"/>
              </a:solidFill>
              <a:latin typeface="Arial"/>
              <a:ea typeface="Arial"/>
              <a:cs typeface="Arial"/>
              <a:sym typeface="Arial"/>
            </a:endParaRPr>
          </a:p>
        </p:txBody>
      </p:sp>
      <p:sp>
        <p:nvSpPr>
          <p:cNvPr id="275" name="Google Shape;275;p39"/>
          <p:cNvSpPr txBox="1"/>
          <p:nvPr/>
        </p:nvSpPr>
        <p:spPr>
          <a:xfrm>
            <a:off x="5342125" y="283375"/>
            <a:ext cx="3567300" cy="711300"/>
          </a:xfrm>
          <a:prstGeom prst="rect">
            <a:avLst/>
          </a:prstGeom>
          <a:solidFill>
            <a:srgbClr val="DFE7F8"/>
          </a:solidFill>
          <a:ln cap="flat" cmpd="sng" w="952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lang="en" sz="3600"/>
              <a:t>Data Creation </a:t>
            </a:r>
            <a:endParaRPr sz="3600"/>
          </a:p>
          <a:p>
            <a:pPr indent="0" lvl="0" marL="0" rtl="0" algn="l">
              <a:spcBef>
                <a:spcPts val="0"/>
              </a:spcBef>
              <a:spcAft>
                <a:spcPts val="0"/>
              </a:spcAft>
              <a:buNone/>
            </a:pPr>
            <a:r>
              <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9" name="Shape 279"/>
        <p:cNvGrpSpPr/>
        <p:nvPr/>
      </p:nvGrpSpPr>
      <p:grpSpPr>
        <a:xfrm>
          <a:off x="0" y="0"/>
          <a:ext cx="0" cy="0"/>
          <a:chOff x="0" y="0"/>
          <a:chExt cx="0" cy="0"/>
        </a:xfrm>
      </p:grpSpPr>
      <p:sp>
        <p:nvSpPr>
          <p:cNvPr id="280" name="Google Shape;280;p40"/>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81" name="Google Shape;281;p40"/>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pic>
        <p:nvPicPr>
          <p:cNvPr id="282" name="Google Shape;282;p40"/>
          <p:cNvPicPr preferRelativeResize="0"/>
          <p:nvPr/>
        </p:nvPicPr>
        <p:blipFill>
          <a:blip r:embed="rId3">
            <a:alphaModFix/>
          </a:blip>
          <a:stretch>
            <a:fillRect/>
          </a:stretch>
        </p:blipFill>
        <p:spPr>
          <a:xfrm>
            <a:off x="0" y="94871"/>
            <a:ext cx="9144002" cy="4953758"/>
          </a:xfrm>
          <a:prstGeom prst="rect">
            <a:avLst/>
          </a:prstGeom>
          <a:noFill/>
          <a:ln>
            <a:noFill/>
          </a:ln>
        </p:spPr>
      </p:pic>
      <p:sp>
        <p:nvSpPr>
          <p:cNvPr id="283" name="Google Shape;283;p40"/>
          <p:cNvSpPr txBox="1"/>
          <p:nvPr/>
        </p:nvSpPr>
        <p:spPr>
          <a:xfrm>
            <a:off x="5832300" y="537200"/>
            <a:ext cx="3000000" cy="3000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hlinkClick r:id="rId4"/>
              </a:rPr>
              <a:t>ProPublica, July 19, 2018</a:t>
            </a:r>
            <a:endParaRPr/>
          </a:p>
        </p:txBody>
      </p:sp>
      <p:sp>
        <p:nvSpPr>
          <p:cNvPr id="284" name="Google Shape;284;p4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Clr>
                <a:srgbClr val="000000"/>
              </a:buClr>
              <a:buSzPts val="1100"/>
              <a:buFont typeface="Arial"/>
              <a:buNone/>
            </a:pPr>
            <a:fld id="{00000000-1234-1234-1234-123412341234}" type="slidenum">
              <a:rPr lang="en">
                <a:solidFill>
                  <a:schemeClr val="dk2"/>
                </a:solidFill>
                <a:latin typeface="Arial"/>
                <a:ea typeface="Arial"/>
                <a:cs typeface="Arial"/>
                <a:sym typeface="Arial"/>
              </a:rPr>
              <a:t>‹#›</a:t>
            </a:fld>
            <a:endParaRPr>
              <a:solidFill>
                <a:schemeClr val="dk2"/>
              </a:solidFill>
              <a:latin typeface="Arial"/>
              <a:ea typeface="Arial"/>
              <a:cs typeface="Arial"/>
              <a:sym typeface="Arial"/>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88" name="Shape 288"/>
        <p:cNvGrpSpPr/>
        <p:nvPr/>
      </p:nvGrpSpPr>
      <p:grpSpPr>
        <a:xfrm>
          <a:off x="0" y="0"/>
          <a:ext cx="0" cy="0"/>
          <a:chOff x="0" y="0"/>
          <a:chExt cx="0" cy="0"/>
        </a:xfrm>
      </p:grpSpPr>
      <p:sp>
        <p:nvSpPr>
          <p:cNvPr id="289" name="Google Shape;289;p41"/>
          <p:cNvSpPr txBox="1"/>
          <p:nvPr>
            <p:ph idx="1" type="body"/>
          </p:nvPr>
        </p:nvSpPr>
        <p:spPr>
          <a:xfrm>
            <a:off x="335850" y="1238325"/>
            <a:ext cx="8472300" cy="4056300"/>
          </a:xfrm>
          <a:prstGeom prst="rect">
            <a:avLst/>
          </a:prstGeom>
        </p:spPr>
        <p:txBody>
          <a:bodyPr anchorCtr="0" anchor="t" bIns="91425" lIns="91425" spcFirstLastPara="1" rIns="91425" wrap="square" tIns="91425">
            <a:noAutofit/>
          </a:bodyPr>
          <a:lstStyle/>
          <a:p>
            <a:pPr indent="-406400" lvl="0" marL="457200" rtl="0" algn="l">
              <a:spcBef>
                <a:spcPts val="0"/>
              </a:spcBef>
              <a:spcAft>
                <a:spcPts val="0"/>
              </a:spcAft>
              <a:buSzPts val="2800"/>
              <a:buChar char="●"/>
            </a:pPr>
            <a:r>
              <a:rPr lang="en" sz="2800"/>
              <a:t>What should be prioritized for release?</a:t>
            </a:r>
            <a:endParaRPr sz="2800"/>
          </a:p>
          <a:p>
            <a:pPr indent="-406400" lvl="0" marL="457200" rtl="0" algn="l">
              <a:spcBef>
                <a:spcPts val="0"/>
              </a:spcBef>
              <a:spcAft>
                <a:spcPts val="0"/>
              </a:spcAft>
              <a:buSzPts val="2800"/>
              <a:buChar char="●"/>
            </a:pPr>
            <a:r>
              <a:rPr lang="en" sz="2800"/>
              <a:t>What data legally cannot be released?</a:t>
            </a:r>
            <a:endParaRPr sz="2800"/>
          </a:p>
          <a:p>
            <a:pPr indent="-406400" lvl="0" marL="457200" rtl="0" algn="l">
              <a:spcBef>
                <a:spcPts val="0"/>
              </a:spcBef>
              <a:spcAft>
                <a:spcPts val="0"/>
              </a:spcAft>
              <a:buSzPts val="2800"/>
              <a:buChar char="●"/>
            </a:pPr>
            <a:r>
              <a:rPr lang="en" sz="2800"/>
              <a:t>Where may there be ethical issues in releasing data? What would have to be done to data to make them available? </a:t>
            </a:r>
            <a:endParaRPr sz="2800"/>
          </a:p>
          <a:p>
            <a:pPr indent="-406400" lvl="0" marL="457200" rtl="0" algn="l">
              <a:spcBef>
                <a:spcPts val="0"/>
              </a:spcBef>
              <a:spcAft>
                <a:spcPts val="0"/>
              </a:spcAft>
              <a:buSzPts val="2800"/>
              <a:buChar char="●"/>
            </a:pPr>
            <a:r>
              <a:rPr lang="en" sz="2800"/>
              <a:t>What are users must interested in accessing?</a:t>
            </a:r>
            <a:endParaRPr sz="2800"/>
          </a:p>
        </p:txBody>
      </p:sp>
      <p:sp>
        <p:nvSpPr>
          <p:cNvPr id="290" name="Google Shape;290;p4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Clr>
                <a:srgbClr val="000000"/>
              </a:buClr>
              <a:buSzPts val="1100"/>
              <a:buFont typeface="Arial"/>
              <a:buNone/>
            </a:pPr>
            <a:fld id="{00000000-1234-1234-1234-123412341234}" type="slidenum">
              <a:rPr lang="en">
                <a:solidFill>
                  <a:schemeClr val="dk2"/>
                </a:solidFill>
                <a:latin typeface="Arial"/>
                <a:ea typeface="Arial"/>
                <a:cs typeface="Arial"/>
                <a:sym typeface="Arial"/>
              </a:rPr>
              <a:t>‹#›</a:t>
            </a:fld>
            <a:endParaRPr>
              <a:solidFill>
                <a:schemeClr val="dk2"/>
              </a:solidFill>
              <a:latin typeface="Arial"/>
              <a:ea typeface="Arial"/>
              <a:cs typeface="Arial"/>
              <a:sym typeface="Arial"/>
            </a:endParaRPr>
          </a:p>
        </p:txBody>
      </p:sp>
      <p:sp>
        <p:nvSpPr>
          <p:cNvPr id="291" name="Google Shape;291;p41"/>
          <p:cNvSpPr txBox="1"/>
          <p:nvPr/>
        </p:nvSpPr>
        <p:spPr>
          <a:xfrm>
            <a:off x="335850" y="412475"/>
            <a:ext cx="3288600" cy="708900"/>
          </a:xfrm>
          <a:prstGeom prst="rect">
            <a:avLst/>
          </a:prstGeom>
          <a:solidFill>
            <a:srgbClr val="DFE7F8"/>
          </a:solidFill>
          <a:ln cap="flat" cmpd="sng" w="952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lang="en" sz="3600"/>
              <a:t>Data Selection</a:t>
            </a:r>
            <a:endParaRPr sz="3600"/>
          </a:p>
          <a:p>
            <a:pPr indent="0" lvl="0" marL="0" rtl="0" algn="l">
              <a:spcBef>
                <a:spcPts val="0"/>
              </a:spcBef>
              <a:spcAft>
                <a:spcPts val="0"/>
              </a:spcAft>
              <a:buNone/>
            </a:pPr>
            <a:r>
              <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7" name="Shape 67"/>
        <p:cNvGrpSpPr/>
        <p:nvPr/>
      </p:nvGrpSpPr>
      <p:grpSpPr>
        <a:xfrm>
          <a:off x="0" y="0"/>
          <a:ext cx="0" cy="0"/>
          <a:chOff x="0" y="0"/>
          <a:chExt cx="0" cy="0"/>
        </a:xfrm>
      </p:grpSpPr>
      <p:sp>
        <p:nvSpPr>
          <p:cNvPr id="68" name="Google Shape;68;p1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Clr>
                <a:srgbClr val="000000"/>
              </a:buClr>
              <a:buSzPts val="1100"/>
              <a:buFont typeface="Arial"/>
              <a:buNone/>
            </a:pPr>
            <a:fld id="{00000000-1234-1234-1234-123412341234}" type="slidenum">
              <a:rPr lang="en">
                <a:solidFill>
                  <a:schemeClr val="dk2"/>
                </a:solidFill>
                <a:latin typeface="Arial"/>
                <a:ea typeface="Arial"/>
                <a:cs typeface="Arial"/>
                <a:sym typeface="Arial"/>
              </a:rPr>
              <a:t>‹#›</a:t>
            </a:fld>
            <a:endParaRPr>
              <a:solidFill>
                <a:schemeClr val="dk2"/>
              </a:solidFill>
              <a:latin typeface="Arial"/>
              <a:ea typeface="Arial"/>
              <a:cs typeface="Arial"/>
              <a:sym typeface="Arial"/>
            </a:endParaRPr>
          </a:p>
        </p:txBody>
      </p:sp>
      <p:sp>
        <p:nvSpPr>
          <p:cNvPr id="69" name="Google Shape;69;p15"/>
          <p:cNvSpPr txBox="1"/>
          <p:nvPr>
            <p:ph idx="1" type="body"/>
          </p:nvPr>
        </p:nvSpPr>
        <p:spPr>
          <a:xfrm>
            <a:off x="311700" y="21302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3000"/>
              <a:t>By the end of this session, participants will be able to:</a:t>
            </a:r>
            <a:endParaRPr sz="3000"/>
          </a:p>
          <a:p>
            <a:pPr indent="-381000" lvl="0" marL="457200" rtl="0" algn="l">
              <a:spcBef>
                <a:spcPts val="1600"/>
              </a:spcBef>
              <a:spcAft>
                <a:spcPts val="0"/>
              </a:spcAft>
              <a:buSzPts val="2400"/>
              <a:buChar char="●"/>
            </a:pPr>
            <a:r>
              <a:rPr lang="en" sz="2400"/>
              <a:t>Recognize examples of “open data” by their characteristics</a:t>
            </a:r>
            <a:endParaRPr sz="2400"/>
          </a:p>
          <a:p>
            <a:pPr indent="-381000" lvl="0" marL="457200" rtl="0" algn="l">
              <a:spcBef>
                <a:spcPts val="0"/>
              </a:spcBef>
              <a:spcAft>
                <a:spcPts val="0"/>
              </a:spcAft>
              <a:buSzPts val="2400"/>
              <a:buChar char="●"/>
            </a:pPr>
            <a:r>
              <a:rPr lang="en" sz="2400"/>
              <a:t>Describe drivers for making government data open </a:t>
            </a:r>
            <a:endParaRPr sz="2400"/>
          </a:p>
          <a:p>
            <a:pPr indent="-381000" lvl="0" marL="457200" rtl="0" algn="l">
              <a:spcBef>
                <a:spcPts val="0"/>
              </a:spcBef>
              <a:spcAft>
                <a:spcPts val="0"/>
              </a:spcAft>
              <a:buSzPts val="2400"/>
              <a:buChar char="●"/>
            </a:pPr>
            <a:r>
              <a:rPr lang="en" sz="2400"/>
              <a:t>Identify the information skills and knowledge involved in the open data process</a:t>
            </a:r>
            <a:endParaRPr sz="2400">
              <a:solidFill>
                <a:srgbClr val="000000"/>
              </a:solidFill>
            </a:endParaRPr>
          </a:p>
          <a:p>
            <a:pPr indent="0" lvl="0" marL="0" rtl="0" algn="l">
              <a:spcBef>
                <a:spcPts val="1600"/>
              </a:spcBef>
              <a:spcAft>
                <a:spcPts val="0"/>
              </a:spcAft>
              <a:buNone/>
            </a:pPr>
            <a:r>
              <a:t/>
            </a:r>
            <a:endParaRPr sz="3000"/>
          </a:p>
          <a:p>
            <a:pPr indent="0" lvl="0" marL="0" rtl="0" algn="l">
              <a:spcBef>
                <a:spcPts val="1600"/>
              </a:spcBef>
              <a:spcAft>
                <a:spcPts val="1600"/>
              </a:spcAft>
              <a:buNone/>
            </a:pPr>
            <a:r>
              <a:t/>
            </a:r>
            <a:endParaRPr sz="3000"/>
          </a:p>
        </p:txBody>
      </p:sp>
      <p:sp>
        <p:nvSpPr>
          <p:cNvPr id="70" name="Google Shape;70;p15"/>
          <p:cNvSpPr/>
          <p:nvPr/>
        </p:nvSpPr>
        <p:spPr>
          <a:xfrm>
            <a:off x="303850" y="4331078"/>
            <a:ext cx="328200" cy="248100"/>
          </a:xfrm>
          <a:prstGeom prst="wedgeRoundRectCallout">
            <a:avLst>
              <a:gd fmla="val -35720" name="adj1"/>
              <a:gd fmla="val 77979" name="adj2"/>
              <a:gd fmla="val 0" name="adj3"/>
            </a:avLst>
          </a:prstGeom>
          <a:solidFill>
            <a:srgbClr val="C9DAF8"/>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 name="Google Shape;71;p15"/>
          <p:cNvSpPr/>
          <p:nvPr/>
        </p:nvSpPr>
        <p:spPr>
          <a:xfrm>
            <a:off x="510189" y="4653861"/>
            <a:ext cx="328200" cy="248100"/>
          </a:xfrm>
          <a:prstGeom prst="wedgeRoundRectCallout">
            <a:avLst>
              <a:gd fmla="val -32890" name="adj1"/>
              <a:gd fmla="val 75885" name="adj2"/>
              <a:gd fmla="val 0" name="adj3"/>
            </a:avLst>
          </a:prstGeom>
          <a:solidFill>
            <a:srgbClr val="C9DAF8"/>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 name="Google Shape;72;p15"/>
          <p:cNvSpPr/>
          <p:nvPr/>
        </p:nvSpPr>
        <p:spPr>
          <a:xfrm>
            <a:off x="716522" y="4331075"/>
            <a:ext cx="328200" cy="248100"/>
          </a:xfrm>
          <a:prstGeom prst="wedgeRoundRectCallout">
            <a:avLst>
              <a:gd fmla="val 37525" name="adj1"/>
              <a:gd fmla="val 78408" name="adj2"/>
              <a:gd fmla="val 0" name="adj3"/>
            </a:avLst>
          </a:prstGeom>
          <a:solidFill>
            <a:srgbClr val="C9DAF8"/>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 name="Google Shape;73;p15"/>
          <p:cNvSpPr/>
          <p:nvPr/>
        </p:nvSpPr>
        <p:spPr>
          <a:xfrm>
            <a:off x="1413800" y="4436550"/>
            <a:ext cx="553500" cy="323700"/>
          </a:xfrm>
          <a:prstGeom prst="mathEqual">
            <a:avLst>
              <a:gd fmla="val 23520" name="adj1"/>
              <a:gd fmla="val 11760" name="adj2"/>
            </a:avLst>
          </a:prstGeom>
          <a:solidFill>
            <a:srgbClr val="00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 name="Google Shape;74;p15"/>
          <p:cNvSpPr txBox="1"/>
          <p:nvPr/>
        </p:nvSpPr>
        <p:spPr>
          <a:xfrm>
            <a:off x="2202925" y="4232150"/>
            <a:ext cx="4905000" cy="572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000"/>
              <a:t>Discussion Prompts</a:t>
            </a:r>
            <a:endParaRPr sz="3000"/>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95" name="Shape 295"/>
        <p:cNvGrpSpPr/>
        <p:nvPr/>
      </p:nvGrpSpPr>
      <p:grpSpPr>
        <a:xfrm>
          <a:off x="0" y="0"/>
          <a:ext cx="0" cy="0"/>
          <a:chOff x="0" y="0"/>
          <a:chExt cx="0" cy="0"/>
        </a:xfrm>
      </p:grpSpPr>
      <p:sp>
        <p:nvSpPr>
          <p:cNvPr id="296" name="Google Shape;296;p42"/>
          <p:cNvSpPr txBox="1"/>
          <p:nvPr>
            <p:ph idx="1" type="body"/>
          </p:nvPr>
        </p:nvSpPr>
        <p:spPr>
          <a:xfrm>
            <a:off x="311700" y="863550"/>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3000"/>
              <a:t>“at a minimum – governments should concentrate on The 3 B’s: Buses (transit data), Bullets (crime data) and Bucks (budget &amp; expenditure data).”</a:t>
            </a:r>
            <a:endParaRPr sz="3000"/>
          </a:p>
          <a:p>
            <a:pPr indent="-381000" lvl="0" marL="457200" rtl="0" algn="l">
              <a:spcBef>
                <a:spcPts val="1600"/>
              </a:spcBef>
              <a:spcAft>
                <a:spcPts val="0"/>
              </a:spcAft>
              <a:buSzPts val="2400"/>
              <a:buChar char="-"/>
            </a:pPr>
            <a:r>
              <a:rPr lang="en" sz="2400"/>
              <a:t>Mark Headd, former Chief Data Officer for the City of Philadelphia</a:t>
            </a:r>
            <a:endParaRPr sz="2400"/>
          </a:p>
          <a:p>
            <a:pPr indent="0" lvl="0" marL="0" rtl="0" algn="l">
              <a:spcBef>
                <a:spcPts val="1600"/>
              </a:spcBef>
              <a:spcAft>
                <a:spcPts val="0"/>
              </a:spcAft>
              <a:buClr>
                <a:schemeClr val="dk1"/>
              </a:buClr>
              <a:buSzPts val="1100"/>
              <a:buFont typeface="Arial"/>
              <a:buNone/>
            </a:pPr>
            <a:r>
              <a:t/>
            </a:r>
            <a:endParaRPr sz="1100">
              <a:solidFill>
                <a:schemeClr val="dk1"/>
              </a:solidFill>
            </a:endParaRPr>
          </a:p>
          <a:p>
            <a:pPr indent="0" lvl="0" marL="0" rtl="0" algn="l">
              <a:spcBef>
                <a:spcPts val="0"/>
              </a:spcBef>
              <a:spcAft>
                <a:spcPts val="1600"/>
              </a:spcAft>
              <a:buNone/>
            </a:pPr>
            <a:r>
              <a:t/>
            </a:r>
            <a:endParaRPr/>
          </a:p>
        </p:txBody>
      </p:sp>
      <p:sp>
        <p:nvSpPr>
          <p:cNvPr id="297" name="Google Shape;297;p4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Clr>
                <a:srgbClr val="000000"/>
              </a:buClr>
              <a:buSzPts val="1100"/>
              <a:buFont typeface="Arial"/>
              <a:buNone/>
            </a:pPr>
            <a:fld id="{00000000-1234-1234-1234-123412341234}" type="slidenum">
              <a:rPr lang="en">
                <a:solidFill>
                  <a:schemeClr val="dk2"/>
                </a:solidFill>
                <a:latin typeface="Arial"/>
                <a:ea typeface="Arial"/>
                <a:cs typeface="Arial"/>
                <a:sym typeface="Arial"/>
              </a:rPr>
              <a:t>‹#›</a:t>
            </a:fld>
            <a:endParaRPr>
              <a:solidFill>
                <a:schemeClr val="dk2"/>
              </a:solidFill>
              <a:latin typeface="Arial"/>
              <a:ea typeface="Arial"/>
              <a:cs typeface="Arial"/>
              <a:sym typeface="Arial"/>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01" name="Shape 301"/>
        <p:cNvGrpSpPr/>
        <p:nvPr/>
      </p:nvGrpSpPr>
      <p:grpSpPr>
        <a:xfrm>
          <a:off x="0" y="0"/>
          <a:ext cx="0" cy="0"/>
          <a:chOff x="0" y="0"/>
          <a:chExt cx="0" cy="0"/>
        </a:xfrm>
      </p:grpSpPr>
      <p:sp>
        <p:nvSpPr>
          <p:cNvPr id="302" name="Google Shape;302;p4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Clr>
                <a:srgbClr val="000000"/>
              </a:buClr>
              <a:buSzPts val="1100"/>
              <a:buFont typeface="Arial"/>
              <a:buNone/>
            </a:pPr>
            <a:fld id="{00000000-1234-1234-1234-123412341234}" type="slidenum">
              <a:rPr lang="en">
                <a:solidFill>
                  <a:schemeClr val="dk2"/>
                </a:solidFill>
                <a:latin typeface="Arial"/>
                <a:ea typeface="Arial"/>
                <a:cs typeface="Arial"/>
                <a:sym typeface="Arial"/>
              </a:rPr>
              <a:t>‹#›</a:t>
            </a:fld>
            <a:endParaRPr>
              <a:solidFill>
                <a:schemeClr val="dk2"/>
              </a:solidFill>
              <a:latin typeface="Arial"/>
              <a:ea typeface="Arial"/>
              <a:cs typeface="Arial"/>
              <a:sym typeface="Arial"/>
            </a:endParaRPr>
          </a:p>
        </p:txBody>
      </p:sp>
      <p:sp>
        <p:nvSpPr>
          <p:cNvPr id="303" name="Google Shape;303;p43"/>
          <p:cNvSpPr txBox="1"/>
          <p:nvPr/>
        </p:nvSpPr>
        <p:spPr>
          <a:xfrm>
            <a:off x="311700" y="302900"/>
            <a:ext cx="4592100" cy="715200"/>
          </a:xfrm>
          <a:prstGeom prst="rect">
            <a:avLst/>
          </a:prstGeom>
          <a:solidFill>
            <a:srgbClr val="DFE7F8"/>
          </a:solidFill>
          <a:ln cap="flat" cmpd="sng" w="952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lang="en" sz="3600"/>
              <a:t>Data Preparation </a:t>
            </a:r>
            <a:endParaRPr sz="3600"/>
          </a:p>
          <a:p>
            <a:pPr indent="0" lvl="0" marL="0" rtl="0" algn="l">
              <a:spcBef>
                <a:spcPts val="0"/>
              </a:spcBef>
              <a:spcAft>
                <a:spcPts val="0"/>
              </a:spcAft>
              <a:buNone/>
            </a:pPr>
            <a:r>
              <a:t/>
            </a:r>
            <a:endParaRPr/>
          </a:p>
        </p:txBody>
      </p:sp>
      <p:pic>
        <p:nvPicPr>
          <p:cNvPr id="304" name="Google Shape;304;p43"/>
          <p:cNvPicPr preferRelativeResize="0"/>
          <p:nvPr/>
        </p:nvPicPr>
        <p:blipFill>
          <a:blip r:embed="rId3">
            <a:alphaModFix/>
          </a:blip>
          <a:stretch>
            <a:fillRect/>
          </a:stretch>
        </p:blipFill>
        <p:spPr>
          <a:xfrm>
            <a:off x="2402742" y="1105625"/>
            <a:ext cx="6618411" cy="3951201"/>
          </a:xfrm>
          <a:prstGeom prst="rect">
            <a:avLst/>
          </a:prstGeom>
          <a:noFill/>
          <a:ln cap="flat" cmpd="sng" w="9525">
            <a:solidFill>
              <a:schemeClr val="dk2"/>
            </a:solidFill>
            <a:prstDash val="solid"/>
            <a:round/>
            <a:headEnd len="sm" w="sm" type="none"/>
            <a:tailEnd len="sm" w="sm" type="none"/>
          </a:ln>
        </p:spPr>
      </p:pic>
      <p:sp>
        <p:nvSpPr>
          <p:cNvPr id="305" name="Google Shape;305;p43"/>
          <p:cNvSpPr/>
          <p:nvPr/>
        </p:nvSpPr>
        <p:spPr>
          <a:xfrm>
            <a:off x="544050" y="1116875"/>
            <a:ext cx="1337700" cy="1393200"/>
          </a:xfrm>
          <a:prstGeom prst="noSmoking">
            <a:avLst>
              <a:gd fmla="val 8170" name="adj"/>
            </a:avLst>
          </a:prstGeom>
          <a:solidFill>
            <a:srgbClr val="EA9999"/>
          </a:solidFill>
          <a:ln cap="flat" cmpd="sng" w="9525">
            <a:solidFill>
              <a:srgbClr val="EA999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6" name="Google Shape;306;p43"/>
          <p:cNvSpPr txBox="1"/>
          <p:nvPr>
            <p:ph idx="1" type="body"/>
          </p:nvPr>
        </p:nvSpPr>
        <p:spPr>
          <a:xfrm>
            <a:off x="692700" y="1423950"/>
            <a:ext cx="2591700" cy="5382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sz="4800"/>
              <a:t>PII</a:t>
            </a:r>
            <a:endParaRPr sz="4800"/>
          </a:p>
        </p:txBody>
      </p:sp>
      <p:pic>
        <p:nvPicPr>
          <p:cNvPr id="307" name="Google Shape;307;p43"/>
          <p:cNvPicPr preferRelativeResize="0"/>
          <p:nvPr/>
        </p:nvPicPr>
        <p:blipFill>
          <a:blip r:embed="rId4">
            <a:alphaModFix/>
          </a:blip>
          <a:stretch>
            <a:fillRect/>
          </a:stretch>
        </p:blipFill>
        <p:spPr>
          <a:xfrm>
            <a:off x="544050" y="2785850"/>
            <a:ext cx="1090701" cy="1032522"/>
          </a:xfrm>
          <a:prstGeom prst="rect">
            <a:avLst/>
          </a:prstGeom>
          <a:noFill/>
          <a:ln>
            <a:noFill/>
          </a:ln>
        </p:spPr>
      </p:pic>
      <p:sp>
        <p:nvSpPr>
          <p:cNvPr id="308" name="Google Shape;308;p43"/>
          <p:cNvSpPr/>
          <p:nvPr/>
        </p:nvSpPr>
        <p:spPr>
          <a:xfrm>
            <a:off x="904300" y="3985075"/>
            <a:ext cx="370200" cy="393600"/>
          </a:xfrm>
          <a:prstGeom prst="down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9" name="Google Shape;309;p43"/>
          <p:cNvSpPr txBox="1"/>
          <p:nvPr/>
        </p:nvSpPr>
        <p:spPr>
          <a:xfrm>
            <a:off x="692700" y="4378675"/>
            <a:ext cx="7339800" cy="856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400"/>
              <a:t>.csv</a:t>
            </a:r>
            <a:endParaRPr sz="2400"/>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13" name="Shape 313"/>
        <p:cNvGrpSpPr/>
        <p:nvPr/>
      </p:nvGrpSpPr>
      <p:grpSpPr>
        <a:xfrm>
          <a:off x="0" y="0"/>
          <a:ext cx="0" cy="0"/>
          <a:chOff x="0" y="0"/>
          <a:chExt cx="0" cy="0"/>
        </a:xfrm>
      </p:grpSpPr>
      <p:sp>
        <p:nvSpPr>
          <p:cNvPr id="314" name="Google Shape;314;p44"/>
          <p:cNvSpPr txBox="1"/>
          <p:nvPr>
            <p:ph type="title"/>
          </p:nvPr>
        </p:nvSpPr>
        <p:spPr>
          <a:xfrm>
            <a:off x="5631600" y="267850"/>
            <a:ext cx="3048900" cy="572700"/>
          </a:xfrm>
          <a:prstGeom prst="rect">
            <a:avLst/>
          </a:prstGeom>
          <a:solidFill>
            <a:srgbClr val="DFE7F8"/>
          </a:solidFill>
          <a:ln cap="flat" cmpd="sng" w="952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n" sz="3000"/>
              <a:t>Data Publication</a:t>
            </a:r>
            <a:endParaRPr sz="3000"/>
          </a:p>
        </p:txBody>
      </p:sp>
      <p:sp>
        <p:nvSpPr>
          <p:cNvPr id="315" name="Google Shape;315;p4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Clr>
                <a:srgbClr val="000000"/>
              </a:buClr>
              <a:buSzPts val="1100"/>
              <a:buFont typeface="Arial"/>
              <a:buNone/>
            </a:pPr>
            <a:fld id="{00000000-1234-1234-1234-123412341234}" type="slidenum">
              <a:rPr lang="en">
                <a:solidFill>
                  <a:schemeClr val="dk2"/>
                </a:solidFill>
                <a:latin typeface="Arial"/>
                <a:ea typeface="Arial"/>
                <a:cs typeface="Arial"/>
                <a:sym typeface="Arial"/>
              </a:rPr>
              <a:t>‹#›</a:t>
            </a:fld>
            <a:endParaRPr>
              <a:solidFill>
                <a:schemeClr val="dk2"/>
              </a:solidFill>
              <a:latin typeface="Arial"/>
              <a:ea typeface="Arial"/>
              <a:cs typeface="Arial"/>
              <a:sym typeface="Arial"/>
            </a:endParaRPr>
          </a:p>
        </p:txBody>
      </p:sp>
      <p:sp>
        <p:nvSpPr>
          <p:cNvPr id="316" name="Google Shape;316;p44"/>
          <p:cNvSpPr txBox="1"/>
          <p:nvPr/>
        </p:nvSpPr>
        <p:spPr>
          <a:xfrm>
            <a:off x="507000" y="1453775"/>
            <a:ext cx="5124600" cy="748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000"/>
              <a:t>Data Portals and APIs</a:t>
            </a:r>
            <a:endParaRPr sz="3000"/>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317" name="Google Shape;317;p44"/>
          <p:cNvSpPr txBox="1"/>
          <p:nvPr/>
        </p:nvSpPr>
        <p:spPr>
          <a:xfrm>
            <a:off x="96750" y="2970325"/>
            <a:ext cx="8924400" cy="2086500"/>
          </a:xfrm>
          <a:prstGeom prst="rect">
            <a:avLst/>
          </a:prstGeom>
          <a:solidFill>
            <a:srgbClr val="EAEFF8"/>
          </a:solid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3000">
                <a:solidFill>
                  <a:schemeClr val="dk2"/>
                </a:solidFill>
              </a:rPr>
              <a:t>“All publishing is not equal -- instead, the way data is formatted and delivered makes a big difference.”</a:t>
            </a:r>
            <a:endParaRPr sz="1800">
              <a:solidFill>
                <a:schemeClr val="dk2"/>
              </a:solidFill>
            </a:endParaRPr>
          </a:p>
          <a:p>
            <a:pPr indent="0" lvl="0" marL="0" rtl="0" algn="l">
              <a:lnSpc>
                <a:spcPct val="115000"/>
              </a:lnSpc>
              <a:spcBef>
                <a:spcPts val="1600"/>
              </a:spcBef>
              <a:spcAft>
                <a:spcPts val="1600"/>
              </a:spcAft>
              <a:buNone/>
            </a:pPr>
            <a:r>
              <a:rPr lang="en" sz="1800">
                <a:solidFill>
                  <a:schemeClr val="dk2"/>
                </a:solidFill>
              </a:rPr>
              <a:t>David G. Robinson, Harlan Yu, and Edward W. Felton, “Enabling Innovation for Civic Engagement,” in </a:t>
            </a:r>
            <a:r>
              <a:rPr i="1" lang="en" sz="1800">
                <a:solidFill>
                  <a:schemeClr val="dk2"/>
                </a:solidFill>
              </a:rPr>
              <a:t>Open Government</a:t>
            </a:r>
            <a:r>
              <a:rPr lang="en" sz="1800">
                <a:solidFill>
                  <a:schemeClr val="dk2"/>
                </a:solidFill>
              </a:rPr>
              <a:t> (2010),</a:t>
            </a:r>
            <a:r>
              <a:rPr lang="en" sz="1800">
                <a:solidFill>
                  <a:schemeClr val="dk2"/>
                </a:solidFill>
              </a:rPr>
              <a:t> 84</a:t>
            </a:r>
            <a:endParaRPr sz="1800"/>
          </a:p>
        </p:txBody>
      </p:sp>
      <p:pic>
        <p:nvPicPr>
          <p:cNvPr id="318" name="Google Shape;318;p44"/>
          <p:cNvPicPr preferRelativeResize="0"/>
          <p:nvPr/>
        </p:nvPicPr>
        <p:blipFill>
          <a:blip r:embed="rId3">
            <a:alphaModFix/>
          </a:blip>
          <a:stretch>
            <a:fillRect/>
          </a:stretch>
        </p:blipFill>
        <p:spPr>
          <a:xfrm>
            <a:off x="6311550" y="1259847"/>
            <a:ext cx="2386375" cy="803700"/>
          </a:xfrm>
          <a:prstGeom prst="rect">
            <a:avLst/>
          </a:prstGeom>
          <a:noFill/>
          <a:ln>
            <a:noFill/>
          </a:ln>
        </p:spPr>
      </p:pic>
      <p:pic>
        <p:nvPicPr>
          <p:cNvPr id="319" name="Google Shape;319;p44"/>
          <p:cNvPicPr preferRelativeResize="0"/>
          <p:nvPr/>
        </p:nvPicPr>
        <p:blipFill rotWithShape="1">
          <a:blip r:embed="rId4">
            <a:alphaModFix/>
          </a:blip>
          <a:srcRect b="26021" l="0" r="0" t="21034"/>
          <a:stretch/>
        </p:blipFill>
        <p:spPr>
          <a:xfrm>
            <a:off x="6311550" y="2000900"/>
            <a:ext cx="2431825" cy="8568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17"/>
                                        </p:tgtEl>
                                        <p:attrNameLst>
                                          <p:attrName>style.visibility</p:attrName>
                                        </p:attrNameLst>
                                      </p:cBhvr>
                                      <p:to>
                                        <p:strVal val="visible"/>
                                      </p:to>
                                    </p:set>
                                    <p:animEffect filter="fade" transition="in">
                                      <p:cBhvr>
                                        <p:cTn dur="1000"/>
                                        <p:tgtEl>
                                          <p:spTgt spid="31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23" name="Shape 323"/>
        <p:cNvGrpSpPr/>
        <p:nvPr/>
      </p:nvGrpSpPr>
      <p:grpSpPr>
        <a:xfrm>
          <a:off x="0" y="0"/>
          <a:ext cx="0" cy="0"/>
          <a:chOff x="0" y="0"/>
          <a:chExt cx="0" cy="0"/>
        </a:xfrm>
      </p:grpSpPr>
      <p:sp>
        <p:nvSpPr>
          <p:cNvPr id="324" name="Google Shape;324;p4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Clr>
                <a:srgbClr val="000000"/>
              </a:buClr>
              <a:buSzPts val="1100"/>
              <a:buFont typeface="Arial"/>
              <a:buNone/>
            </a:pPr>
            <a:fld id="{00000000-1234-1234-1234-123412341234}" type="slidenum">
              <a:rPr lang="en"/>
              <a:t>‹#›</a:t>
            </a:fld>
            <a:endParaRPr/>
          </a:p>
        </p:txBody>
      </p:sp>
      <p:sp>
        <p:nvSpPr>
          <p:cNvPr id="325" name="Google Shape;325;p45"/>
          <p:cNvSpPr txBox="1"/>
          <p:nvPr/>
        </p:nvSpPr>
        <p:spPr>
          <a:xfrm>
            <a:off x="328250" y="424438"/>
            <a:ext cx="3050100" cy="538200"/>
          </a:xfrm>
          <a:prstGeom prst="rect">
            <a:avLst/>
          </a:prstGeom>
          <a:solidFill>
            <a:srgbClr val="DFE7F8"/>
          </a:solidFill>
          <a:ln cap="flat" cmpd="sng" w="952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lang="en" sz="2800"/>
              <a:t>Data Discovery</a:t>
            </a:r>
            <a:endParaRPr sz="2800"/>
          </a:p>
          <a:p>
            <a:pPr indent="0" lvl="0" marL="0" rtl="0" algn="l">
              <a:spcBef>
                <a:spcPts val="0"/>
              </a:spcBef>
              <a:spcAft>
                <a:spcPts val="0"/>
              </a:spcAft>
              <a:buNone/>
            </a:pPr>
            <a:r>
              <a:t/>
            </a:r>
            <a:endParaRPr/>
          </a:p>
        </p:txBody>
      </p:sp>
      <p:pic>
        <p:nvPicPr>
          <p:cNvPr id="326" name="Google Shape;326;p45"/>
          <p:cNvPicPr preferRelativeResize="0"/>
          <p:nvPr/>
        </p:nvPicPr>
        <p:blipFill>
          <a:blip r:embed="rId3">
            <a:alphaModFix/>
          </a:blip>
          <a:stretch>
            <a:fillRect/>
          </a:stretch>
        </p:blipFill>
        <p:spPr>
          <a:xfrm>
            <a:off x="152400" y="1115046"/>
            <a:ext cx="5178647" cy="2531851"/>
          </a:xfrm>
          <a:prstGeom prst="rect">
            <a:avLst/>
          </a:prstGeom>
          <a:noFill/>
          <a:ln>
            <a:noFill/>
          </a:ln>
        </p:spPr>
      </p:pic>
      <p:pic>
        <p:nvPicPr>
          <p:cNvPr id="327" name="Google Shape;327;p45"/>
          <p:cNvPicPr preferRelativeResize="0"/>
          <p:nvPr/>
        </p:nvPicPr>
        <p:blipFill>
          <a:blip r:embed="rId4">
            <a:alphaModFix/>
          </a:blip>
          <a:stretch>
            <a:fillRect/>
          </a:stretch>
        </p:blipFill>
        <p:spPr>
          <a:xfrm>
            <a:off x="5365125" y="0"/>
            <a:ext cx="3656026" cy="4054977"/>
          </a:xfrm>
          <a:prstGeom prst="rect">
            <a:avLst/>
          </a:prstGeom>
          <a:noFill/>
          <a:ln>
            <a:noFill/>
          </a:ln>
        </p:spPr>
      </p:pic>
      <p:sp>
        <p:nvSpPr>
          <p:cNvPr id="328" name="Google Shape;328;p45"/>
          <p:cNvSpPr txBox="1"/>
          <p:nvPr/>
        </p:nvSpPr>
        <p:spPr>
          <a:xfrm>
            <a:off x="5616925" y="4290000"/>
            <a:ext cx="3050100" cy="538200"/>
          </a:xfrm>
          <a:prstGeom prst="rect">
            <a:avLst/>
          </a:prstGeom>
          <a:solidFill>
            <a:srgbClr val="DFE7F8"/>
          </a:solidFill>
          <a:ln cap="flat" cmpd="sng" w="952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lang="en" sz="2400"/>
              <a:t>Data Reuse </a:t>
            </a:r>
            <a:endParaRPr sz="2400"/>
          </a:p>
          <a:p>
            <a:pPr indent="0" lvl="0" marL="0" rtl="0" algn="l">
              <a:spcBef>
                <a:spcPts val="0"/>
              </a:spcBef>
              <a:spcAft>
                <a:spcPts val="0"/>
              </a:spcAft>
              <a:buNone/>
            </a:pPr>
            <a:r>
              <a:t/>
            </a:r>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32" name="Shape 332"/>
        <p:cNvGrpSpPr/>
        <p:nvPr/>
      </p:nvGrpSpPr>
      <p:grpSpPr>
        <a:xfrm>
          <a:off x="0" y="0"/>
          <a:ext cx="0" cy="0"/>
          <a:chOff x="0" y="0"/>
          <a:chExt cx="0" cy="0"/>
        </a:xfrm>
      </p:grpSpPr>
      <p:sp>
        <p:nvSpPr>
          <p:cNvPr id="333" name="Google Shape;333;p46"/>
          <p:cNvSpPr txBox="1"/>
          <p:nvPr>
            <p:ph idx="1" type="body"/>
          </p:nvPr>
        </p:nvSpPr>
        <p:spPr>
          <a:xfrm>
            <a:off x="311700" y="34452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sz="2000"/>
              <a:t>“As data can often be generated and provided in huge amounts and through multiple sources, specific needs for processing, curation, linking, and visualization result in the need for open data approaches. Pipelines in the forms of APIs are being created, in which open data is transmitted in real time, for creating new applications and changing citizen behaviour. Cloud services are in parallel changing the ways of providing and using open data, based on vast virtualized resources offering security, privacy and scalability. Data analytics fill in the decision-making process, for citizens, businesses and administrations, providing new ways to model, simulate and even co-create the future.”</a:t>
            </a:r>
            <a:endParaRPr sz="2000"/>
          </a:p>
        </p:txBody>
      </p:sp>
      <p:sp>
        <p:nvSpPr>
          <p:cNvPr id="334" name="Google Shape;334;p4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Clr>
                <a:srgbClr val="000000"/>
              </a:buClr>
              <a:buSzPts val="1100"/>
              <a:buFont typeface="Arial"/>
              <a:buNone/>
            </a:pPr>
            <a:fld id="{00000000-1234-1234-1234-123412341234}" type="slidenum">
              <a:rPr lang="en">
                <a:solidFill>
                  <a:schemeClr val="dk2"/>
                </a:solidFill>
                <a:latin typeface="Arial"/>
                <a:ea typeface="Arial"/>
                <a:cs typeface="Arial"/>
                <a:sym typeface="Arial"/>
              </a:rPr>
              <a:t>‹#›</a:t>
            </a:fld>
            <a:endParaRPr>
              <a:solidFill>
                <a:schemeClr val="dk2"/>
              </a:solidFill>
              <a:latin typeface="Arial"/>
              <a:ea typeface="Arial"/>
              <a:cs typeface="Arial"/>
              <a:sym typeface="Arial"/>
            </a:endParaRPr>
          </a:p>
        </p:txBody>
      </p:sp>
      <p:sp>
        <p:nvSpPr>
          <p:cNvPr id="335" name="Google Shape;335;p46"/>
          <p:cNvSpPr txBox="1"/>
          <p:nvPr/>
        </p:nvSpPr>
        <p:spPr>
          <a:xfrm>
            <a:off x="344975" y="4251200"/>
            <a:ext cx="8326200" cy="817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Yannis Charalabidis, Anneke Zuiderwijk, Charalampos Alexopoulos, Marijn Janssen, Thomas Lampoltshammer, and Enrico Ferro. “Preface.” In </a:t>
            </a:r>
            <a:r>
              <a:rPr i="1" lang="en"/>
              <a:t>The World of Open Data</a:t>
            </a:r>
            <a:r>
              <a:rPr lang="en"/>
              <a:t> (Cham, Switzerland: Springer International Publishing): </a:t>
            </a:r>
            <a:r>
              <a:rPr lang="en"/>
              <a:t>xi</a:t>
            </a:r>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39" name="Shape 339"/>
        <p:cNvGrpSpPr/>
        <p:nvPr/>
      </p:nvGrpSpPr>
      <p:grpSpPr>
        <a:xfrm>
          <a:off x="0" y="0"/>
          <a:ext cx="0" cy="0"/>
          <a:chOff x="0" y="0"/>
          <a:chExt cx="0" cy="0"/>
        </a:xfrm>
      </p:grpSpPr>
      <p:pic>
        <p:nvPicPr>
          <p:cNvPr id="340" name="Google Shape;340;p47"/>
          <p:cNvPicPr preferRelativeResize="0"/>
          <p:nvPr/>
        </p:nvPicPr>
        <p:blipFill>
          <a:blip r:embed="rId3">
            <a:alphaModFix/>
          </a:blip>
          <a:stretch>
            <a:fillRect/>
          </a:stretch>
        </p:blipFill>
        <p:spPr>
          <a:xfrm>
            <a:off x="311690" y="0"/>
            <a:ext cx="6178670" cy="5143501"/>
          </a:xfrm>
          <a:prstGeom prst="rect">
            <a:avLst/>
          </a:prstGeom>
          <a:noFill/>
          <a:ln cap="flat" cmpd="sng" w="9525">
            <a:solidFill>
              <a:schemeClr val="dk2"/>
            </a:solidFill>
            <a:prstDash val="solid"/>
            <a:round/>
            <a:headEnd len="sm" w="sm" type="none"/>
            <a:tailEnd len="sm" w="sm" type="none"/>
          </a:ln>
        </p:spPr>
      </p:pic>
      <p:sp>
        <p:nvSpPr>
          <p:cNvPr id="341" name="Google Shape;341;p47"/>
          <p:cNvSpPr txBox="1"/>
          <p:nvPr/>
        </p:nvSpPr>
        <p:spPr>
          <a:xfrm>
            <a:off x="6840250" y="4471875"/>
            <a:ext cx="2024700" cy="572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hlinkClick r:id="rId4"/>
              </a:rPr>
              <a:t>Sample position</a:t>
            </a:r>
            <a:r>
              <a:rPr lang="en"/>
              <a:t> with City of Seattle</a:t>
            </a:r>
            <a:endParaRPr/>
          </a:p>
        </p:txBody>
      </p:sp>
      <p:sp>
        <p:nvSpPr>
          <p:cNvPr id="342" name="Google Shape;342;p47"/>
          <p:cNvSpPr txBox="1"/>
          <p:nvPr/>
        </p:nvSpPr>
        <p:spPr>
          <a:xfrm>
            <a:off x="4298600" y="1235800"/>
            <a:ext cx="4905000" cy="1897800"/>
          </a:xfrm>
          <a:prstGeom prst="rect">
            <a:avLst/>
          </a:prstGeom>
          <a:solidFill>
            <a:srgbClr val="DFE7F8"/>
          </a:solidFill>
          <a:ln cap="flat" cmpd="sng" w="952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n" sz="2400"/>
              <a:t>“BA or advanced degree in Data Science, Information Science, Computer Science, Information Technology or a closely related field.”</a:t>
            </a:r>
            <a:endParaRPr sz="2400"/>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46" name="Shape 346"/>
        <p:cNvGrpSpPr/>
        <p:nvPr/>
      </p:nvGrpSpPr>
      <p:grpSpPr>
        <a:xfrm>
          <a:off x="0" y="0"/>
          <a:ext cx="0" cy="0"/>
          <a:chOff x="0" y="0"/>
          <a:chExt cx="0" cy="0"/>
        </a:xfrm>
      </p:grpSpPr>
      <p:sp>
        <p:nvSpPr>
          <p:cNvPr id="347" name="Google Shape;347;p48"/>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Open Data Challenges (and opportunities for Information Science students)</a:t>
            </a:r>
            <a:endParaRPr/>
          </a:p>
        </p:txBody>
      </p:sp>
      <p:sp>
        <p:nvSpPr>
          <p:cNvPr id="348" name="Google Shape;348;p48"/>
          <p:cNvSpPr txBox="1"/>
          <p:nvPr>
            <p:ph idx="1" type="body"/>
          </p:nvPr>
        </p:nvSpPr>
        <p:spPr>
          <a:xfrm>
            <a:off x="311700" y="1640425"/>
            <a:ext cx="8520600" cy="3416400"/>
          </a:xfrm>
          <a:prstGeom prst="rect">
            <a:avLst/>
          </a:prstGeom>
        </p:spPr>
        <p:txBody>
          <a:bodyPr anchorCtr="0" anchor="t" bIns="91425" lIns="91425" spcFirstLastPara="1" rIns="91425" wrap="square" tIns="91425">
            <a:noAutofit/>
          </a:bodyPr>
          <a:lstStyle/>
          <a:p>
            <a:pPr indent="-342900" lvl="0" marL="457200" rtl="0" algn="l">
              <a:lnSpc>
                <a:spcPct val="115000"/>
              </a:lnSpc>
              <a:spcBef>
                <a:spcPts val="0"/>
              </a:spcBef>
              <a:spcAft>
                <a:spcPts val="0"/>
              </a:spcAft>
              <a:buClr>
                <a:srgbClr val="666666"/>
              </a:buClr>
              <a:buSzPts val="1800"/>
              <a:buChar char="●"/>
            </a:pPr>
            <a:r>
              <a:rPr lang="en"/>
              <a:t>Complex privacy issues</a:t>
            </a:r>
            <a:endParaRPr/>
          </a:p>
          <a:p>
            <a:pPr indent="-342900" lvl="0" marL="457200" rtl="0" algn="l">
              <a:lnSpc>
                <a:spcPct val="110000"/>
              </a:lnSpc>
              <a:spcBef>
                <a:spcPts val="0"/>
              </a:spcBef>
              <a:spcAft>
                <a:spcPts val="0"/>
              </a:spcAft>
              <a:buClr>
                <a:srgbClr val="666666"/>
              </a:buClr>
              <a:buSzPts val="1800"/>
              <a:buChar char="●"/>
            </a:pPr>
            <a:r>
              <a:rPr lang="en">
                <a:solidFill>
                  <a:srgbClr val="666666"/>
                </a:solidFill>
              </a:rPr>
              <a:t>Local governments struggling to manage data</a:t>
            </a:r>
            <a:endParaRPr>
              <a:solidFill>
                <a:srgbClr val="666666"/>
              </a:solidFill>
            </a:endParaRPr>
          </a:p>
          <a:p>
            <a:pPr indent="-342900" lvl="0" marL="457200" rtl="0" algn="l">
              <a:lnSpc>
                <a:spcPct val="110000"/>
              </a:lnSpc>
              <a:spcBef>
                <a:spcPts val="0"/>
              </a:spcBef>
              <a:spcAft>
                <a:spcPts val="0"/>
              </a:spcAft>
              <a:buClr>
                <a:srgbClr val="666666"/>
              </a:buClr>
              <a:buSzPts val="1800"/>
              <a:buChar char="●"/>
            </a:pPr>
            <a:r>
              <a:rPr lang="en">
                <a:solidFill>
                  <a:srgbClr val="666666"/>
                </a:solidFill>
              </a:rPr>
              <a:t>Resources involved in preparing data for sharing (people and infrastructure costs)</a:t>
            </a:r>
            <a:endParaRPr>
              <a:solidFill>
                <a:srgbClr val="666666"/>
              </a:solidFill>
            </a:endParaRPr>
          </a:p>
          <a:p>
            <a:pPr indent="-342900" lvl="0" marL="457200" rtl="0" algn="l">
              <a:lnSpc>
                <a:spcPct val="110000"/>
              </a:lnSpc>
              <a:spcBef>
                <a:spcPts val="0"/>
              </a:spcBef>
              <a:spcAft>
                <a:spcPts val="0"/>
              </a:spcAft>
              <a:buClr>
                <a:srgbClr val="666666"/>
              </a:buClr>
              <a:buSzPts val="1800"/>
              <a:buChar char="●"/>
            </a:pPr>
            <a:r>
              <a:rPr lang="en">
                <a:solidFill>
                  <a:srgbClr val="666666"/>
                </a:solidFill>
              </a:rPr>
              <a:t>Uneven standards in data collection and publication</a:t>
            </a:r>
            <a:endParaRPr>
              <a:solidFill>
                <a:srgbClr val="666666"/>
              </a:solidFill>
            </a:endParaRPr>
          </a:p>
          <a:p>
            <a:pPr indent="-342900" lvl="0" marL="457200" rtl="0" algn="l">
              <a:lnSpc>
                <a:spcPct val="110000"/>
              </a:lnSpc>
              <a:spcBef>
                <a:spcPts val="0"/>
              </a:spcBef>
              <a:spcAft>
                <a:spcPts val="0"/>
              </a:spcAft>
              <a:buClr>
                <a:srgbClr val="666666"/>
              </a:buClr>
              <a:buSzPts val="1800"/>
              <a:buChar char="●"/>
            </a:pPr>
            <a:r>
              <a:rPr lang="en">
                <a:solidFill>
                  <a:srgbClr val="666666"/>
                </a:solidFill>
              </a:rPr>
              <a:t>Connecting with users and growing data literacy</a:t>
            </a:r>
            <a:endParaRPr>
              <a:solidFill>
                <a:srgbClr val="666666"/>
              </a:solidFill>
            </a:endParaRPr>
          </a:p>
          <a:p>
            <a:pPr indent="-342900" lvl="0" marL="457200" rtl="0" algn="l">
              <a:lnSpc>
                <a:spcPct val="110000"/>
              </a:lnSpc>
              <a:spcBef>
                <a:spcPts val="0"/>
              </a:spcBef>
              <a:spcAft>
                <a:spcPts val="0"/>
              </a:spcAft>
              <a:buClr>
                <a:srgbClr val="666666"/>
              </a:buClr>
              <a:buSzPts val="1800"/>
              <a:buChar char="●"/>
            </a:pPr>
            <a:r>
              <a:rPr lang="en">
                <a:solidFill>
                  <a:srgbClr val="666666"/>
                </a:solidFill>
              </a:rPr>
              <a:t>Scaling workflows as data continue to grow</a:t>
            </a:r>
            <a:endParaRPr>
              <a:solidFill>
                <a:srgbClr val="666666"/>
              </a:solidFill>
            </a:endParaRPr>
          </a:p>
          <a:p>
            <a:pPr indent="-342900" lvl="0" marL="457200" rtl="0" algn="l">
              <a:lnSpc>
                <a:spcPct val="110000"/>
              </a:lnSpc>
              <a:spcBef>
                <a:spcPts val="0"/>
              </a:spcBef>
              <a:spcAft>
                <a:spcPts val="0"/>
              </a:spcAft>
              <a:buClr>
                <a:srgbClr val="666666"/>
              </a:buClr>
              <a:buSzPts val="1800"/>
              <a:buChar char="●"/>
            </a:pPr>
            <a:r>
              <a:rPr lang="en">
                <a:solidFill>
                  <a:srgbClr val="666666"/>
                </a:solidFill>
              </a:rPr>
              <a:t>Balancing between publishing high quality data versus publishing at high quantity</a:t>
            </a:r>
            <a:endParaRPr>
              <a:solidFill>
                <a:srgbClr val="666666"/>
              </a:solidFill>
            </a:endParaRPr>
          </a:p>
          <a:p>
            <a:pPr indent="-342900" lvl="0" marL="457200" rtl="0" algn="l">
              <a:lnSpc>
                <a:spcPct val="110000"/>
              </a:lnSpc>
              <a:spcBef>
                <a:spcPts val="0"/>
              </a:spcBef>
              <a:spcAft>
                <a:spcPts val="0"/>
              </a:spcAft>
              <a:buClr>
                <a:srgbClr val="666666"/>
              </a:buClr>
              <a:buSzPts val="1800"/>
              <a:buChar char="●"/>
            </a:pPr>
            <a:r>
              <a:rPr lang="en">
                <a:solidFill>
                  <a:srgbClr val="666666"/>
                </a:solidFill>
              </a:rPr>
              <a:t>Preserving the applications and tools developed using open data</a:t>
            </a:r>
            <a:endParaRPr>
              <a:solidFill>
                <a:srgbClr val="666666"/>
              </a:solidFill>
            </a:endParaRPr>
          </a:p>
          <a:p>
            <a:pPr indent="0" lvl="0" marL="457200" rtl="0" algn="l">
              <a:lnSpc>
                <a:spcPct val="110000"/>
              </a:lnSpc>
              <a:spcBef>
                <a:spcPts val="1500"/>
              </a:spcBef>
              <a:spcAft>
                <a:spcPts val="0"/>
              </a:spcAft>
              <a:buNone/>
            </a:pPr>
            <a:r>
              <a:t/>
            </a:r>
            <a:endParaRPr/>
          </a:p>
          <a:p>
            <a:pPr indent="0" lvl="0" marL="0" rtl="0" algn="l">
              <a:spcBef>
                <a:spcPts val="800"/>
              </a:spcBef>
              <a:spcAft>
                <a:spcPts val="0"/>
              </a:spcAft>
              <a:buClr>
                <a:schemeClr val="dk1"/>
              </a:buClr>
              <a:buSzPts val="1100"/>
              <a:buFont typeface="Arial"/>
              <a:buNone/>
            </a:pPr>
            <a:r>
              <a:t/>
            </a:r>
            <a:endParaRPr sz="1100">
              <a:solidFill>
                <a:schemeClr val="dk1"/>
              </a:solidFill>
            </a:endParaRPr>
          </a:p>
          <a:p>
            <a:pPr indent="0" lvl="0" marL="0" rtl="0" algn="l">
              <a:spcBef>
                <a:spcPts val="0"/>
              </a:spcBef>
              <a:spcAft>
                <a:spcPts val="1600"/>
              </a:spcAft>
              <a:buNone/>
            </a:pPr>
            <a:r>
              <a:t/>
            </a:r>
            <a:endParaRPr/>
          </a:p>
        </p:txBody>
      </p:sp>
      <p:sp>
        <p:nvSpPr>
          <p:cNvPr id="349" name="Google Shape;349;p4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53" name="Shape 353"/>
        <p:cNvGrpSpPr/>
        <p:nvPr/>
      </p:nvGrpSpPr>
      <p:grpSpPr>
        <a:xfrm>
          <a:off x="0" y="0"/>
          <a:ext cx="0" cy="0"/>
          <a:chOff x="0" y="0"/>
          <a:chExt cx="0" cy="0"/>
        </a:xfrm>
      </p:grpSpPr>
      <p:sp>
        <p:nvSpPr>
          <p:cNvPr id="354" name="Google Shape;354;p49"/>
          <p:cNvSpPr txBox="1"/>
          <p:nvPr>
            <p:ph type="title"/>
          </p:nvPr>
        </p:nvSpPr>
        <p:spPr>
          <a:xfrm>
            <a:off x="311700" y="164135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4800"/>
              <a:t>Thank you!</a:t>
            </a:r>
            <a:endParaRPr sz="4800"/>
          </a:p>
        </p:txBody>
      </p:sp>
      <p:sp>
        <p:nvSpPr>
          <p:cNvPr id="355" name="Google Shape;355;p4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Clr>
                <a:srgbClr val="000000"/>
              </a:buClr>
              <a:buSzPts val="1100"/>
              <a:buFont typeface="Arial"/>
              <a:buNone/>
            </a:pPr>
            <a:fld id="{00000000-1234-1234-1234-123412341234}" type="slidenum">
              <a:rPr lang="en">
                <a:solidFill>
                  <a:schemeClr val="dk2"/>
                </a:solidFill>
                <a:latin typeface="Arial"/>
                <a:ea typeface="Arial"/>
                <a:cs typeface="Arial"/>
                <a:sym typeface="Arial"/>
              </a:rPr>
              <a:t>‹#›</a:t>
            </a:fld>
            <a:endParaRPr>
              <a:solidFill>
                <a:schemeClr val="dk2"/>
              </a:solidFill>
              <a:latin typeface="Arial"/>
              <a:ea typeface="Arial"/>
              <a:cs typeface="Arial"/>
              <a:sym typeface="Arial"/>
            </a:endParaRPr>
          </a:p>
        </p:txBody>
      </p:sp>
      <p:sp>
        <p:nvSpPr>
          <p:cNvPr id="356" name="Google Shape;356;p49"/>
          <p:cNvSpPr txBox="1"/>
          <p:nvPr/>
        </p:nvSpPr>
        <p:spPr>
          <a:xfrm>
            <a:off x="2483050" y="3466325"/>
            <a:ext cx="6941100" cy="945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400"/>
              <a:t>Nora Mattern</a:t>
            </a:r>
            <a:endParaRPr sz="2400"/>
          </a:p>
          <a:p>
            <a:pPr indent="0" lvl="0" marL="0" rtl="0" algn="l">
              <a:spcBef>
                <a:spcPts val="0"/>
              </a:spcBef>
              <a:spcAft>
                <a:spcPts val="0"/>
              </a:spcAft>
              <a:buNone/>
            </a:pPr>
            <a:r>
              <a:rPr lang="en" sz="2400" u="sng">
                <a:solidFill>
                  <a:schemeClr val="hlink"/>
                </a:solidFill>
                <a:hlinkClick r:id="rId3"/>
              </a:rPr>
              <a:t>nora.mattern@gmail.com</a:t>
            </a:r>
            <a:endParaRPr sz="2400"/>
          </a:p>
          <a:p>
            <a:pPr indent="0" lvl="0" marL="0" rtl="0" algn="l">
              <a:spcBef>
                <a:spcPts val="0"/>
              </a:spcBef>
              <a:spcAft>
                <a:spcPts val="0"/>
              </a:spcAft>
              <a:buNone/>
            </a:pPr>
            <a:r>
              <a:t/>
            </a:r>
            <a:endParaRPr sz="2400"/>
          </a:p>
          <a:p>
            <a:pPr indent="0" lvl="0" marL="0" rtl="0" algn="l">
              <a:spcBef>
                <a:spcPts val="0"/>
              </a:spcBef>
              <a:spcAft>
                <a:spcPts val="0"/>
              </a:spcAft>
              <a:buNone/>
            </a:pPr>
            <a:r>
              <a:t/>
            </a:r>
            <a:endParaRPr sz="2400"/>
          </a:p>
          <a:p>
            <a:pPr indent="0" lvl="0" marL="0" rtl="0" algn="l">
              <a:spcBef>
                <a:spcPts val="0"/>
              </a:spcBef>
              <a:spcAft>
                <a:spcPts val="0"/>
              </a:spcAft>
              <a:buNone/>
            </a:pPr>
            <a:r>
              <a:t/>
            </a:r>
            <a:endParaRPr sz="2400"/>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8" name="Shape 78"/>
        <p:cNvGrpSpPr/>
        <p:nvPr/>
      </p:nvGrpSpPr>
      <p:grpSpPr>
        <a:xfrm>
          <a:off x="0" y="0"/>
          <a:ext cx="0" cy="0"/>
          <a:chOff x="0" y="0"/>
          <a:chExt cx="0" cy="0"/>
        </a:xfrm>
      </p:grpSpPr>
      <p:sp>
        <p:nvSpPr>
          <p:cNvPr id="79" name="Google Shape;79;p1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pic>
        <p:nvPicPr>
          <p:cNvPr id="80" name="Google Shape;80;p16"/>
          <p:cNvPicPr preferRelativeResize="0"/>
          <p:nvPr/>
        </p:nvPicPr>
        <p:blipFill>
          <a:blip r:embed="rId3">
            <a:alphaModFix/>
          </a:blip>
          <a:stretch>
            <a:fillRect/>
          </a:stretch>
        </p:blipFill>
        <p:spPr>
          <a:xfrm>
            <a:off x="486622" y="0"/>
            <a:ext cx="8170762" cy="5143499"/>
          </a:xfrm>
          <a:prstGeom prst="rect">
            <a:avLst/>
          </a:prstGeom>
          <a:noFill/>
          <a:ln>
            <a:noFill/>
          </a:ln>
        </p:spPr>
      </p:pic>
      <p:sp>
        <p:nvSpPr>
          <p:cNvPr id="81" name="Google Shape;81;p16"/>
          <p:cNvSpPr txBox="1"/>
          <p:nvPr/>
        </p:nvSpPr>
        <p:spPr>
          <a:xfrm>
            <a:off x="0" y="4414825"/>
            <a:ext cx="3785700" cy="665700"/>
          </a:xfrm>
          <a:prstGeom prst="rect">
            <a:avLst/>
          </a:prstGeom>
          <a:solidFill>
            <a:srgbClr val="FFFFFF"/>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accent5"/>
                </a:solidFill>
                <a:hlinkClick r:id="rId4"/>
              </a:rPr>
              <a:t>https://historicpittsburgh.org/islandora/object/pitt:31735070066125</a:t>
            </a:r>
            <a:endParaRPr>
              <a:solidFill>
                <a:schemeClr val="dk1"/>
              </a:solidFill>
            </a:endParaRPr>
          </a:p>
        </p:txBody>
      </p:sp>
      <p:sp>
        <p:nvSpPr>
          <p:cNvPr id="82" name="Google Shape;82;p1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Clr>
                <a:srgbClr val="000000"/>
              </a:buClr>
              <a:buSzPts val="1100"/>
              <a:buFont typeface="Arial"/>
              <a:buNone/>
            </a:pPr>
            <a:fld id="{00000000-1234-1234-1234-123412341234}" type="slidenum">
              <a:rPr lang="en">
                <a:solidFill>
                  <a:schemeClr val="dk2"/>
                </a:solidFill>
                <a:latin typeface="Arial"/>
                <a:ea typeface="Arial"/>
                <a:cs typeface="Arial"/>
                <a:sym typeface="Arial"/>
              </a:rPr>
              <a:t>‹#›</a:t>
            </a:fld>
            <a:endParaRPr>
              <a:solidFill>
                <a:schemeClr val="dk2"/>
              </a:solidFill>
              <a:latin typeface="Arial"/>
              <a:ea typeface="Arial"/>
              <a:cs typeface="Arial"/>
              <a:sym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6" name="Shape 86"/>
        <p:cNvGrpSpPr/>
        <p:nvPr/>
      </p:nvGrpSpPr>
      <p:grpSpPr>
        <a:xfrm>
          <a:off x="0" y="0"/>
          <a:ext cx="0" cy="0"/>
          <a:chOff x="0" y="0"/>
          <a:chExt cx="0" cy="0"/>
        </a:xfrm>
      </p:grpSpPr>
      <p:sp>
        <p:nvSpPr>
          <p:cNvPr id="87" name="Google Shape;87;p17"/>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pic>
        <p:nvPicPr>
          <p:cNvPr id="88" name="Google Shape;88;p17"/>
          <p:cNvPicPr preferRelativeResize="0"/>
          <p:nvPr/>
        </p:nvPicPr>
        <p:blipFill rotWithShape="1">
          <a:blip r:embed="rId3">
            <a:alphaModFix/>
          </a:blip>
          <a:srcRect b="23162" l="0" r="0" t="16359"/>
          <a:stretch/>
        </p:blipFill>
        <p:spPr>
          <a:xfrm>
            <a:off x="0" y="232250"/>
            <a:ext cx="9143999" cy="4244262"/>
          </a:xfrm>
          <a:prstGeom prst="rect">
            <a:avLst/>
          </a:prstGeom>
          <a:noFill/>
          <a:ln>
            <a:noFill/>
          </a:ln>
        </p:spPr>
      </p:pic>
      <p:sp>
        <p:nvSpPr>
          <p:cNvPr id="89" name="Google Shape;89;p17"/>
          <p:cNvSpPr txBox="1"/>
          <p:nvPr/>
        </p:nvSpPr>
        <p:spPr>
          <a:xfrm>
            <a:off x="58025" y="4476500"/>
            <a:ext cx="6672600" cy="778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Excerpt from </a:t>
            </a:r>
            <a:r>
              <a:rPr i="1" lang="en" u="sng">
                <a:solidFill>
                  <a:schemeClr val="hlink"/>
                </a:solidFill>
                <a:hlinkClick r:id="rId4"/>
              </a:rPr>
              <a:t>A Community Profile of Highland Park</a:t>
            </a:r>
            <a:endParaRPr i="1"/>
          </a:p>
        </p:txBody>
      </p:sp>
      <p:sp>
        <p:nvSpPr>
          <p:cNvPr id="90" name="Google Shape;90;p1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Clr>
                <a:srgbClr val="000000"/>
              </a:buClr>
              <a:buSzPts val="1100"/>
              <a:buFont typeface="Arial"/>
              <a:buNone/>
            </a:pPr>
            <a:fld id="{00000000-1234-1234-1234-123412341234}" type="slidenum">
              <a:rPr lang="en">
                <a:solidFill>
                  <a:schemeClr val="dk2"/>
                </a:solidFill>
                <a:latin typeface="Arial"/>
                <a:ea typeface="Arial"/>
                <a:cs typeface="Arial"/>
                <a:sym typeface="Arial"/>
              </a:rPr>
              <a:t>‹#›</a:t>
            </a:fld>
            <a:endParaRPr>
              <a:solidFill>
                <a:schemeClr val="dk2"/>
              </a:solidFill>
              <a:latin typeface="Arial"/>
              <a:ea typeface="Arial"/>
              <a:cs typeface="Arial"/>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4" name="Shape 94"/>
        <p:cNvGrpSpPr/>
        <p:nvPr/>
      </p:nvGrpSpPr>
      <p:grpSpPr>
        <a:xfrm>
          <a:off x="0" y="0"/>
          <a:ext cx="0" cy="0"/>
          <a:chOff x="0" y="0"/>
          <a:chExt cx="0" cy="0"/>
        </a:xfrm>
      </p:grpSpPr>
      <p:sp>
        <p:nvSpPr>
          <p:cNvPr id="95" name="Google Shape;95;p18"/>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pic>
        <p:nvPicPr>
          <p:cNvPr id="96" name="Google Shape;96;p18"/>
          <p:cNvPicPr preferRelativeResize="0"/>
          <p:nvPr/>
        </p:nvPicPr>
        <p:blipFill>
          <a:blip r:embed="rId3">
            <a:alphaModFix/>
          </a:blip>
          <a:stretch>
            <a:fillRect/>
          </a:stretch>
        </p:blipFill>
        <p:spPr>
          <a:xfrm>
            <a:off x="471650" y="0"/>
            <a:ext cx="8200685" cy="5143501"/>
          </a:xfrm>
          <a:prstGeom prst="rect">
            <a:avLst/>
          </a:prstGeom>
          <a:noFill/>
          <a:ln>
            <a:noFill/>
          </a:ln>
        </p:spPr>
      </p:pic>
      <p:sp>
        <p:nvSpPr>
          <p:cNvPr id="97" name="Google Shape;97;p18"/>
          <p:cNvSpPr txBox="1"/>
          <p:nvPr/>
        </p:nvSpPr>
        <p:spPr>
          <a:xfrm>
            <a:off x="630600" y="4275600"/>
            <a:ext cx="3000000" cy="3000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hlinkClick r:id="rId4"/>
              </a:rPr>
              <a:t>WPRDC</a:t>
            </a:r>
            <a:endParaRPr/>
          </a:p>
        </p:txBody>
      </p:sp>
      <p:sp>
        <p:nvSpPr>
          <p:cNvPr id="98" name="Google Shape;98;p1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Clr>
                <a:srgbClr val="000000"/>
              </a:buClr>
              <a:buSzPts val="1100"/>
              <a:buFont typeface="Arial"/>
              <a:buNone/>
            </a:pPr>
            <a:fld id="{00000000-1234-1234-1234-123412341234}" type="slidenum">
              <a:rPr lang="en">
                <a:solidFill>
                  <a:schemeClr val="dk2"/>
                </a:solidFill>
                <a:latin typeface="Arial"/>
                <a:ea typeface="Arial"/>
                <a:cs typeface="Arial"/>
                <a:sym typeface="Arial"/>
              </a:rPr>
              <a:t>‹#›</a:t>
            </a:fld>
            <a:endParaRPr>
              <a:solidFill>
                <a:schemeClr val="dk2"/>
              </a:solidFill>
              <a:latin typeface="Arial"/>
              <a:ea typeface="Arial"/>
              <a:cs typeface="Arial"/>
              <a:sym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2" name="Shape 102"/>
        <p:cNvGrpSpPr/>
        <p:nvPr/>
      </p:nvGrpSpPr>
      <p:grpSpPr>
        <a:xfrm>
          <a:off x="0" y="0"/>
          <a:ext cx="0" cy="0"/>
          <a:chOff x="0" y="0"/>
          <a:chExt cx="0" cy="0"/>
        </a:xfrm>
      </p:grpSpPr>
      <p:sp>
        <p:nvSpPr>
          <p:cNvPr id="103" name="Google Shape;103;p19"/>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4" name="Google Shape;104;p1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Clr>
                <a:srgbClr val="000000"/>
              </a:buClr>
              <a:buSzPts val="1100"/>
              <a:buFont typeface="Arial"/>
              <a:buNone/>
            </a:pPr>
            <a:fld id="{00000000-1234-1234-1234-123412341234}" type="slidenum">
              <a:rPr lang="en">
                <a:solidFill>
                  <a:schemeClr val="dk2"/>
                </a:solidFill>
                <a:latin typeface="Arial"/>
                <a:ea typeface="Arial"/>
                <a:cs typeface="Arial"/>
                <a:sym typeface="Arial"/>
              </a:rPr>
              <a:t>‹#›</a:t>
            </a:fld>
            <a:endParaRPr>
              <a:solidFill>
                <a:schemeClr val="dk2"/>
              </a:solidFill>
              <a:latin typeface="Arial"/>
              <a:ea typeface="Arial"/>
              <a:cs typeface="Arial"/>
              <a:sym typeface="Arial"/>
            </a:endParaRPr>
          </a:p>
        </p:txBody>
      </p:sp>
      <p:pic>
        <p:nvPicPr>
          <p:cNvPr id="105" name="Google Shape;105;p19"/>
          <p:cNvPicPr preferRelativeResize="0"/>
          <p:nvPr/>
        </p:nvPicPr>
        <p:blipFill>
          <a:blip r:embed="rId3">
            <a:alphaModFix/>
          </a:blip>
          <a:stretch>
            <a:fillRect/>
          </a:stretch>
        </p:blipFill>
        <p:spPr>
          <a:xfrm>
            <a:off x="2311500" y="41700"/>
            <a:ext cx="6000076" cy="4492001"/>
          </a:xfrm>
          <a:prstGeom prst="rect">
            <a:avLst/>
          </a:prstGeom>
          <a:noFill/>
          <a:ln>
            <a:noFill/>
          </a:ln>
        </p:spPr>
      </p:pic>
      <p:pic>
        <p:nvPicPr>
          <p:cNvPr id="106" name="Google Shape;106;p19"/>
          <p:cNvPicPr preferRelativeResize="0"/>
          <p:nvPr/>
        </p:nvPicPr>
        <p:blipFill>
          <a:blip r:embed="rId4">
            <a:alphaModFix/>
          </a:blip>
          <a:stretch>
            <a:fillRect/>
          </a:stretch>
        </p:blipFill>
        <p:spPr>
          <a:xfrm>
            <a:off x="107925" y="88050"/>
            <a:ext cx="1956600" cy="1956600"/>
          </a:xfrm>
          <a:prstGeom prst="rect">
            <a:avLst/>
          </a:prstGeom>
          <a:noFill/>
          <a:ln>
            <a:noFill/>
          </a:ln>
        </p:spPr>
      </p:pic>
      <p:pic>
        <p:nvPicPr>
          <p:cNvPr id="107" name="Google Shape;107;p19"/>
          <p:cNvPicPr preferRelativeResize="0"/>
          <p:nvPr/>
        </p:nvPicPr>
        <p:blipFill>
          <a:blip r:embed="rId5">
            <a:alphaModFix/>
          </a:blip>
          <a:stretch>
            <a:fillRect/>
          </a:stretch>
        </p:blipFill>
        <p:spPr>
          <a:xfrm>
            <a:off x="3376247" y="0"/>
            <a:ext cx="3685954" cy="1017725"/>
          </a:xfrm>
          <a:prstGeom prst="rect">
            <a:avLst/>
          </a:prstGeom>
          <a:noFill/>
          <a:ln cap="flat" cmpd="sng" w="9525">
            <a:solidFill>
              <a:srgbClr val="000000"/>
            </a:solidFill>
            <a:prstDash val="solid"/>
            <a:round/>
            <a:headEnd len="sm" w="sm" type="none"/>
            <a:tailEnd len="sm" w="sm" type="none"/>
          </a:ln>
        </p:spPr>
      </p:pic>
      <p:sp>
        <p:nvSpPr>
          <p:cNvPr id="108" name="Google Shape;108;p19"/>
          <p:cNvSpPr/>
          <p:nvPr/>
        </p:nvSpPr>
        <p:spPr>
          <a:xfrm>
            <a:off x="311700" y="3618453"/>
            <a:ext cx="391800" cy="249000"/>
          </a:xfrm>
          <a:prstGeom prst="wedgeRoundRectCallout">
            <a:avLst>
              <a:gd fmla="val -35720" name="adj1"/>
              <a:gd fmla="val 77979" name="adj2"/>
              <a:gd fmla="val 0" name="adj3"/>
            </a:avLst>
          </a:prstGeom>
          <a:solidFill>
            <a:srgbClr val="C9DAF8"/>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 name="Google Shape;109;p19"/>
          <p:cNvSpPr/>
          <p:nvPr/>
        </p:nvSpPr>
        <p:spPr>
          <a:xfrm>
            <a:off x="558094" y="3942240"/>
            <a:ext cx="391800" cy="249000"/>
          </a:xfrm>
          <a:prstGeom prst="wedgeRoundRectCallout">
            <a:avLst>
              <a:gd fmla="val -32890" name="adj1"/>
              <a:gd fmla="val 75885" name="adj2"/>
              <a:gd fmla="val 0" name="adj3"/>
            </a:avLst>
          </a:prstGeom>
          <a:solidFill>
            <a:srgbClr val="C9DAF8"/>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 name="Google Shape;110;p19"/>
          <p:cNvSpPr/>
          <p:nvPr/>
        </p:nvSpPr>
        <p:spPr>
          <a:xfrm>
            <a:off x="804481" y="3618450"/>
            <a:ext cx="391800" cy="249000"/>
          </a:xfrm>
          <a:prstGeom prst="wedgeRoundRectCallout">
            <a:avLst>
              <a:gd fmla="val 37525" name="adj1"/>
              <a:gd fmla="val 78408" name="adj2"/>
              <a:gd fmla="val 0" name="adj3"/>
            </a:avLst>
          </a:prstGeom>
          <a:solidFill>
            <a:srgbClr val="C9DAF8"/>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 name="Google Shape;111;p19"/>
          <p:cNvSpPr txBox="1"/>
          <p:nvPr/>
        </p:nvSpPr>
        <p:spPr>
          <a:xfrm>
            <a:off x="170400" y="4429700"/>
            <a:ext cx="8661900" cy="764700"/>
          </a:xfrm>
          <a:prstGeom prst="rect">
            <a:avLst/>
          </a:prstGeom>
          <a:solidFill>
            <a:srgbClr val="FFFFFF"/>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t>What are some differences between this new version and the original? What advantages does this new format offer to the user?</a:t>
            </a:r>
            <a:endParaRPr sz="1800"/>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5" name="Shape 115"/>
        <p:cNvGrpSpPr/>
        <p:nvPr/>
      </p:nvGrpSpPr>
      <p:grpSpPr>
        <a:xfrm>
          <a:off x="0" y="0"/>
          <a:ext cx="0" cy="0"/>
          <a:chOff x="0" y="0"/>
          <a:chExt cx="0" cy="0"/>
        </a:xfrm>
      </p:grpSpPr>
      <p:sp>
        <p:nvSpPr>
          <p:cNvPr id="116" name="Google Shape;116;p20"/>
          <p:cNvSpPr txBox="1"/>
          <p:nvPr>
            <p:ph type="title"/>
          </p:nvPr>
        </p:nvSpPr>
        <p:spPr>
          <a:xfrm>
            <a:off x="311700" y="262950"/>
            <a:ext cx="8520600" cy="5727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3000"/>
              <a:t>What are the characteristics of “o</a:t>
            </a:r>
            <a:r>
              <a:rPr lang="en" sz="3000"/>
              <a:t>pen data”? </a:t>
            </a:r>
            <a:endParaRPr sz="3000"/>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sz="1200">
              <a:solidFill>
                <a:srgbClr val="0A0A0A"/>
              </a:solidFill>
              <a:highlight>
                <a:srgbClr val="FEFEFE"/>
              </a:highlight>
            </a:endParaRPr>
          </a:p>
          <a:p>
            <a:pPr indent="0" lvl="0" marL="0" rtl="0" algn="l">
              <a:spcBef>
                <a:spcPts val="0"/>
              </a:spcBef>
              <a:spcAft>
                <a:spcPts val="0"/>
              </a:spcAft>
              <a:buNone/>
            </a:pPr>
            <a:r>
              <a:t/>
            </a:r>
            <a:endParaRPr sz="1200">
              <a:solidFill>
                <a:srgbClr val="0A0A0A"/>
              </a:solidFill>
              <a:highlight>
                <a:srgbClr val="FEFEFE"/>
              </a:highlight>
            </a:endParaRPr>
          </a:p>
          <a:p>
            <a:pPr indent="0" lvl="0" marL="0" rtl="0" algn="l">
              <a:spcBef>
                <a:spcPts val="0"/>
              </a:spcBef>
              <a:spcAft>
                <a:spcPts val="0"/>
              </a:spcAft>
              <a:buClr>
                <a:schemeClr val="dk1"/>
              </a:buClr>
              <a:buSzPts val="1100"/>
              <a:buFont typeface="Arial"/>
              <a:buNone/>
            </a:pPr>
            <a:r>
              <a:t/>
            </a:r>
            <a:endParaRPr sz="1200">
              <a:solidFill>
                <a:srgbClr val="0A0A0A"/>
              </a:solidFill>
              <a:highlight>
                <a:srgbClr val="FEFEFE"/>
              </a:highlight>
            </a:endParaRPr>
          </a:p>
        </p:txBody>
      </p:sp>
      <p:sp>
        <p:nvSpPr>
          <p:cNvPr id="117" name="Google Shape;117;p2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Clr>
                <a:srgbClr val="000000"/>
              </a:buClr>
              <a:buSzPts val="1100"/>
              <a:buFont typeface="Arial"/>
              <a:buNone/>
            </a:pPr>
            <a:fld id="{00000000-1234-1234-1234-123412341234}" type="slidenum">
              <a:rPr lang="en">
                <a:solidFill>
                  <a:schemeClr val="dk2"/>
                </a:solidFill>
                <a:latin typeface="Arial"/>
                <a:ea typeface="Arial"/>
                <a:cs typeface="Arial"/>
                <a:sym typeface="Arial"/>
              </a:rPr>
              <a:t>‹#›</a:t>
            </a:fld>
            <a:endParaRPr>
              <a:solidFill>
                <a:schemeClr val="dk2"/>
              </a:solidFill>
              <a:latin typeface="Arial"/>
              <a:ea typeface="Arial"/>
              <a:cs typeface="Arial"/>
              <a:sym typeface="Arial"/>
            </a:endParaRPr>
          </a:p>
        </p:txBody>
      </p:sp>
      <p:sp>
        <p:nvSpPr>
          <p:cNvPr id="118" name="Google Shape;118;p20"/>
          <p:cNvSpPr/>
          <p:nvPr/>
        </p:nvSpPr>
        <p:spPr>
          <a:xfrm>
            <a:off x="311700" y="4151853"/>
            <a:ext cx="391800" cy="249000"/>
          </a:xfrm>
          <a:prstGeom prst="wedgeRoundRectCallout">
            <a:avLst>
              <a:gd fmla="val -35720" name="adj1"/>
              <a:gd fmla="val 77979" name="adj2"/>
              <a:gd fmla="val 0" name="adj3"/>
            </a:avLst>
          </a:prstGeom>
          <a:solidFill>
            <a:srgbClr val="C9DAF8"/>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 name="Google Shape;119;p20"/>
          <p:cNvSpPr/>
          <p:nvPr/>
        </p:nvSpPr>
        <p:spPr>
          <a:xfrm>
            <a:off x="558094" y="4475640"/>
            <a:ext cx="391800" cy="249000"/>
          </a:xfrm>
          <a:prstGeom prst="wedgeRoundRectCallout">
            <a:avLst>
              <a:gd fmla="val -32890" name="adj1"/>
              <a:gd fmla="val 75885" name="adj2"/>
              <a:gd fmla="val 0" name="adj3"/>
            </a:avLst>
          </a:prstGeom>
          <a:solidFill>
            <a:srgbClr val="C9DAF8"/>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 name="Google Shape;120;p20"/>
          <p:cNvSpPr/>
          <p:nvPr/>
        </p:nvSpPr>
        <p:spPr>
          <a:xfrm>
            <a:off x="804481" y="4151850"/>
            <a:ext cx="391800" cy="249000"/>
          </a:xfrm>
          <a:prstGeom prst="wedgeRoundRectCallout">
            <a:avLst>
              <a:gd fmla="val 37525" name="adj1"/>
              <a:gd fmla="val 78408" name="adj2"/>
              <a:gd fmla="val 0" name="adj3"/>
            </a:avLst>
          </a:prstGeom>
          <a:solidFill>
            <a:srgbClr val="C9DAF8"/>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 name="Google Shape;121;p20"/>
          <p:cNvSpPr txBox="1"/>
          <p:nvPr/>
        </p:nvSpPr>
        <p:spPr>
          <a:xfrm>
            <a:off x="1390800" y="3928050"/>
            <a:ext cx="7753200" cy="1001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t>What are some terms that come to your mind when you hear “open data”?</a:t>
            </a:r>
            <a:endParaRPr sz="1800"/>
          </a:p>
          <a:p>
            <a:pPr indent="0" lvl="0" marL="0" rtl="0" algn="l">
              <a:spcBef>
                <a:spcPts val="0"/>
              </a:spcBef>
              <a:spcAft>
                <a:spcPts val="0"/>
              </a:spcAft>
              <a:buNone/>
            </a:pPr>
            <a:r>
              <a:t/>
            </a:r>
            <a:endParaRPr/>
          </a:p>
          <a:p>
            <a:pPr indent="0" lvl="0" marL="0" rtl="0" algn="l">
              <a:spcBef>
                <a:spcPts val="0"/>
              </a:spcBef>
              <a:spcAft>
                <a:spcPts val="0"/>
              </a:spcAft>
              <a:buNone/>
            </a:pPr>
            <a:r>
              <a:rPr lang="en" sz="1800"/>
              <a:t>What are some examples of information/data that a government may produce?</a:t>
            </a:r>
            <a:endParaRPr sz="1800"/>
          </a:p>
        </p:txBody>
      </p:sp>
      <p:cxnSp>
        <p:nvCxnSpPr>
          <p:cNvPr id="122" name="Google Shape;122;p20"/>
          <p:cNvCxnSpPr/>
          <p:nvPr/>
        </p:nvCxnSpPr>
        <p:spPr>
          <a:xfrm>
            <a:off x="15200" y="3843225"/>
            <a:ext cx="9225300" cy="0"/>
          </a:xfrm>
          <a:prstGeom prst="straightConnector1">
            <a:avLst/>
          </a:prstGeom>
          <a:noFill/>
          <a:ln cap="flat" cmpd="sng" w="19050">
            <a:solidFill>
              <a:schemeClr val="dk2"/>
            </a:solidFill>
            <a:prstDash val="solid"/>
            <a:round/>
            <a:headEnd len="med" w="med" type="none"/>
            <a:tailEnd len="med" w="med" type="none"/>
          </a:ln>
        </p:spPr>
      </p:cxnSp>
      <p:sp>
        <p:nvSpPr>
          <p:cNvPr id="123" name="Google Shape;123;p20"/>
          <p:cNvSpPr txBox="1"/>
          <p:nvPr/>
        </p:nvSpPr>
        <p:spPr>
          <a:xfrm>
            <a:off x="108875" y="1322925"/>
            <a:ext cx="8858100" cy="2520300"/>
          </a:xfrm>
          <a:prstGeom prst="rect">
            <a:avLst/>
          </a:prstGeom>
          <a:noFill/>
          <a:ln>
            <a:noFill/>
          </a:ln>
        </p:spPr>
        <p:txBody>
          <a:bodyPr anchorCtr="0" anchor="t" bIns="91425" lIns="91425" spcFirstLastPara="1" rIns="91425" wrap="square" tIns="91425">
            <a:noAutofit/>
          </a:bodyPr>
          <a:lstStyle/>
          <a:p>
            <a:pPr indent="-381000" lvl="0" marL="457200" rtl="0" algn="l">
              <a:spcBef>
                <a:spcPts val="0"/>
              </a:spcBef>
              <a:spcAft>
                <a:spcPts val="0"/>
              </a:spcAft>
              <a:buClr>
                <a:schemeClr val="dk1"/>
              </a:buClr>
              <a:buSzPts val="2400"/>
              <a:buChar char="●"/>
            </a:pPr>
            <a:r>
              <a:rPr lang="en" sz="2400">
                <a:solidFill>
                  <a:schemeClr val="dk1"/>
                </a:solidFill>
              </a:rPr>
              <a:t>Free to </a:t>
            </a:r>
            <a:r>
              <a:rPr lang="en" sz="2400">
                <a:solidFill>
                  <a:schemeClr val="dk1"/>
                </a:solidFill>
              </a:rPr>
              <a:t>access and download</a:t>
            </a:r>
            <a:endParaRPr sz="2400">
              <a:solidFill>
                <a:schemeClr val="dk1"/>
              </a:solidFill>
            </a:endParaRPr>
          </a:p>
          <a:p>
            <a:pPr indent="-381000" lvl="0" marL="457200" rtl="0" algn="l">
              <a:spcBef>
                <a:spcPts val="0"/>
              </a:spcBef>
              <a:spcAft>
                <a:spcPts val="0"/>
              </a:spcAft>
              <a:buClr>
                <a:schemeClr val="dk1"/>
              </a:buClr>
              <a:buSzPts val="2400"/>
              <a:buChar char="●"/>
            </a:pPr>
            <a:r>
              <a:rPr lang="en" sz="2400">
                <a:solidFill>
                  <a:schemeClr val="dk1"/>
                </a:solidFill>
              </a:rPr>
              <a:t>Reusable by anybody for any purpose</a:t>
            </a:r>
            <a:endParaRPr sz="2400">
              <a:solidFill>
                <a:schemeClr val="dk1"/>
              </a:solidFill>
            </a:endParaRPr>
          </a:p>
          <a:p>
            <a:pPr indent="-381000" lvl="0" marL="457200" rtl="0" algn="l">
              <a:spcBef>
                <a:spcPts val="0"/>
              </a:spcBef>
              <a:spcAft>
                <a:spcPts val="0"/>
              </a:spcAft>
              <a:buSzPts val="2400"/>
              <a:buChar char="●"/>
            </a:pPr>
            <a:r>
              <a:rPr lang="en" sz="2400"/>
              <a:t>Available in machine readable, open file formats</a:t>
            </a:r>
            <a:endParaRPr sz="2400"/>
          </a:p>
          <a:p>
            <a:pPr indent="-381000" lvl="0" marL="457200" rtl="0" algn="l">
              <a:spcBef>
                <a:spcPts val="0"/>
              </a:spcBef>
              <a:spcAft>
                <a:spcPts val="0"/>
              </a:spcAft>
              <a:buSzPts val="2400"/>
              <a:buChar char="●"/>
            </a:pPr>
            <a:r>
              <a:rPr lang="en" sz="2400"/>
              <a:t>Absent of personally identifiable information</a:t>
            </a:r>
            <a:endParaRPr sz="2400"/>
          </a:p>
          <a:p>
            <a:pPr indent="-381000" lvl="0" marL="457200" rtl="0" algn="l">
              <a:spcBef>
                <a:spcPts val="0"/>
              </a:spcBef>
              <a:spcAft>
                <a:spcPts val="0"/>
              </a:spcAft>
              <a:buSzPts val="2400"/>
              <a:buChar char="●"/>
            </a:pPr>
            <a:r>
              <a:rPr lang="en" sz="2400"/>
              <a:t>Timely and as complete as possible</a:t>
            </a:r>
            <a:endParaRPr sz="2400"/>
          </a:p>
          <a:p>
            <a:pPr indent="-381000" lvl="0" marL="457200" rtl="0" algn="l">
              <a:spcBef>
                <a:spcPts val="0"/>
              </a:spcBef>
              <a:spcAft>
                <a:spcPts val="0"/>
              </a:spcAft>
              <a:buClr>
                <a:schemeClr val="dk1"/>
              </a:buClr>
              <a:buSzPts val="2400"/>
              <a:buChar char="●"/>
            </a:pPr>
            <a:r>
              <a:rPr lang="en" sz="2400">
                <a:solidFill>
                  <a:schemeClr val="dk1"/>
                </a:solidFill>
              </a:rPr>
              <a:t>Modification and resharing permitted </a:t>
            </a:r>
            <a:endParaRPr sz="2400">
              <a:solidFill>
                <a:schemeClr val="dk1"/>
              </a:solidFill>
            </a:endParaRPr>
          </a:p>
          <a:p>
            <a:pPr indent="0" lvl="0" marL="457200" rtl="0" algn="l">
              <a:spcBef>
                <a:spcPts val="0"/>
              </a:spcBef>
              <a:spcAft>
                <a:spcPts val="0"/>
              </a:spcAft>
              <a:buNone/>
            </a:pPr>
            <a:r>
              <a:t/>
            </a:r>
            <a:endParaRPr sz="2400"/>
          </a:p>
          <a:p>
            <a:pPr indent="0" lvl="0" marL="0" rtl="0" algn="l">
              <a:spcBef>
                <a:spcPts val="0"/>
              </a:spcBef>
              <a:spcAft>
                <a:spcPts val="0"/>
              </a:spcAft>
              <a:buClr>
                <a:schemeClr val="dk1"/>
              </a:buClr>
              <a:buSzPts val="1100"/>
              <a:buFont typeface="Arial"/>
              <a:buNone/>
            </a:pPr>
            <a:r>
              <a:t/>
            </a:r>
            <a:endParaRPr sz="2800">
              <a:solidFill>
                <a:schemeClr val="dk1"/>
              </a:solidFill>
            </a:endParaRPr>
          </a:p>
          <a:p>
            <a:pPr indent="0" lvl="0" marL="0" rtl="0" algn="l">
              <a:spcBef>
                <a:spcPts val="0"/>
              </a:spcBef>
              <a:spcAft>
                <a:spcPts val="0"/>
              </a:spcAft>
              <a:buNone/>
            </a:pPr>
            <a:r>
              <a:t/>
            </a:r>
            <a:endParaRPr/>
          </a:p>
        </p:txBody>
      </p:sp>
      <p:sp>
        <p:nvSpPr>
          <p:cNvPr id="124" name="Google Shape;124;p20"/>
          <p:cNvSpPr/>
          <p:nvPr/>
        </p:nvSpPr>
        <p:spPr>
          <a:xfrm>
            <a:off x="311700" y="4151853"/>
            <a:ext cx="391800" cy="249000"/>
          </a:xfrm>
          <a:prstGeom prst="wedgeRoundRectCallout">
            <a:avLst>
              <a:gd fmla="val -35720" name="adj1"/>
              <a:gd fmla="val 77979" name="adj2"/>
              <a:gd fmla="val 0" name="adj3"/>
            </a:avLst>
          </a:prstGeom>
          <a:solidFill>
            <a:srgbClr val="C9DAF8"/>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 name="Google Shape;125;p20"/>
          <p:cNvSpPr/>
          <p:nvPr/>
        </p:nvSpPr>
        <p:spPr>
          <a:xfrm>
            <a:off x="558094" y="4475640"/>
            <a:ext cx="391800" cy="249000"/>
          </a:xfrm>
          <a:prstGeom prst="wedgeRoundRectCallout">
            <a:avLst>
              <a:gd fmla="val -32890" name="adj1"/>
              <a:gd fmla="val 75885" name="adj2"/>
              <a:gd fmla="val 0" name="adj3"/>
            </a:avLst>
          </a:prstGeom>
          <a:solidFill>
            <a:srgbClr val="C9DAF8"/>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 name="Google Shape;126;p20"/>
          <p:cNvSpPr/>
          <p:nvPr/>
        </p:nvSpPr>
        <p:spPr>
          <a:xfrm>
            <a:off x="804481" y="4151850"/>
            <a:ext cx="391800" cy="249000"/>
          </a:xfrm>
          <a:prstGeom prst="wedgeRoundRectCallout">
            <a:avLst>
              <a:gd fmla="val 37525" name="adj1"/>
              <a:gd fmla="val 78408" name="adj2"/>
              <a:gd fmla="val 0" name="adj3"/>
            </a:avLst>
          </a:prstGeom>
          <a:solidFill>
            <a:srgbClr val="C9DAF8"/>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0" name="Shape 130"/>
        <p:cNvGrpSpPr/>
        <p:nvPr/>
      </p:nvGrpSpPr>
      <p:grpSpPr>
        <a:xfrm>
          <a:off x="0" y="0"/>
          <a:ext cx="0" cy="0"/>
          <a:chOff x="0" y="0"/>
          <a:chExt cx="0" cy="0"/>
        </a:xfrm>
      </p:grpSpPr>
      <p:sp>
        <p:nvSpPr>
          <p:cNvPr id="131" name="Google Shape;131;p21"/>
          <p:cNvSpPr txBox="1"/>
          <p:nvPr>
            <p:ph type="title"/>
          </p:nvPr>
        </p:nvSpPr>
        <p:spPr>
          <a:xfrm>
            <a:off x="0" y="1657175"/>
            <a:ext cx="3522000" cy="572700"/>
          </a:xfrm>
          <a:prstGeom prst="rect">
            <a:avLst/>
          </a:prstGeom>
          <a:solidFill>
            <a:srgbClr val="F3F3F3"/>
          </a:solidFill>
          <a:ln cap="flat" cmpd="sng" w="952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n"/>
              <a:t>Environmental Data</a:t>
            </a:r>
            <a:endParaRPr/>
          </a:p>
        </p:txBody>
      </p:sp>
      <p:sp>
        <p:nvSpPr>
          <p:cNvPr id="132" name="Google Shape;132;p2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Clr>
                <a:srgbClr val="000000"/>
              </a:buClr>
              <a:buSzPts val="1100"/>
              <a:buFont typeface="Arial"/>
              <a:buNone/>
            </a:pPr>
            <a:fld id="{00000000-1234-1234-1234-123412341234}" type="slidenum">
              <a:rPr lang="en">
                <a:solidFill>
                  <a:schemeClr val="dk2"/>
                </a:solidFill>
                <a:latin typeface="Arial"/>
                <a:ea typeface="Arial"/>
                <a:cs typeface="Arial"/>
                <a:sym typeface="Arial"/>
              </a:rPr>
              <a:t>‹#›</a:t>
            </a:fld>
            <a:endParaRPr>
              <a:solidFill>
                <a:schemeClr val="dk2"/>
              </a:solidFill>
              <a:latin typeface="Arial"/>
              <a:ea typeface="Arial"/>
              <a:cs typeface="Arial"/>
              <a:sym typeface="Arial"/>
            </a:endParaRPr>
          </a:p>
        </p:txBody>
      </p:sp>
      <p:pic>
        <p:nvPicPr>
          <p:cNvPr id="133" name="Google Shape;133;p21"/>
          <p:cNvPicPr preferRelativeResize="0"/>
          <p:nvPr/>
        </p:nvPicPr>
        <p:blipFill rotWithShape="1">
          <a:blip r:embed="rId3">
            <a:alphaModFix/>
          </a:blip>
          <a:srcRect b="0" l="0" r="4689" t="0"/>
          <a:stretch/>
        </p:blipFill>
        <p:spPr>
          <a:xfrm>
            <a:off x="3678000" y="232025"/>
            <a:ext cx="5343149" cy="443120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