
<file path=[Content_Types].xml><?xml version="1.0" encoding="utf-8"?>
<Types xmlns="http://schemas.openxmlformats.org/package/2006/content-types">
  <Override PartName="/_rels/.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_rels/presentation.xml.rels" ContentType="application/vnd.openxmlformats-package.relationships+xml"/>
  <Override PartName="/ppt/media/image1.jpeg" ContentType="image/jpeg"/>
  <Override PartName="/ppt/slides/_rels/slide1.xml.rels" ContentType="application/vnd.openxmlformats-package.relationships+xml"/>
  <Override PartName="/ppt/slides/slide1.xml" ContentType="application/vnd.openxmlformats-officedocument.presentationml.slide+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presentation.xml" ContentType="application/vnd.openxmlformats-officedocument.presentationml.presentation.main+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PlaceHolder 1"/>
          <p:cNvSpPr>
            <a:spLocks noGrp="1"/>
          </p:cNvSpPr>
          <p:nvPr>
            <p:ph type="sldImg"/>
          </p:nvPr>
        </p:nvSpPr>
        <p:spPr>
          <a:xfrm>
            <a:off x="533520" y="764280"/>
            <a:ext cx="6704640" cy="3771360"/>
          </a:xfrm>
          <a:prstGeom prst="rect">
            <a:avLst/>
          </a:prstGeom>
        </p:spPr>
        <p:txBody>
          <a:bodyPr lIns="0" rIns="0" tIns="0" bIns="0" anchor="ctr"/>
          <a:p>
            <a:pPr algn="ctr"/>
            <a:r>
              <a:rPr b="0" lang="en-US" sz="4400" spc="-1" strike="noStrike">
                <a:latin typeface="Arial"/>
              </a:rPr>
              <a:t>Click to move the slide</a:t>
            </a:r>
            <a:endParaRPr b="0" lang="en-US" sz="4400" spc="-1" strike="noStrike">
              <a:latin typeface="Arial"/>
            </a:endParaRPr>
          </a:p>
        </p:txBody>
      </p:sp>
      <p:sp>
        <p:nvSpPr>
          <p:cNvPr id="39" name="PlaceHolder 2"/>
          <p:cNvSpPr>
            <a:spLocks noGrp="1"/>
          </p:cNvSpPr>
          <p:nvPr>
            <p:ph type="body"/>
          </p:nvPr>
        </p:nvSpPr>
        <p:spPr>
          <a:xfrm>
            <a:off x="777240" y="4777560"/>
            <a:ext cx="6217560" cy="4525920"/>
          </a:xfrm>
          <a:prstGeom prst="rect">
            <a:avLst/>
          </a:prstGeom>
        </p:spPr>
        <p:txBody>
          <a:bodyPr lIns="0" rIns="0" tIns="0" bIns="0"/>
          <a:p>
            <a:r>
              <a:rPr b="0" lang="en-US" sz="2000" spc="-1" strike="noStrike">
                <a:latin typeface="Arial"/>
              </a:rPr>
              <a:t>Click to edit the notes format</a:t>
            </a:r>
            <a:endParaRPr b="0" lang="en-US" sz="2000" spc="-1" strike="noStrike">
              <a:latin typeface="Arial"/>
            </a:endParaRPr>
          </a:p>
        </p:txBody>
      </p:sp>
      <p:sp>
        <p:nvSpPr>
          <p:cNvPr id="40" name="PlaceHolder 3"/>
          <p:cNvSpPr>
            <a:spLocks noGrp="1"/>
          </p:cNvSpPr>
          <p:nvPr>
            <p:ph type="hdr"/>
          </p:nvPr>
        </p:nvSpPr>
        <p:spPr>
          <a:xfrm>
            <a:off x="0" y="0"/>
            <a:ext cx="3372840" cy="502560"/>
          </a:xfrm>
          <a:prstGeom prst="rect">
            <a:avLst/>
          </a:prstGeom>
        </p:spPr>
        <p:txBody>
          <a:bodyPr lIns="0" rIns="0" tIns="0" bIns="0"/>
          <a:p>
            <a:r>
              <a:rPr b="0" lang="en-US" sz="1400" spc="-1" strike="noStrike">
                <a:solidFill>
                  <a:srgbClr val="303d22"/>
                </a:solidFill>
                <a:latin typeface="Arial"/>
              </a:rPr>
              <a:t>&lt;header&gt;</a:t>
            </a:r>
            <a:endParaRPr b="0" lang="en-US" sz="1400" spc="-1" strike="noStrike">
              <a:solidFill>
                <a:srgbClr val="303d22"/>
              </a:solidFill>
              <a:latin typeface="Arial"/>
            </a:endParaRPr>
          </a:p>
        </p:txBody>
      </p:sp>
      <p:sp>
        <p:nvSpPr>
          <p:cNvPr id="41" name="PlaceHolder 4"/>
          <p:cNvSpPr>
            <a:spLocks noGrp="1"/>
          </p:cNvSpPr>
          <p:nvPr>
            <p:ph type="dt"/>
          </p:nvPr>
        </p:nvSpPr>
        <p:spPr>
          <a:xfrm>
            <a:off x="4399200" y="0"/>
            <a:ext cx="3372840" cy="502560"/>
          </a:xfrm>
          <a:prstGeom prst="rect">
            <a:avLst/>
          </a:prstGeom>
        </p:spPr>
        <p:txBody>
          <a:bodyPr lIns="0" rIns="0" tIns="0" bIns="0"/>
          <a:p>
            <a:pPr algn="r"/>
            <a:r>
              <a:rPr b="0" lang="en-US" sz="1400" spc="-1" strike="noStrike">
                <a:solidFill>
                  <a:srgbClr val="303d22"/>
                </a:solidFill>
                <a:latin typeface="Arial"/>
              </a:rPr>
              <a:t>&lt;date/time&gt;</a:t>
            </a:r>
            <a:endParaRPr b="0" lang="en-US" sz="1400" spc="-1" strike="noStrike">
              <a:solidFill>
                <a:srgbClr val="303d22"/>
              </a:solidFill>
              <a:latin typeface="Arial"/>
            </a:endParaRPr>
          </a:p>
        </p:txBody>
      </p:sp>
      <p:sp>
        <p:nvSpPr>
          <p:cNvPr id="42" name="PlaceHolder 5"/>
          <p:cNvSpPr>
            <a:spLocks noGrp="1"/>
          </p:cNvSpPr>
          <p:nvPr>
            <p:ph type="ftr"/>
          </p:nvPr>
        </p:nvSpPr>
        <p:spPr>
          <a:xfrm>
            <a:off x="0" y="9555480"/>
            <a:ext cx="3372840" cy="502560"/>
          </a:xfrm>
          <a:prstGeom prst="rect">
            <a:avLst/>
          </a:prstGeom>
        </p:spPr>
        <p:txBody>
          <a:bodyPr lIns="0" rIns="0" tIns="0" bIns="0" anchor="b"/>
          <a:p>
            <a:r>
              <a:rPr b="0" lang="en-US" sz="1400" spc="-1" strike="noStrike">
                <a:solidFill>
                  <a:srgbClr val="303d22"/>
                </a:solidFill>
                <a:latin typeface="Arial"/>
              </a:rPr>
              <a:t>&lt;footer&gt;</a:t>
            </a:r>
            <a:endParaRPr b="0" lang="en-US" sz="1400" spc="-1" strike="noStrike">
              <a:solidFill>
                <a:srgbClr val="303d22"/>
              </a:solidFill>
              <a:latin typeface="Arial"/>
            </a:endParaRPr>
          </a:p>
        </p:txBody>
      </p:sp>
      <p:sp>
        <p:nvSpPr>
          <p:cNvPr id="43" name="PlaceHolder 6"/>
          <p:cNvSpPr>
            <a:spLocks noGrp="1"/>
          </p:cNvSpPr>
          <p:nvPr>
            <p:ph type="sldNum"/>
          </p:nvPr>
        </p:nvSpPr>
        <p:spPr>
          <a:xfrm>
            <a:off x="4399200" y="9555480"/>
            <a:ext cx="3372840" cy="502560"/>
          </a:xfrm>
          <a:prstGeom prst="rect">
            <a:avLst/>
          </a:prstGeom>
        </p:spPr>
        <p:txBody>
          <a:bodyPr lIns="0" rIns="0" tIns="0" bIns="0" anchor="b"/>
          <a:p>
            <a:pPr algn="r"/>
            <a:fld id="{18B18BA4-3D52-4AD6-BF36-3B4ADC2D1CE1}" type="slidenum">
              <a:rPr b="0" lang="en-US" sz="1400" spc="-1" strike="noStrike">
                <a:solidFill>
                  <a:srgbClr val="303d22"/>
                </a:solidFill>
                <a:latin typeface="Arial"/>
              </a:rPr>
              <a:t>&lt;number&gt;</a:t>
            </a:fld>
            <a:endParaRPr b="0" lang="en-US" sz="1400" spc="-1" strike="noStrike">
              <a:solidFill>
                <a:srgbClr val="303d22"/>
              </a:solidFill>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PlaceHolder 1"/>
          <p:cNvSpPr>
            <a:spLocks noGrp="1"/>
          </p:cNvSpPr>
          <p:nvPr>
            <p:ph type="sldImg"/>
          </p:nvPr>
        </p:nvSpPr>
        <p:spPr>
          <a:xfrm>
            <a:off x="1587960" y="1005840"/>
            <a:ext cx="4596480" cy="3447360"/>
          </a:xfrm>
          <a:prstGeom prst="rect">
            <a:avLst/>
          </a:prstGeom>
        </p:spPr>
      </p:sp>
      <p:sp>
        <p:nvSpPr>
          <p:cNvPr id="49" name="PlaceHolder 2"/>
          <p:cNvSpPr>
            <a:spLocks noGrp="1"/>
          </p:cNvSpPr>
          <p:nvPr>
            <p:ph type="body"/>
          </p:nvPr>
        </p:nvSpPr>
        <p:spPr>
          <a:xfrm>
            <a:off x="1185120" y="4787640"/>
            <a:ext cx="5407560" cy="9916560"/>
          </a:xfrm>
          <a:prstGeom prst="rect">
            <a:avLst/>
          </a:prstGeom>
        </p:spPr>
        <p:txBody>
          <a:bodyPr lIns="0" rIns="0" tIns="0" bIns="0"/>
          <a:p>
            <a:r>
              <a:rPr b="0" lang="en-US" sz="2000" spc="-1" strike="noStrike">
                <a:latin typeface="Arial"/>
              </a:rPr>
              <a:t>MRI of the thoracic spine was obtained pre‐ and postcontrast administration soon after presentation (upper row, A–C) and 1 wk later (lower row, D–F). T2‐weighted image (A) demonstrates left paramedian hyperintensity centered at the T5–T6 level. There was no discernible enhancement on sagittal T1 postcontrast images (B). However, retrospectively a stippled ill‐defined enhancement was noted at the T5–T6 level (C, white arrow). Follow‐up images showed a more conspicuous T2 hyperintensity extending from T3 to T7 levels (D) along with more discernible enhancement in the left paramedian cord most confluent at the T5–T6 level (E). Additionally, more discrete enhancement was noted on the axial T1 postcontrast images at the T5–T6 level (F, white arrow).</a:t>
            </a:r>
            <a:endParaRPr b="0" lang="en-US" sz="2000" spc="-1" strike="noStrike">
              <a:latin typeface="Arial"/>
            </a:endParaRPr>
          </a:p>
          <a:p>
            <a:r>
              <a:rPr b="0" lang="en-US" sz="2000" spc="-1" strike="noStrike">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endParaRPr b="0" lang="en-US" sz="20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0" y="0"/>
            <a:ext cx="144000" cy="6858000"/>
          </a:xfrm>
          <a:prstGeom prst="rect">
            <a:avLst/>
          </a:prstGeom>
          <a:solidFill>
            <a:srgbClr val="0054a6"/>
          </a:solidFill>
          <a:ln>
            <a:noFill/>
          </a:ln>
        </p:spPr>
        <p:style>
          <a:lnRef idx="0"/>
          <a:fillRef idx="0"/>
          <a:effectRef idx="0"/>
          <a:fontRef idx="minor"/>
        </p:style>
      </p:sp>
      <p:sp>
        <p:nvSpPr>
          <p:cNvPr id="1" name="CustomShape 2"/>
          <p:cNvSpPr/>
          <p:nvPr/>
        </p:nvSpPr>
        <p:spPr>
          <a:xfrm>
            <a:off x="0" y="0"/>
            <a:ext cx="144000" cy="1198440"/>
          </a:xfrm>
          <a:prstGeom prst="rect">
            <a:avLst/>
          </a:prstGeom>
          <a:solidFill>
            <a:srgbClr val="ffce34"/>
          </a:solidFill>
          <a:ln>
            <a:noFill/>
          </a:ln>
        </p:spPr>
        <p:style>
          <a:lnRef idx="0"/>
          <a:fillRef idx="0"/>
          <a:effectRef idx="0"/>
          <a:fontRef idx="minor"/>
        </p:style>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TextShape 1"/>
          <p:cNvSpPr txBox="1"/>
          <p:nvPr/>
        </p:nvSpPr>
        <p:spPr>
          <a:xfrm>
            <a:off x="1260000" y="152280"/>
            <a:ext cx="7200000" cy="451800"/>
          </a:xfrm>
          <a:prstGeom prst="rect">
            <a:avLst/>
          </a:prstGeom>
          <a:noFill/>
          <a:ln>
            <a:noFill/>
          </a:ln>
        </p:spPr>
        <p:txBody>
          <a:bodyPr lIns="90000" rIns="90000" tIns="46800" bIns="46800"/>
          <a:p>
            <a:r>
              <a:rPr b="0" lang="en-US" sz="1100" spc="-1" strike="noStrike">
                <a:solidFill>
                  <a:srgbClr val="000000"/>
                </a:solidFill>
                <a:latin typeface="Arial"/>
              </a:rPr>
              <a:t>Transverse myelitis following bivalent COVID‐19 booster vaccine and quadrivalent seasonal influenza vaccine</a:t>
            </a:r>
            <a:endParaRPr b="0" lang="en-US" sz="1100" spc="-1" strike="noStrike">
              <a:solidFill>
                <a:srgbClr val="000000"/>
              </a:solidFill>
              <a:latin typeface="Arial"/>
            </a:endParaRPr>
          </a:p>
        </p:txBody>
      </p:sp>
      <p:pic>
        <p:nvPicPr>
          <p:cNvPr id="45" name="Logo" descr=""/>
          <p:cNvPicPr/>
          <p:nvPr/>
        </p:nvPicPr>
        <p:blipFill>
          <a:blip r:embed=""/>
          <a:stretch/>
        </p:blipFill>
        <p:spPr>
          <a:xfrm>
            <a:off x="4926600" y="152280"/>
            <a:ext cx="3670200" cy="355680"/>
          </a:xfrm>
          <a:prstGeom prst="rect">
            <a:avLst/>
          </a:prstGeom>
          <a:ln>
            <a:noFill/>
          </a:ln>
        </p:spPr>
      </p:pic>
      <p:sp>
        <p:nvSpPr>
          <p:cNvPr id="46" name="TextShape 2"/>
          <p:cNvSpPr txBox="1"/>
          <p:nvPr/>
        </p:nvSpPr>
        <p:spPr>
          <a:xfrm>
            <a:off x="360000" y="5940000"/>
            <a:ext cx="8640000" cy="451800"/>
          </a:xfrm>
          <a:prstGeom prst="rect">
            <a:avLst/>
          </a:prstGeom>
          <a:noFill/>
          <a:ln>
            <a:noFill/>
          </a:ln>
        </p:spPr>
        <p:txBody>
          <a:bodyPr lIns="90000" rIns="90000" tIns="45000" bIns="45000"/>
          <a:p>
            <a:r>
              <a:rPr b="1" lang="en-US" sz="800" spc="-1" strike="noStrike">
                <a:solidFill>
                  <a:srgbClr val="0054a6"/>
                </a:solidFill>
                <a:latin typeface="Arial"/>
              </a:rPr>
              <a:t>Clinical &amp; Exp Neuroim, First published: 24 January 2023, DOI: (10.1111/cen3.12742) </a:t>
            </a:r>
            <a:endParaRPr b="0" lang="en-US" sz="800" spc="-1" strike="noStrike">
              <a:solidFill>
                <a:srgbClr val="000000"/>
              </a:solidFill>
              <a:latin typeface="Arial"/>
            </a:endParaRPr>
          </a:p>
        </p:txBody>
      </p:sp>
      <p:pic>
        <p:nvPicPr>
          <p:cNvPr id="47" name="Main graphic" descr=""/>
          <p:cNvPicPr/>
          <p:nvPr/>
        </p:nvPicPr>
        <p:blipFill>
          <a:blip r:embed="rId1"/>
          <a:stretch/>
        </p:blipFill>
        <p:spPr>
          <a:xfrm>
            <a:off x="2255400" y="762120"/>
            <a:ext cx="4683600" cy="3809880"/>
          </a:xfrm>
          <a:prstGeom prst="rect">
            <a:avLst/>
          </a:prstGeom>
          <a:ln>
            <a:noFill/>
          </a:ln>
        </p:spPr>
      </p:pic>
    </p:spTree>
  </p:cSld>
  <p:transition>
    <p:wipe dir="r"/>
  </p:transition>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LibreOffice/6.0.7.3$Linux_X86_64 LibreOffice_project/dc89aa7a9eabfd848af146d5086077aeed2ae4a5</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en-US</dc:language>
  <cp:lastModifiedBy/>
  <cp:revision>0</cp:revision>
  <dc:subject/>
  <dc:title/>
</cp:coreProperties>
</file>