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330" r:id="rId2"/>
    <p:sldId id="329" r:id="rId3"/>
    <p:sldId id="332" r:id="rId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M" initials="MM" lastIdx="1" clrIdx="0">
    <p:extLst>
      <p:ext uri="{19B8F6BF-5375-455C-9EA6-DF929625EA0E}">
        <p15:presenceInfo xmlns:p15="http://schemas.microsoft.com/office/powerpoint/2012/main" userId="M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F0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11" autoAdjust="0"/>
    <p:restoredTop sz="72991" autoAdjust="0"/>
  </p:normalViewPr>
  <p:slideViewPr>
    <p:cSldViewPr snapToGrid="0">
      <p:cViewPr varScale="1">
        <p:scale>
          <a:sx n="102" d="100"/>
          <a:sy n="102" d="100"/>
        </p:scale>
        <p:origin x="2964" y="108"/>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537470-724A-4B05-9960-331A2B8DD410}" type="datetimeFigureOut">
              <a:rPr kumimoji="1" lang="ja-JP" altLang="en-US" smtClean="0"/>
              <a:t>2023/1/26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184DFB-398D-46B2-AD57-3A15DB17DA10}" type="slidenum">
              <a:rPr kumimoji="1" lang="ja-JP" altLang="en-US" smtClean="0"/>
              <a:t>‹#›</a:t>
            </a:fld>
            <a:endParaRPr kumimoji="1" lang="ja-JP" altLang="en-US"/>
          </a:p>
        </p:txBody>
      </p:sp>
    </p:spTree>
    <p:extLst>
      <p:ext uri="{BB962C8B-B14F-4D97-AF65-F5344CB8AC3E}">
        <p14:creationId xmlns:p14="http://schemas.microsoft.com/office/powerpoint/2010/main" val="7561049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kern="100" dirty="0">
                <a:effectLst/>
                <a:latin typeface="Arial" panose="020B0604020202020204" pitchFamily="34" charset="0"/>
                <a:ea typeface="游明朝" panose="02020400000000000000" pitchFamily="18" charset="-128"/>
                <a:cs typeface="Times New Roman" panose="02020603050405020304" pitchFamily="18" charset="0"/>
              </a:rPr>
              <a:t>Supplemental Figure 1</a:t>
            </a:r>
            <a:r>
              <a:rPr lang="en-US" altLang="ja-JP" sz="1800" kern="100" dirty="0">
                <a:effectLst/>
                <a:latin typeface="Arial" panose="020B0604020202020204" pitchFamily="34" charset="0"/>
                <a:ea typeface="游明朝" panose="02020400000000000000" pitchFamily="18" charset="-128"/>
                <a:cs typeface="Times New Roman" panose="02020603050405020304" pitchFamily="18" charset="0"/>
              </a:rPr>
              <a:t>. The distribution of the time from cancer diagnosis to start of radiotherapy. The patients who received RT after 12 months (landmark time point) from diagnosis remained the ‘No radiotherapy group’ to ignore change in group membership after the landmark point.</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70184DFB-398D-46B2-AD57-3A15DB17DA10}" type="slidenum">
              <a:rPr kumimoji="1" lang="ja-JP" altLang="en-US" smtClean="0"/>
              <a:t>1</a:t>
            </a:fld>
            <a:endParaRPr kumimoji="1" lang="ja-JP" altLang="en-US"/>
          </a:p>
        </p:txBody>
      </p:sp>
    </p:spTree>
    <p:extLst>
      <p:ext uri="{BB962C8B-B14F-4D97-AF65-F5344CB8AC3E}">
        <p14:creationId xmlns:p14="http://schemas.microsoft.com/office/powerpoint/2010/main" val="2819861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altLang="ja-JP" sz="1800" b="1" kern="100" dirty="0">
                <a:effectLst/>
                <a:latin typeface="Arial" panose="020B0604020202020204" pitchFamily="34" charset="0"/>
                <a:ea typeface="游明朝" panose="02020400000000000000" pitchFamily="18" charset="-128"/>
                <a:cs typeface="Times New Roman" panose="02020603050405020304" pitchFamily="18" charset="0"/>
              </a:rPr>
              <a:t>Supplemental Figure 2. </a:t>
            </a:r>
            <a:r>
              <a:rPr lang="en-US" altLang="ja-JP" sz="1800" kern="100" dirty="0">
                <a:effectLst/>
                <a:latin typeface="Arial" panose="020B0604020202020204" pitchFamily="34" charset="0"/>
                <a:ea typeface="游明朝" panose="02020400000000000000" pitchFamily="18" charset="-128"/>
                <a:cs typeface="Times New Roman" panose="02020603050405020304" pitchFamily="18" charset="0"/>
              </a:rPr>
              <a:t>The number of cases with and without RT (</a:t>
            </a:r>
            <a:r>
              <a:rPr lang="en-US" altLang="ja-JP" sz="1800" b="1" kern="100" dirty="0">
                <a:effectLst/>
                <a:latin typeface="Arial" panose="020B0604020202020204" pitchFamily="34" charset="0"/>
                <a:ea typeface="游明朝" panose="02020400000000000000" pitchFamily="18" charset="-128"/>
                <a:cs typeface="Times New Roman" panose="02020603050405020304" pitchFamily="18" charset="0"/>
              </a:rPr>
              <a:t>A</a:t>
            </a:r>
            <a:r>
              <a:rPr lang="en-US" altLang="ja-JP" sz="1800" kern="100" dirty="0">
                <a:effectLst/>
                <a:latin typeface="Arial" panose="020B0604020202020204" pitchFamily="34" charset="0"/>
                <a:ea typeface="游明朝" panose="02020400000000000000" pitchFamily="18" charset="-128"/>
                <a:cs typeface="Times New Roman" panose="02020603050405020304" pitchFamily="18" charset="0"/>
              </a:rPr>
              <a:t>) and the rate of RT (</a:t>
            </a:r>
            <a:r>
              <a:rPr lang="en-US" altLang="ja-JP" sz="1800" b="1" kern="100" dirty="0">
                <a:effectLst/>
                <a:latin typeface="Arial" panose="020B0604020202020204" pitchFamily="34" charset="0"/>
                <a:ea typeface="游明朝" panose="02020400000000000000" pitchFamily="18" charset="-128"/>
                <a:cs typeface="Times New Roman" panose="02020603050405020304" pitchFamily="18" charset="0"/>
              </a:rPr>
              <a:t>B</a:t>
            </a:r>
            <a:r>
              <a:rPr lang="en-US" altLang="ja-JP" sz="1800" kern="100" dirty="0">
                <a:effectLst/>
                <a:latin typeface="Arial" panose="020B0604020202020204" pitchFamily="34" charset="0"/>
                <a:ea typeface="游明朝" panose="02020400000000000000" pitchFamily="18" charset="-128"/>
                <a:cs typeface="Times New Roman" panose="02020603050405020304" pitchFamily="18" charset="0"/>
              </a:rPr>
              <a:t>) according to overall survival time. The proportion of radiotherapy was 3.2% among patients who were not alive by 6 months, 17.1% among patients within the 7-12 months survival window, and about 31-38% among patients who survived more than 12 months. This is the reason why the landmark time point was set at 12 months. To ignore all events occurring before the landmark time, we excluded patients whose survival time were 12 months or less after their breast cancer diagnoses.</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70184DFB-398D-46B2-AD57-3A15DB17DA10}" type="slidenum">
              <a:rPr kumimoji="1" lang="ja-JP" altLang="en-US" smtClean="0"/>
              <a:t>2</a:t>
            </a:fld>
            <a:endParaRPr kumimoji="1" lang="ja-JP" altLang="en-US"/>
          </a:p>
        </p:txBody>
      </p:sp>
    </p:spTree>
    <p:extLst>
      <p:ext uri="{BB962C8B-B14F-4D97-AF65-F5344CB8AC3E}">
        <p14:creationId xmlns:p14="http://schemas.microsoft.com/office/powerpoint/2010/main" val="697415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1" kern="100" dirty="0">
                <a:effectLst/>
                <a:latin typeface="Arial" panose="020B0604020202020204" pitchFamily="34" charset="0"/>
                <a:ea typeface="游明朝" panose="02020400000000000000" pitchFamily="18" charset="-128"/>
                <a:cs typeface="Times New Roman" panose="02020603050405020304" pitchFamily="18" charset="0"/>
              </a:rPr>
              <a:t>Supplemental Figure 3</a:t>
            </a:r>
            <a:r>
              <a:rPr lang="en-US" altLang="ja-JP" sz="1200" kern="100" dirty="0">
                <a:effectLst/>
                <a:latin typeface="Arial" panose="020B0604020202020204" pitchFamily="34" charset="0"/>
                <a:ea typeface="游明朝" panose="02020400000000000000" pitchFamily="18" charset="-128"/>
                <a:cs typeface="Times New Roman" panose="02020603050405020304" pitchFamily="18" charset="0"/>
              </a:rPr>
              <a:t>. The distribution of the time from </a:t>
            </a:r>
            <a:r>
              <a:rPr lang="en-US" altLang="ja-JP" sz="1200" kern="100" dirty="0">
                <a:latin typeface="Arial" panose="020B0604020202020204" pitchFamily="34" charset="0"/>
                <a:ea typeface="游明朝" panose="02020400000000000000" pitchFamily="18" charset="-128"/>
                <a:cs typeface="Times New Roman" panose="02020603050405020304" pitchFamily="18" charset="0"/>
              </a:rPr>
              <a:t>breast surgery</a:t>
            </a:r>
            <a:r>
              <a:rPr lang="en-US" altLang="ja-JP" sz="1200" kern="100" dirty="0">
                <a:effectLst/>
                <a:latin typeface="Arial" panose="020B0604020202020204" pitchFamily="34" charset="0"/>
                <a:ea typeface="游明朝" panose="02020400000000000000" pitchFamily="18" charset="-128"/>
                <a:cs typeface="Times New Roman" panose="02020603050405020304" pitchFamily="18" charset="0"/>
              </a:rPr>
              <a:t> to start of radiotherapy (RT). </a:t>
            </a:r>
            <a:r>
              <a:rPr lang="en-US" altLang="ja-JP" sz="1200" dirty="0">
                <a:solidFill>
                  <a:srgbClr val="333333"/>
                </a:solidFill>
                <a:effectLst/>
                <a:latin typeface="Arial" panose="020B0604020202020204" pitchFamily="34" charset="0"/>
                <a:ea typeface="游明朝" panose="02020400000000000000" pitchFamily="18" charset="-128"/>
              </a:rPr>
              <a:t>77% of patients received RT within 3 months after surgery and 90% of patients received RT within 6 months after surgery.</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70184DFB-398D-46B2-AD57-3A15DB17DA10}" type="slidenum">
              <a:rPr kumimoji="1" lang="ja-JP" altLang="en-US" smtClean="0"/>
              <a:t>3</a:t>
            </a:fld>
            <a:endParaRPr kumimoji="1" lang="ja-JP" altLang="en-US"/>
          </a:p>
        </p:txBody>
      </p:sp>
    </p:spTree>
    <p:extLst>
      <p:ext uri="{BB962C8B-B14F-4D97-AF65-F5344CB8AC3E}">
        <p14:creationId xmlns:p14="http://schemas.microsoft.com/office/powerpoint/2010/main" val="731576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734BA3-2564-41E3-840E-D40EEC4641D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242D5A0-24FF-4CB0-89E7-915C96DAED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A6DEA62-664F-4DFC-90E2-DBCE23593F33}"/>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5" name="フッター プレースホルダー 4">
            <a:extLst>
              <a:ext uri="{FF2B5EF4-FFF2-40B4-BE49-F238E27FC236}">
                <a16:creationId xmlns:a16="http://schemas.microsoft.com/office/drawing/2014/main" id="{C7D80C74-552A-41C4-8C27-5784F2BB345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84F29D-CE7D-4B68-9D8F-0A8AAB31BB80}"/>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2836923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D0172A-00CC-43D4-9CAB-29C5B0C4A6A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9C4D266-3BB2-4886-B7A9-4841ACB7191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D64A575-E5F1-4860-A859-09747F168C08}"/>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5" name="フッター プレースホルダー 4">
            <a:extLst>
              <a:ext uri="{FF2B5EF4-FFF2-40B4-BE49-F238E27FC236}">
                <a16:creationId xmlns:a16="http://schemas.microsoft.com/office/drawing/2014/main" id="{99D35A4E-DFBD-4EBD-9217-62FD00935ED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44DC31-CC3E-48D2-BE73-E74DD8B4DE7F}"/>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3344031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9F615EE-617A-4DF7-B2FF-270BB96717D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02CA5A-972E-4705-A00C-97959F29CB9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A0B0DA0-8C2E-4B2F-9CF3-621BF1BD9D50}"/>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5" name="フッター プレースホルダー 4">
            <a:extLst>
              <a:ext uri="{FF2B5EF4-FFF2-40B4-BE49-F238E27FC236}">
                <a16:creationId xmlns:a16="http://schemas.microsoft.com/office/drawing/2014/main" id="{ED346D70-465B-4B8B-AC4A-C225EB7B4E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D6C709-A35F-41DA-A8ED-B7D7D2F91033}"/>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4090176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271104-A9F5-45A7-A357-4B73000DE25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224B94A-FB8D-482C-AF09-552515D6EFD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3715A4C-EE1E-4334-92C7-8D1C9FE3C836}"/>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5" name="フッター プレースホルダー 4">
            <a:extLst>
              <a:ext uri="{FF2B5EF4-FFF2-40B4-BE49-F238E27FC236}">
                <a16:creationId xmlns:a16="http://schemas.microsoft.com/office/drawing/2014/main" id="{A5FEC68B-45D0-4474-81D7-0E0C8DA133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6DCDC4-038C-4FCC-BC44-8E36A44B6946}"/>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1076889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223AC5-9B48-4A26-A025-7D1AFD9F792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D1071C-B340-48BE-AD63-BB97D75E4F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ED9B8D3-1966-4B29-934D-6ABE848292A7}"/>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5" name="フッター プレースホルダー 4">
            <a:extLst>
              <a:ext uri="{FF2B5EF4-FFF2-40B4-BE49-F238E27FC236}">
                <a16:creationId xmlns:a16="http://schemas.microsoft.com/office/drawing/2014/main" id="{3DBECD5D-69FC-47F9-8DA0-D6BAC1DA354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90A1B4-C9C9-42BA-A049-A27BBF81AC88}"/>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3796974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776283-B310-45AB-B1C8-517467AEE0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D869BE5-D60B-4AFA-AE75-57DD450BD9E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1BCCB18-FE81-4DBB-8A4E-17E0CE5D605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1FC6EB9-CC97-4678-B1DE-6D04AB7F3C41}"/>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6" name="フッター プレースホルダー 5">
            <a:extLst>
              <a:ext uri="{FF2B5EF4-FFF2-40B4-BE49-F238E27FC236}">
                <a16:creationId xmlns:a16="http://schemas.microsoft.com/office/drawing/2014/main" id="{F2FB119D-AE3D-4E7E-A1F1-5E5D8BCC852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C6AE717-AE0B-45E5-98D9-523AE11EA7D8}"/>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4235887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440030-D77E-4FFF-A0EF-8BFCDB09169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A741ACB-ECCA-4854-A39A-768078E525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195C135-6F76-4BC1-A404-56EF9C0CB7D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9479B68-1BCC-4D20-BCCF-E88B77021B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1773322-8D04-4023-A726-DAAE16FF2C7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9480C97-B5ED-4A38-A712-37F5CE7AD799}"/>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8" name="フッター プレースホルダー 7">
            <a:extLst>
              <a:ext uri="{FF2B5EF4-FFF2-40B4-BE49-F238E27FC236}">
                <a16:creationId xmlns:a16="http://schemas.microsoft.com/office/drawing/2014/main" id="{364317AD-8EBB-47F0-8509-2762FFD5164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0613EAC-4642-4DEE-9B5B-920056D72809}"/>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4290636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D039B-2A72-4922-8598-C8F93F8A230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3BA7215-19AF-4437-AE79-F2FD9B6CFFF1}"/>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4" name="フッター プレースホルダー 3">
            <a:extLst>
              <a:ext uri="{FF2B5EF4-FFF2-40B4-BE49-F238E27FC236}">
                <a16:creationId xmlns:a16="http://schemas.microsoft.com/office/drawing/2014/main" id="{52FA3945-C5DD-42B7-ADBD-953081512AE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2DAB230-B4E7-4D27-8012-37B1C1EA8401}"/>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2147564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BA1714-22E4-449C-A685-8FD6FA963DAA}"/>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3" name="フッター プレースホルダー 2">
            <a:extLst>
              <a:ext uri="{FF2B5EF4-FFF2-40B4-BE49-F238E27FC236}">
                <a16:creationId xmlns:a16="http://schemas.microsoft.com/office/drawing/2014/main" id="{08047090-1FA0-405E-A0A9-EF0056F23D7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AF24C4A-7D5A-4C7F-B80D-DF738D73087E}"/>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2382321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7C4F63-2744-4D61-8678-7F023E5DB01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C668E61-8FA7-4A60-81E6-BCE9B42C4A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DDA6174-0F97-4878-8E8C-145648E4CB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7EF8B7C-075F-402A-A4D3-73F0FABA8998}"/>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6" name="フッター プレースホルダー 5">
            <a:extLst>
              <a:ext uri="{FF2B5EF4-FFF2-40B4-BE49-F238E27FC236}">
                <a16:creationId xmlns:a16="http://schemas.microsoft.com/office/drawing/2014/main" id="{BEB0D764-4986-4AF7-A7B1-8D2B8A02618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737DBD-DA7F-440C-B313-236CF4999260}"/>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743158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C24E43-7736-46C6-897D-64C8D333239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C00F7F6-564A-4B9C-B831-A4B44213A5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7DFC1B7-B455-4DDA-9F81-065A8A7B67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D401435-47B0-4189-B37D-0923ECBAE502}"/>
              </a:ext>
            </a:extLst>
          </p:cNvPr>
          <p:cNvSpPr>
            <a:spLocks noGrp="1"/>
          </p:cNvSpPr>
          <p:nvPr>
            <p:ph type="dt" sz="half" idx="10"/>
          </p:nvPr>
        </p:nvSpPr>
        <p:spPr/>
        <p:txBody>
          <a:bodyPr/>
          <a:lstStyle/>
          <a:p>
            <a:fld id="{8D774BB3-E061-4275-B18B-6F1E59655386}" type="datetimeFigureOut">
              <a:rPr kumimoji="1" lang="ja-JP" altLang="en-US" smtClean="0"/>
              <a:t>2023/1/26</a:t>
            </a:fld>
            <a:endParaRPr kumimoji="1" lang="ja-JP" altLang="en-US"/>
          </a:p>
        </p:txBody>
      </p:sp>
      <p:sp>
        <p:nvSpPr>
          <p:cNvPr id="6" name="フッター プレースホルダー 5">
            <a:extLst>
              <a:ext uri="{FF2B5EF4-FFF2-40B4-BE49-F238E27FC236}">
                <a16:creationId xmlns:a16="http://schemas.microsoft.com/office/drawing/2014/main" id="{F9263EE6-A689-4E2D-8116-6DFFA66AAE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8E34678-82D5-466A-A9E7-B775FB71C5FA}"/>
              </a:ext>
            </a:extLst>
          </p:cNvPr>
          <p:cNvSpPr>
            <a:spLocks noGrp="1"/>
          </p:cNvSpPr>
          <p:nvPr>
            <p:ph type="sldNum" sz="quarter" idx="12"/>
          </p:nvPr>
        </p:nvSpPr>
        <p:spPr/>
        <p:txBody>
          <a:body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294223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2CFC7BB-961A-4810-8EC9-47083AAFCF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A24AC14-37D8-4A21-A76E-B67D0CEA41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85404C3-C429-4CB3-9A38-9B54B41C6E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774BB3-E061-4275-B18B-6F1E59655386}" type="datetimeFigureOut">
              <a:rPr kumimoji="1" lang="ja-JP" altLang="en-US" smtClean="0"/>
              <a:t>2023/1/26</a:t>
            </a:fld>
            <a:endParaRPr kumimoji="1" lang="ja-JP" altLang="en-US"/>
          </a:p>
        </p:txBody>
      </p:sp>
      <p:sp>
        <p:nvSpPr>
          <p:cNvPr id="5" name="フッター プレースホルダー 4">
            <a:extLst>
              <a:ext uri="{FF2B5EF4-FFF2-40B4-BE49-F238E27FC236}">
                <a16:creationId xmlns:a16="http://schemas.microsoft.com/office/drawing/2014/main" id="{0DC9B893-3562-498F-A55C-DDB4D96E3F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BE36455-2BE7-4F71-8335-F58BE34903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A2FEED-2050-4996-8986-A76B58591C62}" type="slidenum">
              <a:rPr kumimoji="1" lang="ja-JP" altLang="en-US" smtClean="0"/>
              <a:t>‹#›</a:t>
            </a:fld>
            <a:endParaRPr kumimoji="1" lang="ja-JP" altLang="en-US"/>
          </a:p>
        </p:txBody>
      </p:sp>
    </p:spTree>
    <p:extLst>
      <p:ext uri="{BB962C8B-B14F-4D97-AF65-F5344CB8AC3E}">
        <p14:creationId xmlns:p14="http://schemas.microsoft.com/office/powerpoint/2010/main" val="1957691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9395DF0A-C906-4C46-AE81-51562E54AF41}"/>
              </a:ext>
            </a:extLst>
          </p:cNvPr>
          <p:cNvGrpSpPr/>
          <p:nvPr/>
        </p:nvGrpSpPr>
        <p:grpSpPr>
          <a:xfrm>
            <a:off x="2166942" y="281427"/>
            <a:ext cx="7858116" cy="5630126"/>
            <a:chOff x="1044815" y="1270101"/>
            <a:chExt cx="5991225" cy="4800600"/>
          </a:xfrm>
        </p:grpSpPr>
        <p:pic>
          <p:nvPicPr>
            <p:cNvPr id="5" name="図 4">
              <a:extLst>
                <a:ext uri="{FF2B5EF4-FFF2-40B4-BE49-F238E27FC236}">
                  <a16:creationId xmlns:a16="http://schemas.microsoft.com/office/drawing/2014/main" id="{8BB6D92C-3870-4593-8627-8DCD7F4B6986}"/>
                </a:ext>
              </a:extLst>
            </p:cNvPr>
            <p:cNvPicPr>
              <a:picLocks noChangeAspect="1"/>
            </p:cNvPicPr>
            <p:nvPr/>
          </p:nvPicPr>
          <p:blipFill>
            <a:blip r:embed="rId3"/>
            <a:stretch>
              <a:fillRect/>
            </a:stretch>
          </p:blipFill>
          <p:spPr>
            <a:xfrm>
              <a:off x="1044815" y="1270101"/>
              <a:ext cx="5991225" cy="4800600"/>
            </a:xfrm>
            <a:prstGeom prst="rect">
              <a:avLst/>
            </a:prstGeom>
          </p:spPr>
        </p:pic>
        <p:cxnSp>
          <p:nvCxnSpPr>
            <p:cNvPr id="7" name="直線矢印コネクタ 6">
              <a:extLst>
                <a:ext uri="{FF2B5EF4-FFF2-40B4-BE49-F238E27FC236}">
                  <a16:creationId xmlns:a16="http://schemas.microsoft.com/office/drawing/2014/main" id="{554B03E4-EA3C-4976-96CC-0732ADB15846}"/>
                </a:ext>
              </a:extLst>
            </p:cNvPr>
            <p:cNvCxnSpPr/>
            <p:nvPr/>
          </p:nvCxnSpPr>
          <p:spPr>
            <a:xfrm>
              <a:off x="3745383" y="3818538"/>
              <a:ext cx="0" cy="72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2CC0D62D-F29C-4428-89D2-E05138B27041}"/>
                </a:ext>
              </a:extLst>
            </p:cNvPr>
            <p:cNvSpPr txBox="1"/>
            <p:nvPr/>
          </p:nvSpPr>
          <p:spPr>
            <a:xfrm>
              <a:off x="3584447" y="3429000"/>
              <a:ext cx="2626157" cy="307777"/>
            </a:xfrm>
            <a:prstGeom prst="rect">
              <a:avLst/>
            </a:prstGeom>
            <a:noFill/>
          </p:spPr>
          <p:txBody>
            <a:bodyPr wrap="square" rtlCol="0">
              <a:spAutoFit/>
            </a:bodyPr>
            <a:lstStyle/>
            <a:p>
              <a:r>
                <a:rPr kumimoji="1" lang="en-US" altLang="ja-JP" sz="1400" dirty="0">
                  <a:latin typeface="Arial" panose="020B0604020202020204" pitchFamily="34" charset="0"/>
                  <a:cs typeface="Arial" panose="020B0604020202020204" pitchFamily="34" charset="0"/>
                </a:rPr>
                <a:t>Landmark time point</a:t>
              </a:r>
              <a:endParaRPr kumimoji="1" lang="ja-JP" altLang="en-US" sz="1400" dirty="0">
                <a:latin typeface="Arial" panose="020B0604020202020204" pitchFamily="34" charset="0"/>
                <a:cs typeface="Arial" panose="020B0604020202020204" pitchFamily="34" charset="0"/>
              </a:endParaRPr>
            </a:p>
          </p:txBody>
        </p:sp>
      </p:grpSp>
      <p:sp>
        <p:nvSpPr>
          <p:cNvPr id="2" name="テキスト ボックス 1">
            <a:extLst>
              <a:ext uri="{FF2B5EF4-FFF2-40B4-BE49-F238E27FC236}">
                <a16:creationId xmlns:a16="http://schemas.microsoft.com/office/drawing/2014/main" id="{DB5FE18D-6B09-4145-932B-779D44D433BD}"/>
              </a:ext>
            </a:extLst>
          </p:cNvPr>
          <p:cNvSpPr txBox="1"/>
          <p:nvPr/>
        </p:nvSpPr>
        <p:spPr>
          <a:xfrm>
            <a:off x="272934" y="6025180"/>
            <a:ext cx="11646131" cy="523220"/>
          </a:xfrm>
          <a:prstGeom prst="rect">
            <a:avLst/>
          </a:prstGeom>
          <a:noFill/>
        </p:spPr>
        <p:txBody>
          <a:bodyPr wrap="square" rtlCol="0">
            <a:spAutoFit/>
          </a:bodyPr>
          <a:lstStyle/>
          <a:p>
            <a:r>
              <a:rPr lang="en-US" altLang="ja-JP" sz="1400" b="1" kern="100" dirty="0">
                <a:effectLst/>
                <a:latin typeface="Arial" panose="020B0604020202020204" pitchFamily="34" charset="0"/>
                <a:ea typeface="游明朝" panose="02020400000000000000" pitchFamily="18" charset="-128"/>
                <a:cs typeface="Times New Roman" panose="02020603050405020304" pitchFamily="18" charset="0"/>
              </a:rPr>
              <a:t>Supplemental Figure 1</a:t>
            </a:r>
            <a:r>
              <a:rPr lang="en-US" altLang="ja-JP" sz="1400" kern="100" dirty="0">
                <a:effectLst/>
                <a:latin typeface="Arial" panose="020B0604020202020204" pitchFamily="34" charset="0"/>
                <a:ea typeface="游明朝" panose="02020400000000000000" pitchFamily="18" charset="-128"/>
                <a:cs typeface="Times New Roman" panose="02020603050405020304" pitchFamily="18" charset="0"/>
              </a:rPr>
              <a:t>. The distribution of the time from cancer diagnosis to start of radiotherapy. The patients who received RT after 12 months (landmark time point) from diagnosis remained the ‘No radiotherapy group’ to ignore change in group membership after the landmark point.</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50051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a:extLst>
              <a:ext uri="{FF2B5EF4-FFF2-40B4-BE49-F238E27FC236}">
                <a16:creationId xmlns:a16="http://schemas.microsoft.com/office/drawing/2014/main" id="{E79B0DA0-0A55-45FC-B432-3E4141D38584}"/>
              </a:ext>
            </a:extLst>
          </p:cNvPr>
          <p:cNvPicPr>
            <a:picLocks noChangeAspect="1"/>
          </p:cNvPicPr>
          <p:nvPr/>
        </p:nvPicPr>
        <p:blipFill>
          <a:blip r:embed="rId3"/>
          <a:stretch>
            <a:fillRect/>
          </a:stretch>
        </p:blipFill>
        <p:spPr>
          <a:xfrm>
            <a:off x="6129679" y="662825"/>
            <a:ext cx="5557035" cy="4557305"/>
          </a:xfrm>
          <a:prstGeom prst="rect">
            <a:avLst/>
          </a:prstGeom>
        </p:spPr>
      </p:pic>
      <p:pic>
        <p:nvPicPr>
          <p:cNvPr id="16" name="図 15">
            <a:extLst>
              <a:ext uri="{FF2B5EF4-FFF2-40B4-BE49-F238E27FC236}">
                <a16:creationId xmlns:a16="http://schemas.microsoft.com/office/drawing/2014/main" id="{E9E5D5B1-FFAA-48FC-B88F-1387928BBA68}"/>
              </a:ext>
            </a:extLst>
          </p:cNvPr>
          <p:cNvPicPr>
            <a:picLocks noChangeAspect="1"/>
          </p:cNvPicPr>
          <p:nvPr/>
        </p:nvPicPr>
        <p:blipFill>
          <a:blip r:embed="rId4"/>
          <a:stretch>
            <a:fillRect/>
          </a:stretch>
        </p:blipFill>
        <p:spPr>
          <a:xfrm>
            <a:off x="505285" y="662825"/>
            <a:ext cx="5557035" cy="4557303"/>
          </a:xfrm>
          <a:prstGeom prst="rect">
            <a:avLst/>
          </a:prstGeom>
        </p:spPr>
      </p:pic>
      <p:sp>
        <p:nvSpPr>
          <p:cNvPr id="19" name="テキスト ボックス 18">
            <a:extLst>
              <a:ext uri="{FF2B5EF4-FFF2-40B4-BE49-F238E27FC236}">
                <a16:creationId xmlns:a16="http://schemas.microsoft.com/office/drawing/2014/main" id="{B7B3A3D9-DB59-4C47-8806-CC0D5D29413A}"/>
              </a:ext>
            </a:extLst>
          </p:cNvPr>
          <p:cNvSpPr txBox="1"/>
          <p:nvPr/>
        </p:nvSpPr>
        <p:spPr>
          <a:xfrm>
            <a:off x="6741293" y="5141589"/>
            <a:ext cx="4875596" cy="304945"/>
          </a:xfrm>
          <a:prstGeom prst="rect">
            <a:avLst/>
          </a:prstGeom>
          <a:noFill/>
        </p:spPr>
        <p:txBody>
          <a:bodyPr wrap="square" rtlCol="0">
            <a:spAutoFit/>
          </a:bodyPr>
          <a:lstStyle/>
          <a:p>
            <a:pPr algn="ctr"/>
            <a:r>
              <a:rPr lang="en-US" altLang="ja-JP" sz="1300" b="1" dirty="0">
                <a:latin typeface="Arial" panose="020B0604020202020204" pitchFamily="34" charset="0"/>
                <a:cs typeface="Arial" panose="020B0604020202020204" pitchFamily="34" charset="0"/>
              </a:rPr>
              <a:t>Overall survival time</a:t>
            </a:r>
            <a:r>
              <a:rPr kumimoji="1" lang="en-US" altLang="ja-JP" sz="1300" b="1" dirty="0">
                <a:latin typeface="Arial" panose="020B0604020202020204" pitchFamily="34" charset="0"/>
                <a:cs typeface="Arial" panose="020B0604020202020204" pitchFamily="34" charset="0"/>
              </a:rPr>
              <a:t> (months)</a:t>
            </a:r>
            <a:endParaRPr kumimoji="1" lang="ja-JP" altLang="en-US" sz="1300" b="1" dirty="0">
              <a:latin typeface="Arial" panose="020B0604020202020204" pitchFamily="34" charset="0"/>
              <a:cs typeface="Arial" panose="020B0604020202020204" pitchFamily="34" charset="0"/>
            </a:endParaRPr>
          </a:p>
        </p:txBody>
      </p:sp>
      <p:sp>
        <p:nvSpPr>
          <p:cNvPr id="21" name="テキスト ボックス 20">
            <a:extLst>
              <a:ext uri="{FF2B5EF4-FFF2-40B4-BE49-F238E27FC236}">
                <a16:creationId xmlns:a16="http://schemas.microsoft.com/office/drawing/2014/main" id="{613293F8-706B-4307-BED3-F71143B5551E}"/>
              </a:ext>
            </a:extLst>
          </p:cNvPr>
          <p:cNvSpPr txBox="1"/>
          <p:nvPr/>
        </p:nvSpPr>
        <p:spPr>
          <a:xfrm>
            <a:off x="1327578" y="4902777"/>
            <a:ext cx="4655289" cy="272846"/>
          </a:xfrm>
          <a:prstGeom prst="rect">
            <a:avLst/>
          </a:prstGeom>
          <a:solidFill>
            <a:schemeClr val="bg1"/>
          </a:solidFill>
        </p:spPr>
        <p:txBody>
          <a:bodyPr wrap="square" rtlCol="0">
            <a:spAutoFit/>
          </a:bodyPr>
          <a:lstStyle/>
          <a:p>
            <a:r>
              <a:rPr lang="en-US" altLang="ja-JP" sz="1100" dirty="0">
                <a:latin typeface="Arial" panose="020B0604020202020204" pitchFamily="34" charset="0"/>
                <a:cs typeface="Arial" panose="020B0604020202020204" pitchFamily="34" charset="0"/>
              </a:rPr>
              <a:t>0      6     12    18    24    30    36   42    48    54    60    66    72    78-</a:t>
            </a:r>
            <a:endParaRPr kumimoji="1" lang="ja-JP" altLang="en-US" sz="1100" dirty="0">
              <a:latin typeface="Arial" panose="020B0604020202020204" pitchFamily="34" charset="0"/>
              <a:cs typeface="Arial" panose="020B0604020202020204" pitchFamily="34" charset="0"/>
            </a:endParaRPr>
          </a:p>
        </p:txBody>
      </p:sp>
      <p:sp>
        <p:nvSpPr>
          <p:cNvPr id="23" name="テキスト ボックス 22">
            <a:extLst>
              <a:ext uri="{FF2B5EF4-FFF2-40B4-BE49-F238E27FC236}">
                <a16:creationId xmlns:a16="http://schemas.microsoft.com/office/drawing/2014/main" id="{61D3D891-11EC-4F6B-9623-7274993829CD}"/>
              </a:ext>
            </a:extLst>
          </p:cNvPr>
          <p:cNvSpPr txBox="1"/>
          <p:nvPr/>
        </p:nvSpPr>
        <p:spPr>
          <a:xfrm>
            <a:off x="6864083" y="4902777"/>
            <a:ext cx="4655289" cy="272846"/>
          </a:xfrm>
          <a:prstGeom prst="rect">
            <a:avLst/>
          </a:prstGeom>
          <a:solidFill>
            <a:schemeClr val="bg1"/>
          </a:solidFill>
        </p:spPr>
        <p:txBody>
          <a:bodyPr wrap="square" rtlCol="0">
            <a:spAutoFit/>
          </a:bodyPr>
          <a:lstStyle/>
          <a:p>
            <a:r>
              <a:rPr lang="en-US" altLang="ja-JP" sz="1100" dirty="0">
                <a:latin typeface="Arial" panose="020B0604020202020204" pitchFamily="34" charset="0"/>
                <a:cs typeface="Arial" panose="020B0604020202020204" pitchFamily="34" charset="0"/>
              </a:rPr>
              <a:t>0      6     12    18    24    30    36   42    48    54    60    66    72    78-</a:t>
            </a:r>
            <a:endParaRPr kumimoji="1" lang="ja-JP" altLang="en-US" sz="1100" dirty="0">
              <a:latin typeface="Arial" panose="020B0604020202020204" pitchFamily="34" charset="0"/>
              <a:cs typeface="Arial" panose="020B0604020202020204" pitchFamily="34" charset="0"/>
            </a:endParaRPr>
          </a:p>
        </p:txBody>
      </p:sp>
      <p:sp>
        <p:nvSpPr>
          <p:cNvPr id="25" name="テキスト ボックス 24">
            <a:extLst>
              <a:ext uri="{FF2B5EF4-FFF2-40B4-BE49-F238E27FC236}">
                <a16:creationId xmlns:a16="http://schemas.microsoft.com/office/drawing/2014/main" id="{61130F45-F10D-474E-A7E4-A4A23730E632}"/>
              </a:ext>
            </a:extLst>
          </p:cNvPr>
          <p:cNvSpPr txBox="1"/>
          <p:nvPr/>
        </p:nvSpPr>
        <p:spPr>
          <a:xfrm>
            <a:off x="1181310" y="5134983"/>
            <a:ext cx="4875596" cy="304945"/>
          </a:xfrm>
          <a:prstGeom prst="rect">
            <a:avLst/>
          </a:prstGeom>
          <a:noFill/>
        </p:spPr>
        <p:txBody>
          <a:bodyPr wrap="square" rtlCol="0">
            <a:spAutoFit/>
          </a:bodyPr>
          <a:lstStyle/>
          <a:p>
            <a:pPr algn="ctr"/>
            <a:r>
              <a:rPr lang="en-US" altLang="ja-JP" sz="1300" b="1" dirty="0">
                <a:latin typeface="Arial" panose="020B0604020202020204" pitchFamily="34" charset="0"/>
                <a:cs typeface="Arial" panose="020B0604020202020204" pitchFamily="34" charset="0"/>
              </a:rPr>
              <a:t>Overall survival time</a:t>
            </a:r>
            <a:r>
              <a:rPr kumimoji="1" lang="en-US" altLang="ja-JP" sz="1300" b="1" dirty="0">
                <a:latin typeface="Arial" panose="020B0604020202020204" pitchFamily="34" charset="0"/>
                <a:cs typeface="Arial" panose="020B0604020202020204" pitchFamily="34" charset="0"/>
              </a:rPr>
              <a:t> (months)</a:t>
            </a:r>
            <a:endParaRPr kumimoji="1" lang="ja-JP" altLang="en-US" sz="1300" b="1" dirty="0">
              <a:latin typeface="Arial" panose="020B0604020202020204" pitchFamily="34" charset="0"/>
              <a:cs typeface="Arial" panose="020B0604020202020204" pitchFamily="34" charset="0"/>
            </a:endParaRPr>
          </a:p>
        </p:txBody>
      </p:sp>
      <p:sp>
        <p:nvSpPr>
          <p:cNvPr id="27" name="テキスト ボックス 26">
            <a:extLst>
              <a:ext uri="{FF2B5EF4-FFF2-40B4-BE49-F238E27FC236}">
                <a16:creationId xmlns:a16="http://schemas.microsoft.com/office/drawing/2014/main" id="{F240B069-A4D4-4708-BEE3-36803773C9C2}"/>
              </a:ext>
            </a:extLst>
          </p:cNvPr>
          <p:cNvSpPr txBox="1"/>
          <p:nvPr/>
        </p:nvSpPr>
        <p:spPr>
          <a:xfrm>
            <a:off x="4736917" y="960338"/>
            <a:ext cx="1065373" cy="736148"/>
          </a:xfrm>
          <a:prstGeom prst="rect">
            <a:avLst/>
          </a:prstGeom>
          <a:noFill/>
        </p:spPr>
        <p:txBody>
          <a:bodyPr wrap="square" rtlCol="0">
            <a:spAutoFit/>
          </a:bodyPr>
          <a:lstStyle/>
          <a:p>
            <a:pPr>
              <a:lnSpc>
                <a:spcPct val="150000"/>
              </a:lnSpc>
            </a:pPr>
            <a:r>
              <a:rPr lang="ja-JP" altLang="en-US" sz="1400" b="1" dirty="0">
                <a:solidFill>
                  <a:srgbClr val="0070C0"/>
                </a:solidFill>
                <a:latin typeface="Arial" panose="020B0604020202020204" pitchFamily="34" charset="0"/>
                <a:cs typeface="Arial" panose="020B0604020202020204" pitchFamily="34" charset="0"/>
              </a:rPr>
              <a:t>■</a:t>
            </a:r>
            <a:r>
              <a:rPr kumimoji="1" lang="ja-JP" altLang="en-US" sz="1400" b="1" dirty="0">
                <a:solidFill>
                  <a:srgbClr val="0070C0"/>
                </a:solidFill>
                <a:latin typeface="Arial" panose="020B0604020202020204" pitchFamily="34" charset="0"/>
                <a:cs typeface="Arial" panose="020B0604020202020204" pitchFamily="34" charset="0"/>
              </a:rPr>
              <a:t> </a:t>
            </a:r>
            <a:r>
              <a:rPr kumimoji="1" lang="en-US" altLang="ja-JP" sz="1400" b="1" dirty="0">
                <a:solidFill>
                  <a:srgbClr val="0070C0"/>
                </a:solidFill>
                <a:latin typeface="Arial" panose="020B0604020202020204" pitchFamily="34" charset="0"/>
                <a:cs typeface="Arial" panose="020B0604020202020204" pitchFamily="34" charset="0"/>
              </a:rPr>
              <a:t>RT</a:t>
            </a:r>
          </a:p>
          <a:p>
            <a:pPr>
              <a:lnSpc>
                <a:spcPct val="150000"/>
              </a:lnSpc>
            </a:pPr>
            <a:r>
              <a:rPr kumimoji="1" lang="ja-JP" altLang="en-US" sz="1400" b="1" dirty="0">
                <a:solidFill>
                  <a:srgbClr val="00B050"/>
                </a:solidFill>
                <a:latin typeface="Arial" panose="020B0604020202020204" pitchFamily="34" charset="0"/>
                <a:cs typeface="Arial" panose="020B0604020202020204" pitchFamily="34" charset="0"/>
              </a:rPr>
              <a:t>■</a:t>
            </a:r>
            <a:r>
              <a:rPr kumimoji="1" lang="en-US" altLang="ja-JP" sz="1400" b="1" dirty="0">
                <a:solidFill>
                  <a:srgbClr val="00B050"/>
                </a:solidFill>
                <a:latin typeface="Arial" panose="020B0604020202020204" pitchFamily="34" charset="0"/>
                <a:cs typeface="Arial" panose="020B0604020202020204" pitchFamily="34" charset="0"/>
              </a:rPr>
              <a:t> No RT</a:t>
            </a:r>
            <a:r>
              <a:rPr kumimoji="1" lang="en-US" altLang="ja-JP" sz="1400" b="1" dirty="0">
                <a:solidFill>
                  <a:srgbClr val="0070C0"/>
                </a:solidFill>
                <a:latin typeface="Arial" panose="020B0604020202020204" pitchFamily="34" charset="0"/>
                <a:cs typeface="Arial" panose="020B0604020202020204" pitchFamily="34" charset="0"/>
              </a:rPr>
              <a:t> </a:t>
            </a:r>
            <a:endParaRPr kumimoji="1" lang="ja-JP" altLang="en-US" sz="1400" b="1" dirty="0">
              <a:solidFill>
                <a:srgbClr val="0070C0"/>
              </a:solidFill>
              <a:latin typeface="Arial" panose="020B0604020202020204" pitchFamily="34" charset="0"/>
              <a:cs typeface="Arial" panose="020B0604020202020204" pitchFamily="34" charset="0"/>
            </a:endParaRPr>
          </a:p>
        </p:txBody>
      </p:sp>
      <p:sp>
        <p:nvSpPr>
          <p:cNvPr id="29" name="テキスト ボックス 28">
            <a:extLst>
              <a:ext uri="{FF2B5EF4-FFF2-40B4-BE49-F238E27FC236}">
                <a16:creationId xmlns:a16="http://schemas.microsoft.com/office/drawing/2014/main" id="{5F0F1A39-25C2-47F2-9BDB-68F10BCE5373}"/>
              </a:ext>
            </a:extLst>
          </p:cNvPr>
          <p:cNvSpPr txBox="1"/>
          <p:nvPr/>
        </p:nvSpPr>
        <p:spPr>
          <a:xfrm>
            <a:off x="677636" y="364064"/>
            <a:ext cx="299790" cy="385194"/>
          </a:xfrm>
          <a:prstGeom prst="rect">
            <a:avLst/>
          </a:prstGeom>
          <a:noFill/>
        </p:spPr>
        <p:txBody>
          <a:bodyPr wrap="square" rtlCol="0">
            <a:spAutoFit/>
          </a:bodyPr>
          <a:lstStyle/>
          <a:p>
            <a:r>
              <a:rPr kumimoji="1" lang="en-US" altLang="ja-JP" b="1" dirty="0">
                <a:latin typeface="Arial" panose="020B0604020202020204" pitchFamily="34" charset="0"/>
                <a:cs typeface="Arial" panose="020B0604020202020204" pitchFamily="34" charset="0"/>
              </a:rPr>
              <a:t>A</a:t>
            </a:r>
            <a:endParaRPr kumimoji="1" lang="ja-JP" altLang="en-US" b="1" dirty="0">
              <a:latin typeface="Arial" panose="020B0604020202020204" pitchFamily="34" charset="0"/>
              <a:cs typeface="Arial" panose="020B0604020202020204" pitchFamily="34" charset="0"/>
            </a:endParaRPr>
          </a:p>
        </p:txBody>
      </p:sp>
      <p:sp>
        <p:nvSpPr>
          <p:cNvPr id="31" name="テキスト ボックス 30">
            <a:extLst>
              <a:ext uri="{FF2B5EF4-FFF2-40B4-BE49-F238E27FC236}">
                <a16:creationId xmlns:a16="http://schemas.microsoft.com/office/drawing/2014/main" id="{880FFA7C-B42F-492C-893A-0FD64CEA6C41}"/>
              </a:ext>
            </a:extLst>
          </p:cNvPr>
          <p:cNvSpPr txBox="1"/>
          <p:nvPr/>
        </p:nvSpPr>
        <p:spPr>
          <a:xfrm>
            <a:off x="6215524" y="364064"/>
            <a:ext cx="299790" cy="385194"/>
          </a:xfrm>
          <a:prstGeom prst="rect">
            <a:avLst/>
          </a:prstGeom>
          <a:noFill/>
        </p:spPr>
        <p:txBody>
          <a:bodyPr wrap="square" rtlCol="0">
            <a:spAutoFit/>
          </a:bodyPr>
          <a:lstStyle/>
          <a:p>
            <a:r>
              <a:rPr kumimoji="1" lang="en-US" altLang="ja-JP" b="1" dirty="0">
                <a:latin typeface="Arial" panose="020B0604020202020204" pitchFamily="34" charset="0"/>
                <a:cs typeface="Arial" panose="020B0604020202020204" pitchFamily="34" charset="0"/>
              </a:rPr>
              <a:t>B</a:t>
            </a:r>
            <a:endParaRPr kumimoji="1" lang="ja-JP" altLang="en-US" b="1" dirty="0">
              <a:latin typeface="Arial" panose="020B0604020202020204" pitchFamily="34" charset="0"/>
              <a:cs typeface="Arial" panose="020B0604020202020204" pitchFamily="34" charset="0"/>
            </a:endParaRPr>
          </a:p>
        </p:txBody>
      </p:sp>
      <p:sp>
        <p:nvSpPr>
          <p:cNvPr id="2" name="テキスト ボックス 1">
            <a:extLst>
              <a:ext uri="{FF2B5EF4-FFF2-40B4-BE49-F238E27FC236}">
                <a16:creationId xmlns:a16="http://schemas.microsoft.com/office/drawing/2014/main" id="{E2CF77E6-4E86-45BF-819D-64314A3B2E74}"/>
              </a:ext>
            </a:extLst>
          </p:cNvPr>
          <p:cNvSpPr txBox="1"/>
          <p:nvPr/>
        </p:nvSpPr>
        <p:spPr>
          <a:xfrm>
            <a:off x="167339" y="5718121"/>
            <a:ext cx="11779134" cy="954107"/>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altLang="ja-JP" sz="1400" b="1" kern="100" dirty="0">
                <a:effectLst/>
                <a:latin typeface="Arial" panose="020B0604020202020204" pitchFamily="34" charset="0"/>
                <a:ea typeface="游明朝" panose="02020400000000000000" pitchFamily="18" charset="-128"/>
                <a:cs typeface="Times New Roman" panose="02020603050405020304" pitchFamily="18" charset="0"/>
              </a:rPr>
              <a:t>Supplemental Figure 2. </a:t>
            </a:r>
            <a:r>
              <a:rPr lang="en-US" altLang="ja-JP" sz="1400" kern="100" dirty="0">
                <a:effectLst/>
                <a:latin typeface="Arial" panose="020B0604020202020204" pitchFamily="34" charset="0"/>
                <a:ea typeface="游明朝" panose="02020400000000000000" pitchFamily="18" charset="-128"/>
                <a:cs typeface="Times New Roman" panose="02020603050405020304" pitchFamily="18" charset="0"/>
              </a:rPr>
              <a:t>The number of cases with and without RT (</a:t>
            </a:r>
            <a:r>
              <a:rPr lang="en-US" altLang="ja-JP" sz="1400" b="1" kern="100" dirty="0">
                <a:effectLst/>
                <a:latin typeface="Arial" panose="020B0604020202020204" pitchFamily="34" charset="0"/>
                <a:ea typeface="游明朝" panose="02020400000000000000" pitchFamily="18" charset="-128"/>
                <a:cs typeface="Times New Roman" panose="02020603050405020304" pitchFamily="18" charset="0"/>
              </a:rPr>
              <a:t>A</a:t>
            </a:r>
            <a:r>
              <a:rPr lang="en-US" altLang="ja-JP" sz="1400" kern="100" dirty="0">
                <a:effectLst/>
                <a:latin typeface="Arial" panose="020B0604020202020204" pitchFamily="34" charset="0"/>
                <a:ea typeface="游明朝" panose="02020400000000000000" pitchFamily="18" charset="-128"/>
                <a:cs typeface="Times New Roman" panose="02020603050405020304" pitchFamily="18" charset="0"/>
              </a:rPr>
              <a:t>) and the rate of RT (</a:t>
            </a:r>
            <a:r>
              <a:rPr lang="en-US" altLang="ja-JP" sz="1400" b="1" kern="100" dirty="0">
                <a:effectLst/>
                <a:latin typeface="Arial" panose="020B0604020202020204" pitchFamily="34" charset="0"/>
                <a:ea typeface="游明朝" panose="02020400000000000000" pitchFamily="18" charset="-128"/>
                <a:cs typeface="Times New Roman" panose="02020603050405020304" pitchFamily="18" charset="0"/>
              </a:rPr>
              <a:t>B</a:t>
            </a:r>
            <a:r>
              <a:rPr lang="en-US" altLang="ja-JP" sz="1400" kern="100" dirty="0">
                <a:effectLst/>
                <a:latin typeface="Arial" panose="020B0604020202020204" pitchFamily="34" charset="0"/>
                <a:ea typeface="游明朝" panose="02020400000000000000" pitchFamily="18" charset="-128"/>
                <a:cs typeface="Times New Roman" panose="02020603050405020304" pitchFamily="18" charset="0"/>
              </a:rPr>
              <a:t>) according to overall survival time. The proportion of radiotherapy was 3.2% among patients who were not alive by 6 months, 17.1% among patients within the 7-12 months survival window, and about 31-38% among patients who survived more than 12 months. This is the reason why the landmark time point was set at 12 months. To ignore all events occurring before the landmark time, we excluded patients whose survival time were 12 months or less after their breast cancer diagnoses.</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460469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43AA88CD-A78F-5A6A-8915-7B3BCA6D4945}"/>
              </a:ext>
            </a:extLst>
          </p:cNvPr>
          <p:cNvPicPr>
            <a:picLocks noChangeAspect="1"/>
          </p:cNvPicPr>
          <p:nvPr/>
        </p:nvPicPr>
        <p:blipFill>
          <a:blip r:embed="rId3"/>
          <a:stretch>
            <a:fillRect/>
          </a:stretch>
        </p:blipFill>
        <p:spPr>
          <a:xfrm>
            <a:off x="1278515" y="435553"/>
            <a:ext cx="8886825" cy="5238750"/>
          </a:xfrm>
          <a:prstGeom prst="rect">
            <a:avLst/>
          </a:prstGeom>
        </p:spPr>
      </p:pic>
      <p:sp>
        <p:nvSpPr>
          <p:cNvPr id="3" name="テキスト ボックス 2">
            <a:extLst>
              <a:ext uri="{FF2B5EF4-FFF2-40B4-BE49-F238E27FC236}">
                <a16:creationId xmlns:a16="http://schemas.microsoft.com/office/drawing/2014/main" id="{38866517-C774-B960-B2A3-2B28A330FB3F}"/>
              </a:ext>
            </a:extLst>
          </p:cNvPr>
          <p:cNvSpPr txBox="1"/>
          <p:nvPr/>
        </p:nvSpPr>
        <p:spPr>
          <a:xfrm>
            <a:off x="1607081" y="5899227"/>
            <a:ext cx="9235180" cy="523220"/>
          </a:xfrm>
          <a:prstGeom prst="rect">
            <a:avLst/>
          </a:prstGeom>
          <a:noFill/>
        </p:spPr>
        <p:txBody>
          <a:bodyPr wrap="square" rtlCol="0">
            <a:spAutoFit/>
          </a:bodyPr>
          <a:lstStyle/>
          <a:p>
            <a:r>
              <a:rPr lang="en-US" altLang="ja-JP" sz="1400" b="1" kern="100" dirty="0">
                <a:effectLst/>
                <a:latin typeface="Arial" panose="020B0604020202020204" pitchFamily="34" charset="0"/>
                <a:ea typeface="游明朝" panose="02020400000000000000" pitchFamily="18" charset="-128"/>
                <a:cs typeface="Times New Roman" panose="02020603050405020304" pitchFamily="18" charset="0"/>
              </a:rPr>
              <a:t>Supplemental Figure 3</a:t>
            </a:r>
            <a:r>
              <a:rPr lang="en-US" altLang="ja-JP" sz="1400" kern="100" dirty="0">
                <a:effectLst/>
                <a:latin typeface="Arial" panose="020B0604020202020204" pitchFamily="34" charset="0"/>
                <a:ea typeface="游明朝" panose="02020400000000000000" pitchFamily="18" charset="-128"/>
                <a:cs typeface="Times New Roman" panose="02020603050405020304" pitchFamily="18" charset="0"/>
              </a:rPr>
              <a:t>. The distribution of the time from </a:t>
            </a:r>
            <a:r>
              <a:rPr lang="en-US" altLang="ja-JP" sz="1400" kern="100" dirty="0">
                <a:latin typeface="Arial" panose="020B0604020202020204" pitchFamily="34" charset="0"/>
                <a:ea typeface="游明朝" panose="02020400000000000000" pitchFamily="18" charset="-128"/>
                <a:cs typeface="Times New Roman" panose="02020603050405020304" pitchFamily="18" charset="0"/>
              </a:rPr>
              <a:t>breast surgery</a:t>
            </a:r>
            <a:r>
              <a:rPr lang="en-US" altLang="ja-JP" sz="1400" kern="100" dirty="0">
                <a:effectLst/>
                <a:latin typeface="Arial" panose="020B0604020202020204" pitchFamily="34" charset="0"/>
                <a:ea typeface="游明朝" panose="02020400000000000000" pitchFamily="18" charset="-128"/>
                <a:cs typeface="Times New Roman" panose="02020603050405020304" pitchFamily="18" charset="0"/>
              </a:rPr>
              <a:t> to start of radiotherapy (RT). </a:t>
            </a:r>
            <a:r>
              <a:rPr lang="en-US" altLang="ja-JP" sz="1400" dirty="0">
                <a:solidFill>
                  <a:srgbClr val="333333"/>
                </a:solidFill>
                <a:effectLst/>
                <a:latin typeface="Arial" panose="020B0604020202020204" pitchFamily="34" charset="0"/>
                <a:ea typeface="游明朝" panose="02020400000000000000" pitchFamily="18" charset="-128"/>
              </a:rPr>
              <a:t>77% of patients received RT within 3 months after surgery and 90% of patients received RT within 6 months after surgery. </a:t>
            </a:r>
            <a:r>
              <a:rPr lang="en-US" altLang="ja-JP" sz="1400" kern="100" dirty="0">
                <a:effectLst/>
                <a:latin typeface="Arial" panose="020B0604020202020204" pitchFamily="34" charset="0"/>
                <a:ea typeface="游明朝" panose="02020400000000000000" pitchFamily="18" charset="-128"/>
                <a:cs typeface="Times New Roman" panose="02020603050405020304" pitchFamily="18" charset="0"/>
              </a:rPr>
              <a:t> </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29897576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8341</TotalTime>
  <Words>463</Words>
  <Application>Microsoft Office PowerPoint</Application>
  <PresentationFormat>Widescreen</PresentationFormat>
  <Paragraphs>18</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游ゴシック</vt:lpstr>
      <vt:lpstr>游ゴシック Light</vt:lpstr>
      <vt:lpstr>游明朝</vt:lpstr>
      <vt:lpstr>Arial</vt:lpstr>
      <vt:lpstr>Office テーマ</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MM</dc:creator>
  <cp:lastModifiedBy>Miyashita Minoru</cp:lastModifiedBy>
  <cp:revision>350</cp:revision>
  <dcterms:created xsi:type="dcterms:W3CDTF">2020-08-16T18:42:54Z</dcterms:created>
  <dcterms:modified xsi:type="dcterms:W3CDTF">2023-01-26T09:20:39Z</dcterms:modified>
</cp:coreProperties>
</file>