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2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8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79" autoAdjust="0"/>
    <p:restoredTop sz="96240" autoAdjust="0"/>
  </p:normalViewPr>
  <p:slideViewPr>
    <p:cSldViewPr snapToGrid="0" snapToObjects="1">
      <p:cViewPr>
        <p:scale>
          <a:sx n="62" d="100"/>
          <a:sy n="62" d="100"/>
        </p:scale>
        <p:origin x="2232" y="12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1" d="100"/>
        <a:sy n="171" d="100"/>
      </p:scale>
      <p:origin x="0" y="40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B823C-FC66-6946-B623-D1DBEB7A03AA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11898-2AFA-BB4C-82F9-05253031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961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C8AC3-0120-E842-867B-8C69E50624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555078-D5BF-344C-BFB9-7AEC4985F7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A8FF0A-F18A-C141-9999-884998244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31E2B-D867-8E41-BF86-2012672E9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12E59E-767A-4C4D-B401-162585431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07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E6540-E831-1C4C-A1D1-9F2B108A6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BC872C-3C5B-C541-8F62-AB672170D8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BF7D4-B681-2840-99F3-81B4E15C7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024F6-1FAF-5242-A12C-ACB298141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FD3D88-D308-534F-9564-FFDC5171E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5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2452FC-AEC5-4743-A674-3FD4AADDB7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36F4-6515-E14A-8DF1-26F12759B3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1D502-23EA-1245-81CE-D7757808A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738ED-9938-9346-BB22-C305830AC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3E4DFF-2F69-2240-8FE0-EB98B18BA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239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A9A12-F1BB-F742-9B9D-76FC512D2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9AE99-53C1-7C48-BFC7-557A9452B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94F732-FBB5-AA42-BEDC-AD9E0B2F1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E6AAE4-96B3-434A-8A9C-9DF191AF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AA5D28-70D7-8A41-BAFE-2650FCC0A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64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1EC6B-C75F-C742-9402-0D02F6783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0AFE6D-CA0B-EA40-B5BB-A15151F60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0A0D4-2DF8-9245-9862-492E4BE1E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71691-36B5-D64A-AF83-68D61FD65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327F04-4026-0947-89C9-63CC60DCF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95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05016-E471-BF4A-835C-ED68C685B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9E4B9-C155-904B-B6D9-D731EF2615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897C03-D44E-9C45-88B9-E93A4F6041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89CE80-C86B-864E-98BC-FBD653A8A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5C127C-3D94-4A4C-9087-0A077EBFE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56D980-E829-A246-82A9-BC668EFF3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61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DFABF-3627-164E-AC33-6AE96A71E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061E68-4885-4A42-B287-FC4D11888F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01695E-3276-C349-BC25-ED5231CFF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6A10A0-4436-A24A-BAF9-3FCE96AF6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E67A2D-02E5-5748-94D3-EAF56882C2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9EC025-74E2-C045-87D2-D737E4D5C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AB6B62-D196-C64C-8953-3DF50EE4F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FBD15-3444-894E-B007-41D5AAB49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304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61E6E-9744-094E-B439-FEE1D01D6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46AC5B-1500-B847-B276-B6DE2E06B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A0A067-D949-D544-848E-DD873537B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AE9968-4C74-894B-893E-55D360282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93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AC023F-6CBF-D443-BF04-6546A91C8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9DE9AE-F90D-F346-9460-DA1B4C2A7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85A6CE-3C58-F246-B184-D60B8AF10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27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ED3CB-B65D-9E48-9ECB-F9344A9E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5E87E-1F6F-3547-B7B9-E80F30267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215D8B-06EE-014A-9F44-AF28384A11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2B8DE3-84DF-2C42-921D-44B6287F3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7EB657-3658-1D44-9BB0-03A022D50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78995-41D0-4742-B158-FE0346C9B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22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F248A-8629-BA4F-B920-9D747F088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A67CAD-D005-0844-8B84-6661D3D436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EB889E-FBAE-504E-82B2-03F6AB19CF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A97822-5313-3A49-9D42-96076B7FE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18DA3-0403-F244-8BA7-A9C42428B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18EDF5-F517-744D-8161-9AAF4FFD3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53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16A4C5-06CD-A643-ADE2-FC02F904A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1069A8-BE7F-F949-9403-8F556FEA37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114FAD-5F25-494F-8959-6C4C750EF1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6170F-4180-434C-87CE-FA88EACA1FC4}" type="datetimeFigureOut">
              <a:rPr lang="en-US" smtClean="0"/>
              <a:t>11/21/23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68876-1B8F-2148-BC05-06CB645A14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6B5D4-BF82-C744-B9FE-251BBA3E77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63F8C-D2DD-9C44-BE8A-B2BDABECA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978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10.tif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12" Type="http://schemas.openxmlformats.org/officeDocument/2006/relationships/image" Target="../media/image9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8.tif"/><Relationship Id="rId5" Type="http://schemas.microsoft.com/office/2007/relationships/hdphoto" Target="../media/hdphoto2.wdp"/><Relationship Id="rId10" Type="http://schemas.openxmlformats.org/officeDocument/2006/relationships/image" Target="../media/image7.tif"/><Relationship Id="rId4" Type="http://schemas.openxmlformats.org/officeDocument/2006/relationships/image" Target="../media/image2.jpeg"/><Relationship Id="rId9" Type="http://schemas.openxmlformats.org/officeDocument/2006/relationships/image" Target="../media/image6.tif"/><Relationship Id="rId14" Type="http://schemas.openxmlformats.org/officeDocument/2006/relationships/image" Target="../media/image11.t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7277" y="152928"/>
            <a:ext cx="402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9112" y="2234936"/>
            <a:ext cx="406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B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659654" y="255426"/>
            <a:ext cx="5100270" cy="1858421"/>
            <a:chOff x="1302771" y="1389610"/>
            <a:chExt cx="4016288" cy="1858421"/>
          </a:xfrm>
        </p:grpSpPr>
        <p:grpSp>
          <p:nvGrpSpPr>
            <p:cNvPr id="8" name="Group 7"/>
            <p:cNvGrpSpPr/>
            <p:nvPr/>
          </p:nvGrpSpPr>
          <p:grpSpPr>
            <a:xfrm>
              <a:off x="2453390" y="1760431"/>
              <a:ext cx="2865669" cy="887411"/>
              <a:chOff x="889460" y="4422940"/>
              <a:chExt cx="3567027" cy="1150341"/>
            </a:xfrm>
          </p:grpSpPr>
          <p:pic>
            <p:nvPicPr>
              <p:cNvPr id="9" name="Picture 8" descr="DRP1- in DRP1 KO .tif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5300"/>
                        </a14:imgEffect>
                        <a14:imgEffect>
                          <a14:saturation sat="33000"/>
                        </a14:imgEffect>
                        <a14:imgEffect>
                          <a14:brightnessContrast bright="3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468" t="66579" r="28239" b="28851"/>
              <a:stretch/>
            </p:blipFill>
            <p:spPr>
              <a:xfrm>
                <a:off x="889461" y="4422940"/>
                <a:ext cx="3567026" cy="539775"/>
              </a:xfrm>
              <a:prstGeom prst="rect">
                <a:avLst/>
              </a:prstGeom>
            </p:spPr>
          </p:pic>
          <p:pic>
            <p:nvPicPr>
              <p:cNvPr id="10" name="Picture 9" descr="IMG_4917.jpg"/>
              <p:cNvPicPr>
                <a:picLocks noChangeAspect="1"/>
              </p:cNvPicPr>
              <p:nvPr/>
            </p:nvPicPr>
            <p:blipFill rotWithShape="1">
              <a:blip r:embed="rId4">
                <a:grayscl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4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056" t="53620" r="2907" b="10256"/>
              <a:stretch/>
            </p:blipFill>
            <p:spPr>
              <a:xfrm flipH="1">
                <a:off x="889460" y="5048665"/>
                <a:ext cx="3567025" cy="524616"/>
              </a:xfrm>
              <a:prstGeom prst="rect">
                <a:avLst/>
              </a:prstGeom>
            </p:spPr>
          </p:pic>
        </p:grpSp>
        <p:sp>
          <p:nvSpPr>
            <p:cNvPr id="11" name="TextBox 10"/>
            <p:cNvSpPr txBox="1"/>
            <p:nvPr/>
          </p:nvSpPr>
          <p:spPr>
            <a:xfrm>
              <a:off x="2491497" y="2583962"/>
              <a:ext cx="2722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dirty="0"/>
                <a:t>  -      -     +      +      +     +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480903" y="2878699"/>
              <a:ext cx="2732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dirty="0"/>
                <a:t>  +     +     -       -      +     + 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61697" y="1799058"/>
              <a:ext cx="6635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/>
                  <a:cs typeface="Arial"/>
                </a:rPr>
                <a:t>DRP1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03439" y="2276786"/>
              <a:ext cx="953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/>
                  <a:cs typeface="Arial"/>
                </a:rPr>
                <a:t>α-tubulin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52019" y="2647690"/>
              <a:ext cx="9827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Arial"/>
                  <a:cs typeface="Arial"/>
                </a:rPr>
                <a:t>DRP1 KO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02771" y="2915949"/>
              <a:ext cx="10691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err="1">
                  <a:latin typeface="Arial"/>
                  <a:cs typeface="Arial"/>
                </a:rPr>
                <a:t>Tamoxifen</a:t>
              </a:r>
              <a:endParaRPr lang="en-US" sz="1400" b="1" dirty="0">
                <a:latin typeface="Arial"/>
                <a:cs typeface="Arial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33020" y="1389610"/>
              <a:ext cx="11424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Arial"/>
                  <a:cs typeface="Arial"/>
                </a:rPr>
                <a:t>6 weeks</a:t>
              </a:r>
            </a:p>
          </p:txBody>
        </p:sp>
      </p:grpSp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7104"/>
              </p:ext>
            </p:extLst>
          </p:nvPr>
        </p:nvGraphicFramePr>
        <p:xfrm>
          <a:off x="6916629" y="1611208"/>
          <a:ext cx="5142866" cy="28670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58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9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51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659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In-vivo</a:t>
                      </a:r>
                      <a:r>
                        <a:rPr lang="en-US" sz="1400" b="1" u="none" strike="noStrike" baseline="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e</a:t>
                      </a:r>
                      <a:r>
                        <a:rPr lang="en-US" sz="14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chocardiographic data</a:t>
                      </a:r>
                      <a:endParaRPr lang="en-US" sz="1400" b="1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46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Parameters</a:t>
                      </a:r>
                      <a:endParaRPr lang="en-US" sz="1200" b="1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WT</a:t>
                      </a:r>
                      <a:b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</a:br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(n=8)</a:t>
                      </a:r>
                      <a:endParaRPr lang="en-US" sz="1200" b="1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DRP1</a:t>
                      </a:r>
                      <a:r>
                        <a:rPr lang="en-US" sz="1200" b="1" u="none" strike="noStrike" baseline="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KO</a:t>
                      </a:r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b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</a:br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6 </a:t>
                      </a:r>
                      <a:r>
                        <a:rPr lang="en-US" sz="1200" b="1" u="none" strike="noStrike" dirty="0" err="1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wks</a:t>
                      </a:r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(n=</a:t>
                      </a:r>
                      <a:r>
                        <a:rPr lang="en-US" altLang="zh-CN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8</a:t>
                      </a:r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)</a:t>
                      </a:r>
                      <a:endParaRPr lang="en-US" sz="1200" b="1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46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Heart Rate, </a:t>
                      </a:r>
                      <a:r>
                        <a:rPr lang="en-US" sz="1200" b="1" u="none" strike="noStrike" dirty="0" err="1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bpm</a:t>
                      </a:r>
                      <a:endParaRPr lang="en-US" sz="1200" b="1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528±11</a:t>
                      </a:r>
                      <a:endParaRPr lang="en-US" sz="1200" b="1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</a:t>
                      </a:r>
                      <a:r>
                        <a:rPr lang="en-US" altLang="zh-CN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41</a:t>
                      </a:r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±</a:t>
                      </a:r>
                      <a:r>
                        <a:rPr lang="en-US" altLang="zh-CN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9***</a:t>
                      </a:r>
                      <a:endParaRPr lang="en-US" sz="1200" b="1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65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HW/BW (mg/g)</a:t>
                      </a: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4.89±0.17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5.37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±0.16**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65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LVPWd</a:t>
                      </a:r>
                      <a:r>
                        <a:rPr lang="en-US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, mm</a:t>
                      </a:r>
                      <a:endParaRPr lang="en-US" sz="1200" b="0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0.53±0.00</a:t>
                      </a:r>
                      <a:endParaRPr lang="en-US" sz="1200" b="0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0.4</a:t>
                      </a:r>
                      <a:r>
                        <a:rPr lang="en-US" altLang="zh-CN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6</a:t>
                      </a:r>
                      <a:r>
                        <a:rPr lang="en-US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±0.01</a:t>
                      </a:r>
                      <a:endParaRPr lang="en-US" sz="1200" b="0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96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LVIDd</a:t>
                      </a:r>
                      <a:r>
                        <a:rPr lang="en-US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, mm</a:t>
                      </a:r>
                      <a:endParaRPr lang="en-US" sz="1200" b="0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3.98±0.03</a:t>
                      </a:r>
                      <a:endParaRPr lang="en-US" sz="1200" b="0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4.</a:t>
                      </a:r>
                      <a:r>
                        <a:rPr lang="en-US" altLang="zh-CN" sz="1200" u="none" strike="noStrike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38</a:t>
                      </a:r>
                      <a:r>
                        <a:rPr lang="en-US" sz="1200" u="none" strike="noStrike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±0.</a:t>
                      </a:r>
                      <a:r>
                        <a:rPr lang="en-US" altLang="zh-CN" sz="1200" u="none" strike="noStrike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06</a:t>
                      </a:r>
                      <a:endParaRPr lang="en-US" sz="1200" b="0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401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FS, %</a:t>
                      </a:r>
                      <a:endParaRPr lang="en-US" sz="1200" b="1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45.8±1.0</a:t>
                      </a:r>
                      <a:endParaRPr lang="en-US" sz="1200" b="1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28.3</a:t>
                      </a:r>
                      <a:r>
                        <a:rPr lang="en-US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±1.</a:t>
                      </a:r>
                      <a:r>
                        <a:rPr lang="en-US" altLang="zh-CN" sz="1200" b="1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1***</a:t>
                      </a:r>
                      <a:endParaRPr lang="en-US" sz="1200" b="1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3287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Values are </a:t>
                      </a:r>
                      <a:r>
                        <a:rPr lang="en-US" sz="1000" u="none" strike="noStrike" dirty="0" err="1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means±SE</a:t>
                      </a:r>
                      <a:r>
                        <a:rPr lang="en-US" sz="10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; n, number of animals. **,</a:t>
                      </a:r>
                      <a:r>
                        <a:rPr lang="en-US" sz="1000" u="none" strike="noStrike" baseline="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P&lt;0.001. </a:t>
                      </a:r>
                      <a:r>
                        <a:rPr lang="en-US" sz="1000" u="none" strike="noStrike" dirty="0" err="1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LVPWd</a:t>
                      </a:r>
                      <a:r>
                        <a:rPr lang="en-US" sz="10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, left ventricle posterior wall thickness at diastole; </a:t>
                      </a:r>
                      <a:r>
                        <a:rPr lang="en-US" sz="1000" u="none" strike="noStrike" dirty="0" err="1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LVIDd</a:t>
                      </a:r>
                      <a:r>
                        <a:rPr lang="en-US" sz="1000" u="none" strike="noStrike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, left ventricle internal diameter at diastole; FS, fractional shortening. LVDP, LV developed pressure; LVEDP, LV end-diastolic pressure</a:t>
                      </a:r>
                      <a:endParaRPr lang="en-US" sz="1000" b="0" i="0" u="none" strike="noStrike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144" marR="7144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59" name="Group 58"/>
          <p:cNvGrpSpPr/>
          <p:nvPr/>
        </p:nvGrpSpPr>
        <p:grpSpPr>
          <a:xfrm>
            <a:off x="7246088" y="36260"/>
            <a:ext cx="4355416" cy="1614467"/>
            <a:chOff x="5173677" y="1329846"/>
            <a:chExt cx="3708420" cy="1614467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6"/>
            <a:srcRect l="11902" t="47011" r="19196" b="17649"/>
            <a:stretch/>
          </p:blipFill>
          <p:spPr>
            <a:xfrm>
              <a:off x="7070636" y="1733073"/>
              <a:ext cx="1811461" cy="1210784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 rotWithShape="1">
            <a:blip r:embed="rId7"/>
            <a:srcRect l="10689" t="46573" r="18846" b="18139"/>
            <a:stretch/>
          </p:blipFill>
          <p:spPr>
            <a:xfrm>
              <a:off x="5173677" y="1729765"/>
              <a:ext cx="1859054" cy="1214548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5844172" y="1347095"/>
              <a:ext cx="5437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b="1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WT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580117" y="1329846"/>
              <a:ext cx="7576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/>
              <a:r>
                <a:rPr lang="en-US" b="1" dirty="0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6 </a:t>
              </a:r>
              <a:r>
                <a:rPr lang="en-US" b="1" dirty="0" err="1">
                  <a:solidFill>
                    <a:prstClr val="black"/>
                  </a:solidFill>
                  <a:latin typeface="Arial" charset="0"/>
                  <a:ea typeface="Arial" charset="0"/>
                  <a:cs typeface="Arial" charset="0"/>
                </a:rPr>
                <a:t>wks</a:t>
              </a:r>
              <a:endParaRPr lang="en-US" b="1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6768160" y="36260"/>
            <a:ext cx="477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C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767426" y="4453258"/>
            <a:ext cx="17810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Arial"/>
                <a:cs typeface="Arial"/>
              </a:rPr>
              <a:t>Treadmill Capacity</a:t>
            </a:r>
          </a:p>
        </p:txBody>
      </p:sp>
      <p:pic>
        <p:nvPicPr>
          <p:cNvPr id="60" name="Picture 59" descr="1 - Copy of Copy of Treadmill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855" y="4761035"/>
            <a:ext cx="2523739" cy="1971672"/>
          </a:xfrm>
          <a:prstGeom prst="rect">
            <a:avLst/>
          </a:prstGeom>
        </p:spPr>
      </p:pic>
      <p:pic>
        <p:nvPicPr>
          <p:cNvPr id="77" name="Picture 76" descr="sham ho.t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43" y="2923199"/>
            <a:ext cx="1892122" cy="144153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8" name="Picture 77" descr="DRP1 KO yes Toma ho.tif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4" t="7388" r="8846" b="10162"/>
          <a:stretch/>
        </p:blipFill>
        <p:spPr>
          <a:xfrm flipH="1" flipV="1">
            <a:off x="4646243" y="2923197"/>
            <a:ext cx="1892123" cy="144153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79" name="Picture 78" descr="DRP1 KO no Toma ho.tif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1" t="5829" r="9493" b="12585"/>
          <a:stretch/>
        </p:blipFill>
        <p:spPr>
          <a:xfrm>
            <a:off x="2564670" y="2923199"/>
            <a:ext cx="1892122" cy="144153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0" name="Picture 79" descr="sham ho 20.tif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38" r="10295"/>
          <a:stretch/>
        </p:blipFill>
        <p:spPr>
          <a:xfrm>
            <a:off x="455343" y="4820597"/>
            <a:ext cx="1892123" cy="146032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1" name="Picture 80" descr="DRP1 KO no Toma ho 20 ver 1.tif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5" r="2230" b="13738"/>
          <a:stretch/>
        </p:blipFill>
        <p:spPr>
          <a:xfrm>
            <a:off x="2564671" y="4820597"/>
            <a:ext cx="1892123" cy="146032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82" name="Picture 81" descr="DRP1 KO yes Toma ho 20 ver 1.tif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7" t="442" r="366" b="13296"/>
          <a:stretch/>
        </p:blipFill>
        <p:spPr>
          <a:xfrm>
            <a:off x="4646243" y="4820597"/>
            <a:ext cx="1892123" cy="1460322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83" name="Rectangle 82"/>
          <p:cNvSpPr/>
          <p:nvPr/>
        </p:nvSpPr>
        <p:spPr>
          <a:xfrm>
            <a:off x="1691568" y="4021540"/>
            <a:ext cx="155687" cy="96589"/>
          </a:xfrm>
          <a:prstGeom prst="rect">
            <a:avLst/>
          </a:prstGeom>
          <a:noFill/>
          <a:ln w="28575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4" name="Straight Connector 83"/>
          <p:cNvCxnSpPr/>
          <p:nvPr/>
        </p:nvCxnSpPr>
        <p:spPr>
          <a:xfrm flipH="1">
            <a:off x="455343" y="4118129"/>
            <a:ext cx="1236225" cy="702468"/>
          </a:xfrm>
          <a:prstGeom prst="line">
            <a:avLst/>
          </a:prstGeom>
          <a:ln>
            <a:solidFill>
              <a:srgbClr val="00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1847255" y="4118129"/>
            <a:ext cx="500210" cy="702468"/>
          </a:xfrm>
          <a:prstGeom prst="line">
            <a:avLst/>
          </a:prstGeom>
          <a:ln>
            <a:solidFill>
              <a:srgbClr val="00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Rectangle 85"/>
          <p:cNvSpPr/>
          <p:nvPr/>
        </p:nvSpPr>
        <p:spPr>
          <a:xfrm>
            <a:off x="3753448" y="4110582"/>
            <a:ext cx="155687" cy="96589"/>
          </a:xfrm>
          <a:prstGeom prst="rect">
            <a:avLst/>
          </a:prstGeom>
          <a:noFill/>
          <a:ln w="28575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7" name="Straight Connector 86"/>
          <p:cNvCxnSpPr/>
          <p:nvPr/>
        </p:nvCxnSpPr>
        <p:spPr>
          <a:xfrm flipH="1">
            <a:off x="2564671" y="4207171"/>
            <a:ext cx="1188779" cy="613427"/>
          </a:xfrm>
          <a:prstGeom prst="line">
            <a:avLst/>
          </a:prstGeom>
          <a:ln>
            <a:solidFill>
              <a:srgbClr val="00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3909135" y="4207171"/>
            <a:ext cx="547657" cy="613427"/>
          </a:xfrm>
          <a:prstGeom prst="line">
            <a:avLst/>
          </a:prstGeom>
          <a:ln>
            <a:solidFill>
              <a:srgbClr val="00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Rectangle 88"/>
          <p:cNvSpPr/>
          <p:nvPr/>
        </p:nvSpPr>
        <p:spPr>
          <a:xfrm>
            <a:off x="5999949" y="3992382"/>
            <a:ext cx="155687" cy="96589"/>
          </a:xfrm>
          <a:prstGeom prst="rect">
            <a:avLst/>
          </a:prstGeom>
          <a:noFill/>
          <a:ln w="28575" cmpd="sng"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traight Connector 89"/>
          <p:cNvCxnSpPr/>
          <p:nvPr/>
        </p:nvCxnSpPr>
        <p:spPr>
          <a:xfrm flipH="1">
            <a:off x="4646243" y="4088971"/>
            <a:ext cx="1353706" cy="731626"/>
          </a:xfrm>
          <a:prstGeom prst="line">
            <a:avLst/>
          </a:prstGeom>
          <a:ln>
            <a:solidFill>
              <a:srgbClr val="00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6155636" y="4088971"/>
            <a:ext cx="382730" cy="731626"/>
          </a:xfrm>
          <a:prstGeom prst="line">
            <a:avLst/>
          </a:prstGeom>
          <a:ln>
            <a:solidFill>
              <a:srgbClr val="00000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387481" y="2561728"/>
            <a:ext cx="2201972" cy="3376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>
                <a:latin typeface="Arial"/>
                <a:cs typeface="Arial"/>
              </a:rPr>
              <a:t>DRP1KO (no </a:t>
            </a:r>
            <a:r>
              <a:rPr lang="en-US" sz="1300" b="1" dirty="0" err="1">
                <a:latin typeface="Arial"/>
                <a:cs typeface="Arial"/>
              </a:rPr>
              <a:t>tamoxifen</a:t>
            </a:r>
            <a:r>
              <a:rPr lang="en-US" sz="1300" b="1" dirty="0">
                <a:latin typeface="Arial"/>
                <a:cs typeface="Arial"/>
              </a:rPr>
              <a:t>)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4594249" y="2561728"/>
            <a:ext cx="1985755" cy="3376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>
                <a:latin typeface="Arial"/>
                <a:cs typeface="Arial"/>
              </a:rPr>
              <a:t>DRP1 KO (</a:t>
            </a:r>
            <a:r>
              <a:rPr lang="en-US" sz="1300" b="1" dirty="0" err="1">
                <a:latin typeface="Arial"/>
                <a:cs typeface="Arial"/>
              </a:rPr>
              <a:t>tamoxifen</a:t>
            </a:r>
            <a:r>
              <a:rPr lang="en-US" sz="1300" b="1" dirty="0">
                <a:latin typeface="Arial"/>
                <a:cs typeface="Arial"/>
              </a:rPr>
              <a:t>)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82686" y="2561728"/>
            <a:ext cx="1828128" cy="3376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dirty="0">
                <a:latin typeface="Arial"/>
                <a:cs typeface="Arial"/>
              </a:rPr>
              <a:t>Control (</a:t>
            </a:r>
            <a:r>
              <a:rPr lang="en-US" sz="1300" b="1" dirty="0" err="1">
                <a:latin typeface="Arial"/>
                <a:cs typeface="Arial"/>
              </a:rPr>
              <a:t>tamoxifen</a:t>
            </a:r>
            <a:r>
              <a:rPr lang="en-US" sz="1300" b="1" dirty="0">
                <a:latin typeface="Arial"/>
                <a:cs typeface="Arial"/>
              </a:rPr>
              <a:t>) 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68160" y="4236394"/>
            <a:ext cx="477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/>
                <a:cs typeface="Arial"/>
              </a:rPr>
              <a:t>D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540246" y="4260501"/>
            <a:ext cx="413527" cy="0"/>
          </a:xfrm>
          <a:prstGeom prst="line">
            <a:avLst/>
          </a:prstGeom>
          <a:ln w="762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 flipH="1">
            <a:off x="422979" y="3944436"/>
            <a:ext cx="5866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/>
                <a:cs typeface="Arial"/>
              </a:rPr>
              <a:t>2 mm</a:t>
            </a:r>
          </a:p>
        </p:txBody>
      </p:sp>
      <p:cxnSp>
        <p:nvCxnSpPr>
          <p:cNvPr id="94" name="Straight Connector 93"/>
          <p:cNvCxnSpPr/>
          <p:nvPr/>
        </p:nvCxnSpPr>
        <p:spPr>
          <a:xfrm>
            <a:off x="554685" y="6144319"/>
            <a:ext cx="395238" cy="0"/>
          </a:xfrm>
          <a:prstGeom prst="line">
            <a:avLst/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 flipH="1">
            <a:off x="410938" y="5857305"/>
            <a:ext cx="7151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/>
                <a:cs typeface="Arial"/>
              </a:rPr>
              <a:t>100 μm</a:t>
            </a:r>
          </a:p>
        </p:txBody>
      </p:sp>
      <p:sp>
        <p:nvSpPr>
          <p:cNvPr id="96" name="Rectangle 95"/>
          <p:cNvSpPr/>
          <p:nvPr/>
        </p:nvSpPr>
        <p:spPr>
          <a:xfrm>
            <a:off x="659654" y="-31738"/>
            <a:ext cx="2289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Supplemental Figure 1</a:t>
            </a:r>
          </a:p>
        </p:txBody>
      </p:sp>
    </p:spTree>
    <p:extLst>
      <p:ext uri="{BB962C8B-B14F-4D97-AF65-F5344CB8AC3E}">
        <p14:creationId xmlns:p14="http://schemas.microsoft.com/office/powerpoint/2010/main" val="3893744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B0B612F-9A33-AC4D-E311-AF7EA2B6AED5}"/>
              </a:ext>
            </a:extLst>
          </p:cNvPr>
          <p:cNvSpPr txBox="1"/>
          <p:nvPr/>
        </p:nvSpPr>
        <p:spPr>
          <a:xfrm>
            <a:off x="482237" y="476148"/>
            <a:ext cx="11227526" cy="1724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Supplemental Figure 1. Six-week </a:t>
            </a:r>
            <a:r>
              <a:rPr lang="en-US" sz="12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cardiomyoctye</a:t>
            </a: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-specific Drp1 ablation causes fibrosis and reduces cardiac function and exercise capacity.  </a:t>
            </a:r>
            <a:endParaRPr lang="en-US" sz="12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Immunoblotting of Drp1 protein shows Drp1 ablation in the heart after 6 weeks of tamoxifen injection Immunoblotting of Drp1 protein shows Drp1 ablation in the heart after 6 weeks of tamoxifen injection for 6 days. WT hearts with tamoxifen injection and Drp1 knockout hearts without tamoxifen injection show Drp1 bands as expected.</a:t>
            </a: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 Drp1 bands appear in the Drp1 ablation heart. </a:t>
            </a: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Cross section of the heats. H&amp;E staining of heart tissue sections shows the sign of severe fibrosis in the hearts with 6-week Drp1 ablation.</a:t>
            </a: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M-mode echocardiographic analysis shows worsened fractional shortening (%) and increased heart weight in 6-week of Drp1 ablation hearts. </a:t>
            </a: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Treadmill distance is significantly reduced with 6 weeks of Drp1 ablation. </a:t>
            </a:r>
            <a:endParaRPr lang="en-US" sz="12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723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91492</TotalTime>
  <Words>306</Words>
  <Application>Microsoft Macintosh PowerPoint</Application>
  <PresentationFormat>Widescreen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Willard William Sharp</dc:creator>
  <cp:lastModifiedBy>Lin Piao</cp:lastModifiedBy>
  <cp:revision>127</cp:revision>
  <dcterms:created xsi:type="dcterms:W3CDTF">2020-06-26T21:02:57Z</dcterms:created>
  <dcterms:modified xsi:type="dcterms:W3CDTF">2023-11-22T03:14:35Z</dcterms:modified>
</cp:coreProperties>
</file>