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ti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
  </p:notesMasterIdLst>
  <p:sldIdLst>
    <p:sldId id="261" r:id="rId2"/>
    <p:sldId id="262" r:id="rId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80"/>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41822" autoAdjust="0"/>
    <p:restoredTop sz="96240" autoAdjust="0"/>
  </p:normalViewPr>
  <p:slideViewPr>
    <p:cSldViewPr snapToGrid="0" snapToObjects="1">
      <p:cViewPr varScale="1">
        <p:scale>
          <a:sx n="58" d="100"/>
          <a:sy n="58" d="100"/>
        </p:scale>
        <p:origin x="240" y="1376"/>
      </p:cViewPr>
      <p:guideLst>
        <p:guide orient="horz" pos="2160"/>
        <p:guide pos="3840"/>
      </p:guideLst>
    </p:cSldViewPr>
  </p:slideViewPr>
  <p:notesTextViewPr>
    <p:cViewPr>
      <p:scale>
        <a:sx n="1" d="1"/>
        <a:sy n="1" d="1"/>
      </p:scale>
      <p:origin x="0" y="0"/>
    </p:cViewPr>
  </p:notesTextViewPr>
  <p:sorterViewPr>
    <p:cViewPr>
      <p:scale>
        <a:sx n="171" d="100"/>
        <a:sy n="171" d="100"/>
      </p:scale>
      <p:origin x="0" y="409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92B823C-FC66-6946-B623-D1DBEB7A03AA}" type="datetimeFigureOut">
              <a:rPr lang="en-US" smtClean="0"/>
              <a:t>11/21/23</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F111898-2AFA-BB4C-82F9-052530316AC4}" type="slidenum">
              <a:rPr lang="en-US" smtClean="0"/>
              <a:t>‹#›</a:t>
            </a:fld>
            <a:endParaRPr lang="en-US"/>
          </a:p>
        </p:txBody>
      </p:sp>
    </p:spTree>
    <p:extLst>
      <p:ext uri="{BB962C8B-B14F-4D97-AF65-F5344CB8AC3E}">
        <p14:creationId xmlns:p14="http://schemas.microsoft.com/office/powerpoint/2010/main" val="426096153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111898-2AFA-BB4C-82F9-052530316AC4}" type="slidenum">
              <a:rPr lang="en-US" smtClean="0"/>
              <a:t>1</a:t>
            </a:fld>
            <a:endParaRPr lang="en-US"/>
          </a:p>
        </p:txBody>
      </p:sp>
    </p:spTree>
    <p:extLst>
      <p:ext uri="{BB962C8B-B14F-4D97-AF65-F5344CB8AC3E}">
        <p14:creationId xmlns:p14="http://schemas.microsoft.com/office/powerpoint/2010/main" val="10925134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AC8AC3-0120-E842-867B-8C69E506249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9555078-D5BF-344C-BFB9-7AEC4985F77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DA8FF0A-F18A-C141-9999-884998244744}"/>
              </a:ext>
            </a:extLst>
          </p:cNvPr>
          <p:cNvSpPr>
            <a:spLocks noGrp="1"/>
          </p:cNvSpPr>
          <p:nvPr>
            <p:ph type="dt" sz="half" idx="10"/>
          </p:nvPr>
        </p:nvSpPr>
        <p:spPr/>
        <p:txBody>
          <a:bodyPr/>
          <a:lstStyle/>
          <a:p>
            <a:fld id="{0CA6170F-4180-434C-87CE-FA88EACA1FC4}" type="datetimeFigureOut">
              <a:rPr lang="en-US" smtClean="0"/>
              <a:t>11/21/23</a:t>
            </a:fld>
            <a:endParaRPr lang="en-US"/>
          </a:p>
        </p:txBody>
      </p:sp>
      <p:sp>
        <p:nvSpPr>
          <p:cNvPr id="5" name="Footer Placeholder 4">
            <a:extLst>
              <a:ext uri="{FF2B5EF4-FFF2-40B4-BE49-F238E27FC236}">
                <a16:creationId xmlns:a16="http://schemas.microsoft.com/office/drawing/2014/main" id="{95F31E2B-D867-8E41-BF86-2012672E908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412E59E-767A-4C4D-B401-1625854318B9}"/>
              </a:ext>
            </a:extLst>
          </p:cNvPr>
          <p:cNvSpPr>
            <a:spLocks noGrp="1"/>
          </p:cNvSpPr>
          <p:nvPr>
            <p:ph type="sldNum" sz="quarter" idx="12"/>
          </p:nvPr>
        </p:nvSpPr>
        <p:spPr/>
        <p:txBody>
          <a:bodyPr/>
          <a:lstStyle/>
          <a:p>
            <a:fld id="{24A63F8C-D2DD-9C44-BE8A-B2BDABECA6B6}" type="slidenum">
              <a:rPr lang="en-US" smtClean="0"/>
              <a:t>‹#›</a:t>
            </a:fld>
            <a:endParaRPr lang="en-US"/>
          </a:p>
        </p:txBody>
      </p:sp>
    </p:spTree>
    <p:extLst>
      <p:ext uri="{BB962C8B-B14F-4D97-AF65-F5344CB8AC3E}">
        <p14:creationId xmlns:p14="http://schemas.microsoft.com/office/powerpoint/2010/main" val="3092077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BE6540-E831-1C4C-A1D1-9F2B108A661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3BC872C-3C5B-C541-8F62-AB672170D81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2FBF7D4-B681-2840-99F3-81B4E15C7E16}"/>
              </a:ext>
            </a:extLst>
          </p:cNvPr>
          <p:cNvSpPr>
            <a:spLocks noGrp="1"/>
          </p:cNvSpPr>
          <p:nvPr>
            <p:ph type="dt" sz="half" idx="10"/>
          </p:nvPr>
        </p:nvSpPr>
        <p:spPr/>
        <p:txBody>
          <a:bodyPr/>
          <a:lstStyle/>
          <a:p>
            <a:fld id="{0CA6170F-4180-434C-87CE-FA88EACA1FC4}" type="datetimeFigureOut">
              <a:rPr lang="en-US" smtClean="0"/>
              <a:t>11/21/23</a:t>
            </a:fld>
            <a:endParaRPr lang="en-US"/>
          </a:p>
        </p:txBody>
      </p:sp>
      <p:sp>
        <p:nvSpPr>
          <p:cNvPr id="5" name="Footer Placeholder 4">
            <a:extLst>
              <a:ext uri="{FF2B5EF4-FFF2-40B4-BE49-F238E27FC236}">
                <a16:creationId xmlns:a16="http://schemas.microsoft.com/office/drawing/2014/main" id="{28F024F6-1FAF-5242-A12C-ACB298141DA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8FD3D88-D308-534F-9564-FFDC5171ED8B}"/>
              </a:ext>
            </a:extLst>
          </p:cNvPr>
          <p:cNvSpPr>
            <a:spLocks noGrp="1"/>
          </p:cNvSpPr>
          <p:nvPr>
            <p:ph type="sldNum" sz="quarter" idx="12"/>
          </p:nvPr>
        </p:nvSpPr>
        <p:spPr/>
        <p:txBody>
          <a:bodyPr/>
          <a:lstStyle/>
          <a:p>
            <a:fld id="{24A63F8C-D2DD-9C44-BE8A-B2BDABECA6B6}" type="slidenum">
              <a:rPr lang="en-US" smtClean="0"/>
              <a:t>‹#›</a:t>
            </a:fld>
            <a:endParaRPr lang="en-US"/>
          </a:p>
        </p:txBody>
      </p:sp>
    </p:spTree>
    <p:extLst>
      <p:ext uri="{BB962C8B-B14F-4D97-AF65-F5344CB8AC3E}">
        <p14:creationId xmlns:p14="http://schemas.microsoft.com/office/powerpoint/2010/main" val="20682570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02452FC-AEC5-4743-A674-3FD4AADDB7F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3A836F4-6515-E14A-8DF1-26F12759B39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131D502-23EA-1245-81CE-D7757808AAA1}"/>
              </a:ext>
            </a:extLst>
          </p:cNvPr>
          <p:cNvSpPr>
            <a:spLocks noGrp="1"/>
          </p:cNvSpPr>
          <p:nvPr>
            <p:ph type="dt" sz="half" idx="10"/>
          </p:nvPr>
        </p:nvSpPr>
        <p:spPr/>
        <p:txBody>
          <a:bodyPr/>
          <a:lstStyle/>
          <a:p>
            <a:fld id="{0CA6170F-4180-434C-87CE-FA88EACA1FC4}" type="datetimeFigureOut">
              <a:rPr lang="en-US" smtClean="0"/>
              <a:t>11/21/23</a:t>
            </a:fld>
            <a:endParaRPr lang="en-US"/>
          </a:p>
        </p:txBody>
      </p:sp>
      <p:sp>
        <p:nvSpPr>
          <p:cNvPr id="5" name="Footer Placeholder 4">
            <a:extLst>
              <a:ext uri="{FF2B5EF4-FFF2-40B4-BE49-F238E27FC236}">
                <a16:creationId xmlns:a16="http://schemas.microsoft.com/office/drawing/2014/main" id="{C40738ED-9938-9346-BB22-C305830AC12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53E4DFF-2F69-2240-8FE0-EB98B18BA7DE}"/>
              </a:ext>
            </a:extLst>
          </p:cNvPr>
          <p:cNvSpPr>
            <a:spLocks noGrp="1"/>
          </p:cNvSpPr>
          <p:nvPr>
            <p:ph type="sldNum" sz="quarter" idx="12"/>
          </p:nvPr>
        </p:nvSpPr>
        <p:spPr/>
        <p:txBody>
          <a:bodyPr/>
          <a:lstStyle/>
          <a:p>
            <a:fld id="{24A63F8C-D2DD-9C44-BE8A-B2BDABECA6B6}" type="slidenum">
              <a:rPr lang="en-US" smtClean="0"/>
              <a:t>‹#›</a:t>
            </a:fld>
            <a:endParaRPr lang="en-US"/>
          </a:p>
        </p:txBody>
      </p:sp>
    </p:spTree>
    <p:extLst>
      <p:ext uri="{BB962C8B-B14F-4D97-AF65-F5344CB8AC3E}">
        <p14:creationId xmlns:p14="http://schemas.microsoft.com/office/powerpoint/2010/main" val="9532395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BA9A12-F1BB-F742-9B9D-76FC512D26D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2C9AE99-53C1-7C48-BFC7-557A9452BDB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194F732-FBB5-AA42-BEDC-AD9E0B2F1893}"/>
              </a:ext>
            </a:extLst>
          </p:cNvPr>
          <p:cNvSpPr>
            <a:spLocks noGrp="1"/>
          </p:cNvSpPr>
          <p:nvPr>
            <p:ph type="dt" sz="half" idx="10"/>
          </p:nvPr>
        </p:nvSpPr>
        <p:spPr/>
        <p:txBody>
          <a:bodyPr/>
          <a:lstStyle/>
          <a:p>
            <a:fld id="{0CA6170F-4180-434C-87CE-FA88EACA1FC4}" type="datetimeFigureOut">
              <a:rPr lang="en-US" smtClean="0"/>
              <a:t>11/21/23</a:t>
            </a:fld>
            <a:endParaRPr lang="en-US"/>
          </a:p>
        </p:txBody>
      </p:sp>
      <p:sp>
        <p:nvSpPr>
          <p:cNvPr id="5" name="Footer Placeholder 4">
            <a:extLst>
              <a:ext uri="{FF2B5EF4-FFF2-40B4-BE49-F238E27FC236}">
                <a16:creationId xmlns:a16="http://schemas.microsoft.com/office/drawing/2014/main" id="{62E6AAE4-96B3-434A-8A9C-9DF191AFFDE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8AA5D28-70D7-8A41-BAFE-2650FCC0A5C3}"/>
              </a:ext>
            </a:extLst>
          </p:cNvPr>
          <p:cNvSpPr>
            <a:spLocks noGrp="1"/>
          </p:cNvSpPr>
          <p:nvPr>
            <p:ph type="sldNum" sz="quarter" idx="12"/>
          </p:nvPr>
        </p:nvSpPr>
        <p:spPr/>
        <p:txBody>
          <a:bodyPr/>
          <a:lstStyle/>
          <a:p>
            <a:fld id="{24A63F8C-D2DD-9C44-BE8A-B2BDABECA6B6}" type="slidenum">
              <a:rPr lang="en-US" smtClean="0"/>
              <a:t>‹#›</a:t>
            </a:fld>
            <a:endParaRPr lang="en-US"/>
          </a:p>
        </p:txBody>
      </p:sp>
    </p:spTree>
    <p:extLst>
      <p:ext uri="{BB962C8B-B14F-4D97-AF65-F5344CB8AC3E}">
        <p14:creationId xmlns:p14="http://schemas.microsoft.com/office/powerpoint/2010/main" val="19406474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51EC6B-C75F-C742-9402-0D02F67835B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E0AFE6D-CA0B-EA40-B5BB-A15151F606E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E60A0D4-2DF8-9245-9862-492E4BE1E8D4}"/>
              </a:ext>
            </a:extLst>
          </p:cNvPr>
          <p:cNvSpPr>
            <a:spLocks noGrp="1"/>
          </p:cNvSpPr>
          <p:nvPr>
            <p:ph type="dt" sz="half" idx="10"/>
          </p:nvPr>
        </p:nvSpPr>
        <p:spPr/>
        <p:txBody>
          <a:bodyPr/>
          <a:lstStyle/>
          <a:p>
            <a:fld id="{0CA6170F-4180-434C-87CE-FA88EACA1FC4}" type="datetimeFigureOut">
              <a:rPr lang="en-US" smtClean="0"/>
              <a:t>11/21/23</a:t>
            </a:fld>
            <a:endParaRPr lang="en-US"/>
          </a:p>
        </p:txBody>
      </p:sp>
      <p:sp>
        <p:nvSpPr>
          <p:cNvPr id="5" name="Footer Placeholder 4">
            <a:extLst>
              <a:ext uri="{FF2B5EF4-FFF2-40B4-BE49-F238E27FC236}">
                <a16:creationId xmlns:a16="http://schemas.microsoft.com/office/drawing/2014/main" id="{A1271691-36B5-D64A-AF83-68D61FD654B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327F04-4026-0947-89C9-63CC60DCFA6A}"/>
              </a:ext>
            </a:extLst>
          </p:cNvPr>
          <p:cNvSpPr>
            <a:spLocks noGrp="1"/>
          </p:cNvSpPr>
          <p:nvPr>
            <p:ph type="sldNum" sz="quarter" idx="12"/>
          </p:nvPr>
        </p:nvSpPr>
        <p:spPr/>
        <p:txBody>
          <a:bodyPr/>
          <a:lstStyle/>
          <a:p>
            <a:fld id="{24A63F8C-D2DD-9C44-BE8A-B2BDABECA6B6}" type="slidenum">
              <a:rPr lang="en-US" smtClean="0"/>
              <a:t>‹#›</a:t>
            </a:fld>
            <a:endParaRPr lang="en-US"/>
          </a:p>
        </p:txBody>
      </p:sp>
    </p:spTree>
    <p:extLst>
      <p:ext uri="{BB962C8B-B14F-4D97-AF65-F5344CB8AC3E}">
        <p14:creationId xmlns:p14="http://schemas.microsoft.com/office/powerpoint/2010/main" val="3027950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205016-E471-BF4A-835C-ED68C685BF0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B59E4B9-C155-904B-B6D9-D731EF26155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D897C03-D44E-9C45-88B9-E93A4F60414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D89CE80-C86B-864E-98BC-FBD653A8AA93}"/>
              </a:ext>
            </a:extLst>
          </p:cNvPr>
          <p:cNvSpPr>
            <a:spLocks noGrp="1"/>
          </p:cNvSpPr>
          <p:nvPr>
            <p:ph type="dt" sz="half" idx="10"/>
          </p:nvPr>
        </p:nvSpPr>
        <p:spPr/>
        <p:txBody>
          <a:bodyPr/>
          <a:lstStyle/>
          <a:p>
            <a:fld id="{0CA6170F-4180-434C-87CE-FA88EACA1FC4}" type="datetimeFigureOut">
              <a:rPr lang="en-US" smtClean="0"/>
              <a:t>11/21/23</a:t>
            </a:fld>
            <a:endParaRPr lang="en-US"/>
          </a:p>
        </p:txBody>
      </p:sp>
      <p:sp>
        <p:nvSpPr>
          <p:cNvPr id="6" name="Footer Placeholder 5">
            <a:extLst>
              <a:ext uri="{FF2B5EF4-FFF2-40B4-BE49-F238E27FC236}">
                <a16:creationId xmlns:a16="http://schemas.microsoft.com/office/drawing/2014/main" id="{EF5C127C-3D94-4A4C-9087-0A077EBFECA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456D980-E829-A246-82A9-BC668EFF37FE}"/>
              </a:ext>
            </a:extLst>
          </p:cNvPr>
          <p:cNvSpPr>
            <a:spLocks noGrp="1"/>
          </p:cNvSpPr>
          <p:nvPr>
            <p:ph type="sldNum" sz="quarter" idx="12"/>
          </p:nvPr>
        </p:nvSpPr>
        <p:spPr/>
        <p:txBody>
          <a:bodyPr/>
          <a:lstStyle/>
          <a:p>
            <a:fld id="{24A63F8C-D2DD-9C44-BE8A-B2BDABECA6B6}" type="slidenum">
              <a:rPr lang="en-US" smtClean="0"/>
              <a:t>‹#›</a:t>
            </a:fld>
            <a:endParaRPr lang="en-US"/>
          </a:p>
        </p:txBody>
      </p:sp>
    </p:spTree>
    <p:extLst>
      <p:ext uri="{BB962C8B-B14F-4D97-AF65-F5344CB8AC3E}">
        <p14:creationId xmlns:p14="http://schemas.microsoft.com/office/powerpoint/2010/main" val="41587617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5DFABF-3627-164E-AC33-6AE96A71E4E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B061E68-4885-4A42-B287-FC4D11888FA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301695E-3276-C349-BC25-ED5231CFF51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16A10A0-4436-A24A-BAF9-3FCE96AF617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4E67A2D-02E5-5748-94D3-EAF56882C26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D9EC025-74E2-C045-87D2-D737E4D5CFCA}"/>
              </a:ext>
            </a:extLst>
          </p:cNvPr>
          <p:cNvSpPr>
            <a:spLocks noGrp="1"/>
          </p:cNvSpPr>
          <p:nvPr>
            <p:ph type="dt" sz="half" idx="10"/>
          </p:nvPr>
        </p:nvSpPr>
        <p:spPr/>
        <p:txBody>
          <a:bodyPr/>
          <a:lstStyle/>
          <a:p>
            <a:fld id="{0CA6170F-4180-434C-87CE-FA88EACA1FC4}" type="datetimeFigureOut">
              <a:rPr lang="en-US" smtClean="0"/>
              <a:t>11/21/23</a:t>
            </a:fld>
            <a:endParaRPr lang="en-US"/>
          </a:p>
        </p:txBody>
      </p:sp>
      <p:sp>
        <p:nvSpPr>
          <p:cNvPr id="8" name="Footer Placeholder 7">
            <a:extLst>
              <a:ext uri="{FF2B5EF4-FFF2-40B4-BE49-F238E27FC236}">
                <a16:creationId xmlns:a16="http://schemas.microsoft.com/office/drawing/2014/main" id="{87AB6B62-D196-C64C-8953-3DF50EE4FBB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80FBD15-3444-894E-B007-41D5AAB495B5}"/>
              </a:ext>
            </a:extLst>
          </p:cNvPr>
          <p:cNvSpPr>
            <a:spLocks noGrp="1"/>
          </p:cNvSpPr>
          <p:nvPr>
            <p:ph type="sldNum" sz="quarter" idx="12"/>
          </p:nvPr>
        </p:nvSpPr>
        <p:spPr/>
        <p:txBody>
          <a:bodyPr/>
          <a:lstStyle/>
          <a:p>
            <a:fld id="{24A63F8C-D2DD-9C44-BE8A-B2BDABECA6B6}" type="slidenum">
              <a:rPr lang="en-US" smtClean="0"/>
              <a:t>‹#›</a:t>
            </a:fld>
            <a:endParaRPr lang="en-US"/>
          </a:p>
        </p:txBody>
      </p:sp>
    </p:spTree>
    <p:extLst>
      <p:ext uri="{BB962C8B-B14F-4D97-AF65-F5344CB8AC3E}">
        <p14:creationId xmlns:p14="http://schemas.microsoft.com/office/powerpoint/2010/main" val="12243046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161E6E-9744-094E-B439-FEE1D01D6F5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846AC5B-1500-B847-B276-B6DE2E06B77E}"/>
              </a:ext>
            </a:extLst>
          </p:cNvPr>
          <p:cNvSpPr>
            <a:spLocks noGrp="1"/>
          </p:cNvSpPr>
          <p:nvPr>
            <p:ph type="dt" sz="half" idx="10"/>
          </p:nvPr>
        </p:nvSpPr>
        <p:spPr/>
        <p:txBody>
          <a:bodyPr/>
          <a:lstStyle/>
          <a:p>
            <a:fld id="{0CA6170F-4180-434C-87CE-FA88EACA1FC4}" type="datetimeFigureOut">
              <a:rPr lang="en-US" smtClean="0"/>
              <a:t>11/21/23</a:t>
            </a:fld>
            <a:endParaRPr lang="en-US"/>
          </a:p>
        </p:txBody>
      </p:sp>
      <p:sp>
        <p:nvSpPr>
          <p:cNvPr id="4" name="Footer Placeholder 3">
            <a:extLst>
              <a:ext uri="{FF2B5EF4-FFF2-40B4-BE49-F238E27FC236}">
                <a16:creationId xmlns:a16="http://schemas.microsoft.com/office/drawing/2014/main" id="{52A0A067-D949-D544-848E-DD873537B85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0AE9968-4C74-894B-893E-55D36028205C}"/>
              </a:ext>
            </a:extLst>
          </p:cNvPr>
          <p:cNvSpPr>
            <a:spLocks noGrp="1"/>
          </p:cNvSpPr>
          <p:nvPr>
            <p:ph type="sldNum" sz="quarter" idx="12"/>
          </p:nvPr>
        </p:nvSpPr>
        <p:spPr/>
        <p:txBody>
          <a:bodyPr/>
          <a:lstStyle/>
          <a:p>
            <a:fld id="{24A63F8C-D2DD-9C44-BE8A-B2BDABECA6B6}" type="slidenum">
              <a:rPr lang="en-US" smtClean="0"/>
              <a:t>‹#›</a:t>
            </a:fld>
            <a:endParaRPr lang="en-US"/>
          </a:p>
        </p:txBody>
      </p:sp>
    </p:spTree>
    <p:extLst>
      <p:ext uri="{BB962C8B-B14F-4D97-AF65-F5344CB8AC3E}">
        <p14:creationId xmlns:p14="http://schemas.microsoft.com/office/powerpoint/2010/main" val="39569351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AAC023F-6CBF-D443-BF04-6546A91C855D}"/>
              </a:ext>
            </a:extLst>
          </p:cNvPr>
          <p:cNvSpPr>
            <a:spLocks noGrp="1"/>
          </p:cNvSpPr>
          <p:nvPr>
            <p:ph type="dt" sz="half" idx="10"/>
          </p:nvPr>
        </p:nvSpPr>
        <p:spPr/>
        <p:txBody>
          <a:bodyPr/>
          <a:lstStyle/>
          <a:p>
            <a:fld id="{0CA6170F-4180-434C-87CE-FA88EACA1FC4}" type="datetimeFigureOut">
              <a:rPr lang="en-US" smtClean="0"/>
              <a:t>11/21/23</a:t>
            </a:fld>
            <a:endParaRPr lang="en-US"/>
          </a:p>
        </p:txBody>
      </p:sp>
      <p:sp>
        <p:nvSpPr>
          <p:cNvPr id="3" name="Footer Placeholder 2">
            <a:extLst>
              <a:ext uri="{FF2B5EF4-FFF2-40B4-BE49-F238E27FC236}">
                <a16:creationId xmlns:a16="http://schemas.microsoft.com/office/drawing/2014/main" id="{2F9DE9AE-F90D-F346-9460-DA1B4C2A78F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485A6CE-3C58-F246-B184-D60B8AF1042E}"/>
              </a:ext>
            </a:extLst>
          </p:cNvPr>
          <p:cNvSpPr>
            <a:spLocks noGrp="1"/>
          </p:cNvSpPr>
          <p:nvPr>
            <p:ph type="sldNum" sz="quarter" idx="12"/>
          </p:nvPr>
        </p:nvSpPr>
        <p:spPr/>
        <p:txBody>
          <a:bodyPr/>
          <a:lstStyle/>
          <a:p>
            <a:fld id="{24A63F8C-D2DD-9C44-BE8A-B2BDABECA6B6}" type="slidenum">
              <a:rPr lang="en-US" smtClean="0"/>
              <a:t>‹#›</a:t>
            </a:fld>
            <a:endParaRPr lang="en-US"/>
          </a:p>
        </p:txBody>
      </p:sp>
    </p:spTree>
    <p:extLst>
      <p:ext uri="{BB962C8B-B14F-4D97-AF65-F5344CB8AC3E}">
        <p14:creationId xmlns:p14="http://schemas.microsoft.com/office/powerpoint/2010/main" val="29369277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0ED3CB-B65D-9E48-9ECB-F9344A9EBA4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7E5E87E-1F6F-3547-B7B9-E80F302678C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8215D8B-06EE-014A-9F44-AF28384A11D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72B8DE3-84DF-2C42-921D-44B6287F3EB8}"/>
              </a:ext>
            </a:extLst>
          </p:cNvPr>
          <p:cNvSpPr>
            <a:spLocks noGrp="1"/>
          </p:cNvSpPr>
          <p:nvPr>
            <p:ph type="dt" sz="half" idx="10"/>
          </p:nvPr>
        </p:nvSpPr>
        <p:spPr/>
        <p:txBody>
          <a:bodyPr/>
          <a:lstStyle/>
          <a:p>
            <a:fld id="{0CA6170F-4180-434C-87CE-FA88EACA1FC4}" type="datetimeFigureOut">
              <a:rPr lang="en-US" smtClean="0"/>
              <a:t>11/21/23</a:t>
            </a:fld>
            <a:endParaRPr lang="en-US"/>
          </a:p>
        </p:txBody>
      </p:sp>
      <p:sp>
        <p:nvSpPr>
          <p:cNvPr id="6" name="Footer Placeholder 5">
            <a:extLst>
              <a:ext uri="{FF2B5EF4-FFF2-40B4-BE49-F238E27FC236}">
                <a16:creationId xmlns:a16="http://schemas.microsoft.com/office/drawing/2014/main" id="{727EB657-3658-1D44-9BB0-03A022D502C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9A78995-41D0-4742-B158-FE0346C9BA7D}"/>
              </a:ext>
            </a:extLst>
          </p:cNvPr>
          <p:cNvSpPr>
            <a:spLocks noGrp="1"/>
          </p:cNvSpPr>
          <p:nvPr>
            <p:ph type="sldNum" sz="quarter" idx="12"/>
          </p:nvPr>
        </p:nvSpPr>
        <p:spPr/>
        <p:txBody>
          <a:bodyPr/>
          <a:lstStyle/>
          <a:p>
            <a:fld id="{24A63F8C-D2DD-9C44-BE8A-B2BDABECA6B6}" type="slidenum">
              <a:rPr lang="en-US" smtClean="0"/>
              <a:t>‹#›</a:t>
            </a:fld>
            <a:endParaRPr lang="en-US"/>
          </a:p>
        </p:txBody>
      </p:sp>
    </p:spTree>
    <p:extLst>
      <p:ext uri="{BB962C8B-B14F-4D97-AF65-F5344CB8AC3E}">
        <p14:creationId xmlns:p14="http://schemas.microsoft.com/office/powerpoint/2010/main" val="3758220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1F248A-8629-BA4F-B920-9D747F0880E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CA67CAD-D005-0844-8B84-6661D3D4364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0EB889E-FBAE-504E-82B2-03F6AB19CF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A97822-5313-3A49-9D42-96076B7FEE84}"/>
              </a:ext>
            </a:extLst>
          </p:cNvPr>
          <p:cNvSpPr>
            <a:spLocks noGrp="1"/>
          </p:cNvSpPr>
          <p:nvPr>
            <p:ph type="dt" sz="half" idx="10"/>
          </p:nvPr>
        </p:nvSpPr>
        <p:spPr/>
        <p:txBody>
          <a:bodyPr/>
          <a:lstStyle/>
          <a:p>
            <a:fld id="{0CA6170F-4180-434C-87CE-FA88EACA1FC4}" type="datetimeFigureOut">
              <a:rPr lang="en-US" smtClean="0"/>
              <a:t>11/21/23</a:t>
            </a:fld>
            <a:endParaRPr lang="en-US"/>
          </a:p>
        </p:txBody>
      </p:sp>
      <p:sp>
        <p:nvSpPr>
          <p:cNvPr id="6" name="Footer Placeholder 5">
            <a:extLst>
              <a:ext uri="{FF2B5EF4-FFF2-40B4-BE49-F238E27FC236}">
                <a16:creationId xmlns:a16="http://schemas.microsoft.com/office/drawing/2014/main" id="{87618DA3-0403-F244-8BA7-A9C42428BCA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318EDF5-F517-744D-8161-9AAF4FFD3F6C}"/>
              </a:ext>
            </a:extLst>
          </p:cNvPr>
          <p:cNvSpPr>
            <a:spLocks noGrp="1"/>
          </p:cNvSpPr>
          <p:nvPr>
            <p:ph type="sldNum" sz="quarter" idx="12"/>
          </p:nvPr>
        </p:nvSpPr>
        <p:spPr/>
        <p:txBody>
          <a:bodyPr/>
          <a:lstStyle/>
          <a:p>
            <a:fld id="{24A63F8C-D2DD-9C44-BE8A-B2BDABECA6B6}" type="slidenum">
              <a:rPr lang="en-US" smtClean="0"/>
              <a:t>‹#›</a:t>
            </a:fld>
            <a:endParaRPr lang="en-US"/>
          </a:p>
        </p:txBody>
      </p:sp>
    </p:spTree>
    <p:extLst>
      <p:ext uri="{BB962C8B-B14F-4D97-AF65-F5344CB8AC3E}">
        <p14:creationId xmlns:p14="http://schemas.microsoft.com/office/powerpoint/2010/main" val="7441534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16A4C5-06CD-A643-ADE2-FC02F904A67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81069A8-BE7F-F949-9403-8F556FEA379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5114FAD-5F25-494F-8959-6C4C750EF10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A6170F-4180-434C-87CE-FA88EACA1FC4}" type="datetimeFigureOut">
              <a:rPr lang="en-US" smtClean="0"/>
              <a:t>11/21/23</a:t>
            </a:fld>
            <a:endParaRPr lang="en-US"/>
          </a:p>
        </p:txBody>
      </p:sp>
      <p:sp>
        <p:nvSpPr>
          <p:cNvPr id="5" name="Footer Placeholder 4">
            <a:extLst>
              <a:ext uri="{FF2B5EF4-FFF2-40B4-BE49-F238E27FC236}">
                <a16:creationId xmlns:a16="http://schemas.microsoft.com/office/drawing/2014/main" id="{33B68876-1B8F-2148-BC05-06CB645A14B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9B6B5D4-BF82-C744-B9FE-251BBA3E77F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4A63F8C-D2DD-9C44-BE8A-B2BDABECA6B6}" type="slidenum">
              <a:rPr lang="en-US" smtClean="0"/>
              <a:t>‹#›</a:t>
            </a:fld>
            <a:endParaRPr lang="en-US"/>
          </a:p>
        </p:txBody>
      </p:sp>
    </p:spTree>
    <p:extLst>
      <p:ext uri="{BB962C8B-B14F-4D97-AF65-F5344CB8AC3E}">
        <p14:creationId xmlns:p14="http://schemas.microsoft.com/office/powerpoint/2010/main" val="42169785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3.wdp"/><Relationship Id="rId13" Type="http://schemas.openxmlformats.org/officeDocument/2006/relationships/image" Target="../media/image6.jpeg"/><Relationship Id="rId18" Type="http://schemas.openxmlformats.org/officeDocument/2006/relationships/image" Target="../media/image9.tif"/><Relationship Id="rId26" Type="http://schemas.openxmlformats.org/officeDocument/2006/relationships/image" Target="../media/image17.emf"/><Relationship Id="rId3" Type="http://schemas.openxmlformats.org/officeDocument/2006/relationships/image" Target="../media/image1.jpeg"/><Relationship Id="rId21" Type="http://schemas.openxmlformats.org/officeDocument/2006/relationships/image" Target="../media/image12.emf"/><Relationship Id="rId7" Type="http://schemas.openxmlformats.org/officeDocument/2006/relationships/image" Target="../media/image3.jpeg"/><Relationship Id="rId12" Type="http://schemas.microsoft.com/office/2007/relationships/hdphoto" Target="../media/hdphoto5.wdp"/><Relationship Id="rId17" Type="http://schemas.microsoft.com/office/2007/relationships/hdphoto" Target="../media/hdphoto7.wdp"/><Relationship Id="rId25" Type="http://schemas.openxmlformats.org/officeDocument/2006/relationships/image" Target="../media/image16.emf"/><Relationship Id="rId2" Type="http://schemas.openxmlformats.org/officeDocument/2006/relationships/notesSlide" Target="../notesSlides/notesSlide1.xml"/><Relationship Id="rId16" Type="http://schemas.openxmlformats.org/officeDocument/2006/relationships/image" Target="../media/image8.jpeg"/><Relationship Id="rId20" Type="http://schemas.openxmlformats.org/officeDocument/2006/relationships/image" Target="../media/image11.emf"/><Relationship Id="rId1" Type="http://schemas.openxmlformats.org/officeDocument/2006/relationships/slideLayout" Target="../slideLayouts/slideLayout2.xml"/><Relationship Id="rId6" Type="http://schemas.microsoft.com/office/2007/relationships/hdphoto" Target="../media/hdphoto2.wdp"/><Relationship Id="rId11" Type="http://schemas.openxmlformats.org/officeDocument/2006/relationships/image" Target="../media/image5.jpeg"/><Relationship Id="rId24" Type="http://schemas.openxmlformats.org/officeDocument/2006/relationships/image" Target="../media/image15.emf"/><Relationship Id="rId5" Type="http://schemas.openxmlformats.org/officeDocument/2006/relationships/image" Target="../media/image2.jpeg"/><Relationship Id="rId15" Type="http://schemas.openxmlformats.org/officeDocument/2006/relationships/image" Target="../media/image7.jpeg"/><Relationship Id="rId23" Type="http://schemas.openxmlformats.org/officeDocument/2006/relationships/image" Target="../media/image14.emf"/><Relationship Id="rId10" Type="http://schemas.microsoft.com/office/2007/relationships/hdphoto" Target="../media/hdphoto4.wdp"/><Relationship Id="rId19" Type="http://schemas.openxmlformats.org/officeDocument/2006/relationships/image" Target="../media/image10.emf"/><Relationship Id="rId4" Type="http://schemas.microsoft.com/office/2007/relationships/hdphoto" Target="../media/hdphoto1.wdp"/><Relationship Id="rId9" Type="http://schemas.openxmlformats.org/officeDocument/2006/relationships/image" Target="../media/image4.jpeg"/><Relationship Id="rId14" Type="http://schemas.microsoft.com/office/2007/relationships/hdphoto" Target="../media/hdphoto6.wdp"/><Relationship Id="rId22" Type="http://schemas.openxmlformats.org/officeDocument/2006/relationships/image" Target="../media/image13.emf"/><Relationship Id="rId27" Type="http://schemas.openxmlformats.org/officeDocument/2006/relationships/image" Target="../media/image18.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285079" y="806898"/>
            <a:ext cx="406932" cy="461665"/>
          </a:xfrm>
          <a:prstGeom prst="rect">
            <a:avLst/>
          </a:prstGeom>
          <a:noFill/>
        </p:spPr>
        <p:txBody>
          <a:bodyPr wrap="none" rtlCol="0">
            <a:spAutoFit/>
          </a:bodyPr>
          <a:lstStyle/>
          <a:p>
            <a:r>
              <a:rPr lang="en-US" sz="2400" b="1" dirty="0">
                <a:latin typeface="Arial"/>
                <a:cs typeface="Arial"/>
              </a:rPr>
              <a:t>B</a:t>
            </a:r>
          </a:p>
        </p:txBody>
      </p:sp>
      <p:sp>
        <p:nvSpPr>
          <p:cNvPr id="6" name="TextBox 5"/>
          <p:cNvSpPr txBox="1"/>
          <p:nvPr/>
        </p:nvSpPr>
        <p:spPr>
          <a:xfrm>
            <a:off x="115616" y="814733"/>
            <a:ext cx="402674" cy="461665"/>
          </a:xfrm>
          <a:prstGeom prst="rect">
            <a:avLst/>
          </a:prstGeom>
          <a:noFill/>
        </p:spPr>
        <p:txBody>
          <a:bodyPr wrap="none" rtlCol="0">
            <a:spAutoFit/>
          </a:bodyPr>
          <a:lstStyle/>
          <a:p>
            <a:r>
              <a:rPr lang="en-US" sz="2400" b="1" dirty="0">
                <a:latin typeface="Arial"/>
                <a:cs typeface="Arial"/>
              </a:rPr>
              <a:t>A</a:t>
            </a:r>
          </a:p>
        </p:txBody>
      </p:sp>
      <p:grpSp>
        <p:nvGrpSpPr>
          <p:cNvPr id="7" name="Group 6"/>
          <p:cNvGrpSpPr/>
          <p:nvPr/>
        </p:nvGrpSpPr>
        <p:grpSpPr>
          <a:xfrm>
            <a:off x="5254950" y="951703"/>
            <a:ext cx="3663832" cy="2218448"/>
            <a:chOff x="5160904" y="320498"/>
            <a:chExt cx="3868278" cy="2904686"/>
          </a:xfrm>
        </p:grpSpPr>
        <p:sp>
          <p:nvSpPr>
            <p:cNvPr id="8" name="TextBox 7"/>
            <p:cNvSpPr txBox="1"/>
            <p:nvPr/>
          </p:nvSpPr>
          <p:spPr>
            <a:xfrm>
              <a:off x="5472168" y="934070"/>
              <a:ext cx="637203" cy="402982"/>
            </a:xfrm>
            <a:prstGeom prst="rect">
              <a:avLst/>
            </a:prstGeom>
            <a:noFill/>
          </p:spPr>
          <p:txBody>
            <a:bodyPr wrap="none" rtlCol="0">
              <a:spAutoFit/>
            </a:bodyPr>
            <a:lstStyle/>
            <a:p>
              <a:r>
                <a:rPr lang="en-US" sz="1400" b="1" dirty="0">
                  <a:latin typeface="Arial"/>
                  <a:cs typeface="Arial"/>
                </a:rPr>
                <a:t>Mfn1</a:t>
              </a:r>
            </a:p>
          </p:txBody>
        </p:sp>
        <p:pic>
          <p:nvPicPr>
            <p:cNvPr id="9" name="Picture 8" descr="IMG_5794.jpg"/>
            <p:cNvPicPr>
              <a:picLocks noChangeAspect="1"/>
            </p:cNvPicPr>
            <p:nvPr/>
          </p:nvPicPr>
          <p:blipFill rotWithShape="1">
            <a:blip r:embed="rId3">
              <a:extLst>
                <a:ext uri="{BEBA8EAE-BF5A-486C-A8C5-ECC9F3942E4B}">
                  <a14:imgProps xmlns:a14="http://schemas.microsoft.com/office/drawing/2010/main">
                    <a14:imgLayer r:embed="rId4">
                      <a14:imgEffect>
                        <a14:saturation sat="0"/>
                      </a14:imgEffect>
                      <a14:imgEffect>
                        <a14:brightnessContrast bright="20000" contrast="20000"/>
                      </a14:imgEffect>
                    </a14:imgLayer>
                  </a14:imgProps>
                </a:ext>
                <a:ext uri="{28A0092B-C50C-407E-A947-70E740481C1C}">
                  <a14:useLocalDpi xmlns:a14="http://schemas.microsoft.com/office/drawing/2010/main" val="0"/>
                </a:ext>
              </a:extLst>
            </a:blip>
            <a:srcRect t="26464" r="59989" b="38454"/>
            <a:stretch/>
          </p:blipFill>
          <p:spPr>
            <a:xfrm>
              <a:off x="6170519" y="840288"/>
              <a:ext cx="2780934" cy="538454"/>
            </a:xfrm>
            <a:prstGeom prst="rect">
              <a:avLst/>
            </a:prstGeom>
          </p:spPr>
        </p:pic>
        <p:pic>
          <p:nvPicPr>
            <p:cNvPr id="10" name="Picture 9" descr="IMG_5797.jpg"/>
            <p:cNvPicPr>
              <a:picLocks noChangeAspect="1"/>
            </p:cNvPicPr>
            <p:nvPr/>
          </p:nvPicPr>
          <p:blipFill rotWithShape="1">
            <a:blip r:embed="rId5">
              <a:extLst>
                <a:ext uri="{BEBA8EAE-BF5A-486C-A8C5-ECC9F3942E4B}">
                  <a14:imgProps xmlns:a14="http://schemas.microsoft.com/office/drawing/2010/main">
                    <a14:imgLayer r:embed="rId6">
                      <a14:imgEffect>
                        <a14:saturation sat="0"/>
                      </a14:imgEffect>
                      <a14:imgEffect>
                        <a14:brightnessContrast bright="20000" contrast="40000"/>
                      </a14:imgEffect>
                    </a14:imgLayer>
                  </a14:imgProps>
                </a:ext>
                <a:ext uri="{28A0092B-C50C-407E-A947-70E740481C1C}">
                  <a14:useLocalDpi xmlns:a14="http://schemas.microsoft.com/office/drawing/2010/main" val="0"/>
                </a:ext>
              </a:extLst>
            </a:blip>
            <a:srcRect t="50900" r="44732" b="34730"/>
            <a:stretch/>
          </p:blipFill>
          <p:spPr>
            <a:xfrm>
              <a:off x="6170519" y="1870709"/>
              <a:ext cx="2810657" cy="398036"/>
            </a:xfrm>
            <a:prstGeom prst="rect">
              <a:avLst/>
            </a:prstGeom>
          </p:spPr>
        </p:pic>
        <p:sp>
          <p:nvSpPr>
            <p:cNvPr id="11" name="TextBox 10"/>
            <p:cNvSpPr txBox="1"/>
            <p:nvPr/>
          </p:nvSpPr>
          <p:spPr>
            <a:xfrm>
              <a:off x="5472168" y="1434364"/>
              <a:ext cx="637203" cy="402982"/>
            </a:xfrm>
            <a:prstGeom prst="rect">
              <a:avLst/>
            </a:prstGeom>
            <a:noFill/>
          </p:spPr>
          <p:txBody>
            <a:bodyPr wrap="none" rtlCol="0">
              <a:spAutoFit/>
            </a:bodyPr>
            <a:lstStyle/>
            <a:p>
              <a:r>
                <a:rPr lang="en-US" sz="1400" b="1" dirty="0">
                  <a:latin typeface="Arial"/>
                  <a:cs typeface="Arial"/>
                </a:rPr>
                <a:t>Mfn2</a:t>
              </a:r>
            </a:p>
          </p:txBody>
        </p:sp>
        <p:sp>
          <p:nvSpPr>
            <p:cNvPr id="12" name="TextBox 11"/>
            <p:cNvSpPr txBox="1"/>
            <p:nvPr/>
          </p:nvSpPr>
          <p:spPr>
            <a:xfrm>
              <a:off x="5482142" y="1899412"/>
              <a:ext cx="574265" cy="402982"/>
            </a:xfrm>
            <a:prstGeom prst="rect">
              <a:avLst/>
            </a:prstGeom>
            <a:noFill/>
          </p:spPr>
          <p:txBody>
            <a:bodyPr wrap="none" rtlCol="0">
              <a:spAutoFit/>
            </a:bodyPr>
            <a:lstStyle/>
            <a:p>
              <a:r>
                <a:rPr lang="en-US" sz="1400" b="1" dirty="0">
                  <a:latin typeface="Arial"/>
                  <a:cs typeface="Arial"/>
                </a:rPr>
                <a:t>Fis1</a:t>
              </a:r>
            </a:p>
          </p:txBody>
        </p:sp>
        <p:sp>
          <p:nvSpPr>
            <p:cNvPr id="13" name="TextBox 12"/>
            <p:cNvSpPr txBox="1"/>
            <p:nvPr/>
          </p:nvSpPr>
          <p:spPr>
            <a:xfrm>
              <a:off x="5431393" y="2317132"/>
              <a:ext cx="697086" cy="402982"/>
            </a:xfrm>
            <a:prstGeom prst="rect">
              <a:avLst/>
            </a:prstGeom>
            <a:noFill/>
          </p:spPr>
          <p:txBody>
            <a:bodyPr wrap="none" rtlCol="0">
              <a:spAutoFit/>
            </a:bodyPr>
            <a:lstStyle/>
            <a:p>
              <a:r>
                <a:rPr lang="en-US" sz="1400" b="1" dirty="0">
                  <a:latin typeface="Arial"/>
                  <a:cs typeface="Arial"/>
                </a:rPr>
                <a:t>OPA1</a:t>
              </a:r>
            </a:p>
          </p:txBody>
        </p:sp>
        <p:cxnSp>
          <p:nvCxnSpPr>
            <p:cNvPr id="14" name="Straight Connector 13"/>
            <p:cNvCxnSpPr/>
            <p:nvPr/>
          </p:nvCxnSpPr>
          <p:spPr>
            <a:xfrm>
              <a:off x="7671069" y="745851"/>
              <a:ext cx="1197823" cy="0"/>
            </a:xfrm>
            <a:prstGeom prst="line">
              <a:avLst/>
            </a:prstGeom>
            <a:ln w="28575"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6589390" y="320498"/>
              <a:ext cx="489669" cy="402982"/>
            </a:xfrm>
            <a:prstGeom prst="rect">
              <a:avLst/>
            </a:prstGeom>
            <a:noFill/>
          </p:spPr>
          <p:txBody>
            <a:bodyPr wrap="none" rtlCol="0">
              <a:spAutoFit/>
            </a:bodyPr>
            <a:lstStyle/>
            <a:p>
              <a:r>
                <a:rPr lang="en-US" sz="1400" b="1" dirty="0">
                  <a:latin typeface="Arial"/>
                  <a:cs typeface="Arial"/>
                </a:rPr>
                <a:t>WT</a:t>
              </a:r>
            </a:p>
          </p:txBody>
        </p:sp>
        <p:sp>
          <p:nvSpPr>
            <p:cNvPr id="16" name="TextBox 15"/>
            <p:cNvSpPr txBox="1"/>
            <p:nvPr/>
          </p:nvSpPr>
          <p:spPr>
            <a:xfrm>
              <a:off x="7475212" y="332553"/>
              <a:ext cx="1553970" cy="402982"/>
            </a:xfrm>
            <a:prstGeom prst="rect">
              <a:avLst/>
            </a:prstGeom>
            <a:noFill/>
          </p:spPr>
          <p:txBody>
            <a:bodyPr wrap="none" rtlCol="0">
              <a:spAutoFit/>
            </a:bodyPr>
            <a:lstStyle/>
            <a:p>
              <a:pPr algn="ctr"/>
              <a:r>
                <a:rPr lang="en-US" sz="1400" b="1" dirty="0">
                  <a:latin typeface="Arial"/>
                  <a:cs typeface="Arial"/>
                </a:rPr>
                <a:t>DRP1 KO 3wks</a:t>
              </a:r>
            </a:p>
          </p:txBody>
        </p:sp>
        <p:pic>
          <p:nvPicPr>
            <p:cNvPr id="17" name="Picture 16" descr="unnamed (3).jpg"/>
            <p:cNvPicPr>
              <a:picLocks noChangeAspect="1"/>
            </p:cNvPicPr>
            <p:nvPr/>
          </p:nvPicPr>
          <p:blipFill rotWithShape="1">
            <a:blip r:embed="rId7">
              <a:extLst>
                <a:ext uri="{BEBA8EAE-BF5A-486C-A8C5-ECC9F3942E4B}">
                  <a14:imgProps xmlns:a14="http://schemas.microsoft.com/office/drawing/2010/main">
                    <a14:imgLayer r:embed="rId8">
                      <a14:imgEffect>
                        <a14:saturation sat="0"/>
                      </a14:imgEffect>
                      <a14:imgEffect>
                        <a14:brightnessContrast bright="40000" contrast="20000"/>
                      </a14:imgEffect>
                    </a14:imgLayer>
                  </a14:imgProps>
                </a:ext>
                <a:ext uri="{28A0092B-C50C-407E-A947-70E740481C1C}">
                  <a14:useLocalDpi xmlns:a14="http://schemas.microsoft.com/office/drawing/2010/main" val="0"/>
                </a:ext>
              </a:extLst>
            </a:blip>
            <a:srcRect t="21010" r="3414" b="33177"/>
            <a:stretch/>
          </p:blipFill>
          <p:spPr>
            <a:xfrm>
              <a:off x="6183631" y="2822201"/>
              <a:ext cx="2797545" cy="350522"/>
            </a:xfrm>
            <a:prstGeom prst="rect">
              <a:avLst/>
            </a:prstGeom>
          </p:spPr>
        </p:pic>
        <p:pic>
          <p:nvPicPr>
            <p:cNvPr id="18" name="Picture 17" descr="unnamed (4).jpg"/>
            <p:cNvPicPr>
              <a:picLocks noChangeAspect="1"/>
            </p:cNvPicPr>
            <p:nvPr/>
          </p:nvPicPr>
          <p:blipFill rotWithShape="1">
            <a:blip r:embed="rId9">
              <a:extLst>
                <a:ext uri="{BEBA8EAE-BF5A-486C-A8C5-ECC9F3942E4B}">
                  <a14:imgProps xmlns:a14="http://schemas.microsoft.com/office/drawing/2010/main">
                    <a14:imgLayer r:embed="rId10">
                      <a14:imgEffect>
                        <a14:saturation sat="0"/>
                      </a14:imgEffect>
                      <a14:imgEffect>
                        <a14:brightnessContrast bright="40000"/>
                      </a14:imgEffect>
                    </a14:imgLayer>
                  </a14:imgProps>
                </a:ext>
                <a:ext uri="{28A0092B-C50C-407E-A947-70E740481C1C}">
                  <a14:useLocalDpi xmlns:a14="http://schemas.microsoft.com/office/drawing/2010/main" val="0"/>
                </a:ext>
              </a:extLst>
            </a:blip>
            <a:srcRect t="35741" r="2709" b="17943"/>
            <a:stretch/>
          </p:blipFill>
          <p:spPr>
            <a:xfrm rot="10800000">
              <a:off x="6189381" y="1434363"/>
              <a:ext cx="2791789" cy="333502"/>
            </a:xfrm>
            <a:prstGeom prst="rect">
              <a:avLst/>
            </a:prstGeom>
          </p:spPr>
        </p:pic>
        <p:cxnSp>
          <p:nvCxnSpPr>
            <p:cNvPr id="19" name="Straight Connector 18"/>
            <p:cNvCxnSpPr/>
            <p:nvPr/>
          </p:nvCxnSpPr>
          <p:spPr>
            <a:xfrm>
              <a:off x="6285567" y="745851"/>
              <a:ext cx="1197823" cy="0"/>
            </a:xfrm>
            <a:prstGeom prst="line">
              <a:avLst/>
            </a:prstGeom>
            <a:ln w="28575"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20" name="TextBox 19"/>
            <p:cNvSpPr txBox="1"/>
            <p:nvPr/>
          </p:nvSpPr>
          <p:spPr>
            <a:xfrm>
              <a:off x="5160904" y="2822202"/>
              <a:ext cx="1006224" cy="402982"/>
            </a:xfrm>
            <a:prstGeom prst="rect">
              <a:avLst/>
            </a:prstGeom>
            <a:noFill/>
          </p:spPr>
          <p:txBody>
            <a:bodyPr wrap="none" rtlCol="0">
              <a:spAutoFit/>
            </a:bodyPr>
            <a:lstStyle/>
            <a:p>
              <a:r>
                <a:rPr lang="en-US" sz="1400" b="1" dirty="0">
                  <a:latin typeface="Arial"/>
                  <a:cs typeface="Arial"/>
                </a:rPr>
                <a:t>α-tubulin</a:t>
              </a:r>
            </a:p>
          </p:txBody>
        </p:sp>
        <p:pic>
          <p:nvPicPr>
            <p:cNvPr id="21" name="Picture 20" descr="alpha tubulin, OPA1, FIS1 Mfn1.tif"/>
            <p:cNvPicPr>
              <a:picLocks noChangeAspect="1"/>
            </p:cNvPicPr>
            <p:nvPr/>
          </p:nvPicPr>
          <p:blipFill rotWithShape="1">
            <a:blip r:embed="rId11">
              <a:grayscl/>
              <a:extLst>
                <a:ext uri="{BEBA8EAE-BF5A-486C-A8C5-ECC9F3942E4B}">
                  <a14:imgProps xmlns:a14="http://schemas.microsoft.com/office/drawing/2010/main">
                    <a14:imgLayer r:embed="rId12">
                      <a14:imgEffect>
                        <a14:colorTemperature colorTemp="4700"/>
                      </a14:imgEffect>
                      <a14:imgEffect>
                        <a14:saturation sat="0"/>
                      </a14:imgEffect>
                      <a14:imgEffect>
                        <a14:brightnessContrast bright="54000" contrast="40000"/>
                      </a14:imgEffect>
                    </a14:imgLayer>
                  </a14:imgProps>
                </a:ext>
                <a:ext uri="{28A0092B-C50C-407E-A947-70E740481C1C}">
                  <a14:useLocalDpi xmlns:a14="http://schemas.microsoft.com/office/drawing/2010/main" val="0"/>
                </a:ext>
              </a:extLst>
            </a:blip>
            <a:srcRect l="17667" t="21755" r="41466" b="53821"/>
            <a:stretch/>
          </p:blipFill>
          <p:spPr>
            <a:xfrm>
              <a:off x="6183631" y="2294843"/>
              <a:ext cx="2791794" cy="461665"/>
            </a:xfrm>
            <a:prstGeom prst="rect">
              <a:avLst/>
            </a:prstGeom>
          </p:spPr>
        </p:pic>
      </p:grpSp>
      <p:grpSp>
        <p:nvGrpSpPr>
          <p:cNvPr id="22" name="Group 21"/>
          <p:cNvGrpSpPr/>
          <p:nvPr/>
        </p:nvGrpSpPr>
        <p:grpSpPr>
          <a:xfrm>
            <a:off x="398456" y="920766"/>
            <a:ext cx="4155673" cy="2209318"/>
            <a:chOff x="398456" y="632519"/>
            <a:chExt cx="4155673" cy="2507705"/>
          </a:xfrm>
        </p:grpSpPr>
        <p:sp>
          <p:nvSpPr>
            <p:cNvPr id="23" name="TextBox 22"/>
            <p:cNvSpPr txBox="1"/>
            <p:nvPr/>
          </p:nvSpPr>
          <p:spPr>
            <a:xfrm>
              <a:off x="450779" y="2420828"/>
              <a:ext cx="1042636" cy="349345"/>
            </a:xfrm>
            <a:prstGeom prst="rect">
              <a:avLst/>
            </a:prstGeom>
            <a:noFill/>
          </p:spPr>
          <p:txBody>
            <a:bodyPr wrap="none" rtlCol="0">
              <a:spAutoFit/>
            </a:bodyPr>
            <a:lstStyle/>
            <a:p>
              <a:r>
                <a:rPr lang="en-US" sz="1400" b="1" dirty="0">
                  <a:latin typeface="Arial"/>
                  <a:cs typeface="Arial"/>
                </a:rPr>
                <a:t>Complex I</a:t>
              </a:r>
            </a:p>
          </p:txBody>
        </p:sp>
        <p:sp>
          <p:nvSpPr>
            <p:cNvPr id="24" name="TextBox 23"/>
            <p:cNvSpPr txBox="1"/>
            <p:nvPr/>
          </p:nvSpPr>
          <p:spPr>
            <a:xfrm>
              <a:off x="521990" y="2780413"/>
              <a:ext cx="953043" cy="349345"/>
            </a:xfrm>
            <a:prstGeom prst="rect">
              <a:avLst/>
            </a:prstGeom>
            <a:noFill/>
          </p:spPr>
          <p:txBody>
            <a:bodyPr wrap="none" rtlCol="0">
              <a:spAutoFit/>
            </a:bodyPr>
            <a:lstStyle/>
            <a:p>
              <a:r>
                <a:rPr lang="en-US" sz="1400" b="1" dirty="0">
                  <a:latin typeface="Arial"/>
                  <a:cs typeface="Arial"/>
                </a:rPr>
                <a:t>α-tubulin</a:t>
              </a:r>
            </a:p>
          </p:txBody>
        </p:sp>
        <p:cxnSp>
          <p:nvCxnSpPr>
            <p:cNvPr id="25" name="Straight Connector 24"/>
            <p:cNvCxnSpPr/>
            <p:nvPr/>
          </p:nvCxnSpPr>
          <p:spPr>
            <a:xfrm>
              <a:off x="1604349" y="1005419"/>
              <a:ext cx="1387223" cy="0"/>
            </a:xfrm>
            <a:prstGeom prst="line">
              <a:avLst/>
            </a:prstGeom>
            <a:ln w="28575" cmpd="sng">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3092832" y="995269"/>
              <a:ext cx="1387223" cy="0"/>
            </a:xfrm>
            <a:prstGeom prst="line">
              <a:avLst/>
            </a:prstGeom>
            <a:ln w="28575"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2089878" y="640210"/>
              <a:ext cx="463789" cy="349345"/>
            </a:xfrm>
            <a:prstGeom prst="rect">
              <a:avLst/>
            </a:prstGeom>
            <a:noFill/>
          </p:spPr>
          <p:txBody>
            <a:bodyPr wrap="none" rtlCol="0">
              <a:spAutoFit/>
            </a:bodyPr>
            <a:lstStyle/>
            <a:p>
              <a:r>
                <a:rPr lang="en-US" sz="1400" b="1" dirty="0">
                  <a:latin typeface="Arial"/>
                  <a:cs typeface="Arial"/>
                </a:rPr>
                <a:t>WT</a:t>
              </a:r>
            </a:p>
          </p:txBody>
        </p:sp>
        <p:sp>
          <p:nvSpPr>
            <p:cNvPr id="28" name="TextBox 27"/>
            <p:cNvSpPr txBox="1"/>
            <p:nvPr/>
          </p:nvSpPr>
          <p:spPr>
            <a:xfrm>
              <a:off x="3067408" y="632519"/>
              <a:ext cx="1471840" cy="349345"/>
            </a:xfrm>
            <a:prstGeom prst="rect">
              <a:avLst/>
            </a:prstGeom>
            <a:noFill/>
          </p:spPr>
          <p:txBody>
            <a:bodyPr wrap="none" rtlCol="0">
              <a:spAutoFit/>
            </a:bodyPr>
            <a:lstStyle/>
            <a:p>
              <a:pPr algn="ctr"/>
              <a:r>
                <a:rPr lang="en-US" sz="1400" b="1" dirty="0">
                  <a:latin typeface="Arial"/>
                  <a:cs typeface="Arial"/>
                </a:rPr>
                <a:t>DRP1 KO 3wks</a:t>
              </a:r>
            </a:p>
          </p:txBody>
        </p:sp>
        <p:sp>
          <p:nvSpPr>
            <p:cNvPr id="29" name="TextBox 28"/>
            <p:cNvSpPr txBox="1"/>
            <p:nvPr/>
          </p:nvSpPr>
          <p:spPr>
            <a:xfrm>
              <a:off x="410352" y="2057629"/>
              <a:ext cx="1092517" cy="349345"/>
            </a:xfrm>
            <a:prstGeom prst="rect">
              <a:avLst/>
            </a:prstGeom>
            <a:noFill/>
          </p:spPr>
          <p:txBody>
            <a:bodyPr wrap="none" rtlCol="0">
              <a:spAutoFit/>
            </a:bodyPr>
            <a:lstStyle/>
            <a:p>
              <a:r>
                <a:rPr lang="en-US" sz="1400" b="1" dirty="0">
                  <a:latin typeface="Arial"/>
                  <a:cs typeface="Arial"/>
                </a:rPr>
                <a:t>Complex II</a:t>
              </a:r>
            </a:p>
          </p:txBody>
        </p:sp>
        <p:sp>
          <p:nvSpPr>
            <p:cNvPr id="30" name="TextBox 29"/>
            <p:cNvSpPr txBox="1"/>
            <p:nvPr/>
          </p:nvSpPr>
          <p:spPr>
            <a:xfrm>
              <a:off x="398456" y="1735715"/>
              <a:ext cx="1162385" cy="349345"/>
            </a:xfrm>
            <a:prstGeom prst="rect">
              <a:avLst/>
            </a:prstGeom>
            <a:noFill/>
          </p:spPr>
          <p:txBody>
            <a:bodyPr wrap="none" rtlCol="0">
              <a:spAutoFit/>
            </a:bodyPr>
            <a:lstStyle/>
            <a:p>
              <a:r>
                <a:rPr lang="en-US" sz="1400" b="1" dirty="0">
                  <a:latin typeface="Arial"/>
                  <a:cs typeface="Arial"/>
                </a:rPr>
                <a:t>Complex IV</a:t>
              </a:r>
            </a:p>
          </p:txBody>
        </p:sp>
        <p:sp>
          <p:nvSpPr>
            <p:cNvPr id="31" name="TextBox 30"/>
            <p:cNvSpPr txBox="1"/>
            <p:nvPr/>
          </p:nvSpPr>
          <p:spPr>
            <a:xfrm>
              <a:off x="409624" y="1064965"/>
              <a:ext cx="1112504" cy="349345"/>
            </a:xfrm>
            <a:prstGeom prst="rect">
              <a:avLst/>
            </a:prstGeom>
            <a:noFill/>
          </p:spPr>
          <p:txBody>
            <a:bodyPr wrap="none" rtlCol="0">
              <a:spAutoFit/>
            </a:bodyPr>
            <a:lstStyle/>
            <a:p>
              <a:r>
                <a:rPr lang="en-US" sz="1400" b="1" dirty="0">
                  <a:latin typeface="Arial"/>
                  <a:cs typeface="Arial"/>
                </a:rPr>
                <a:t>Complex V</a:t>
              </a:r>
            </a:p>
          </p:txBody>
        </p:sp>
        <p:sp>
          <p:nvSpPr>
            <p:cNvPr id="32" name="TextBox 31"/>
            <p:cNvSpPr txBox="1"/>
            <p:nvPr/>
          </p:nvSpPr>
          <p:spPr>
            <a:xfrm>
              <a:off x="411438" y="1387457"/>
              <a:ext cx="1142398" cy="349345"/>
            </a:xfrm>
            <a:prstGeom prst="rect">
              <a:avLst/>
            </a:prstGeom>
            <a:noFill/>
          </p:spPr>
          <p:txBody>
            <a:bodyPr wrap="none" rtlCol="0">
              <a:spAutoFit/>
            </a:bodyPr>
            <a:lstStyle/>
            <a:p>
              <a:r>
                <a:rPr lang="en-US" sz="1400" b="1" dirty="0">
                  <a:latin typeface="Arial"/>
                  <a:cs typeface="Arial"/>
                </a:rPr>
                <a:t>Complex III</a:t>
              </a:r>
            </a:p>
          </p:txBody>
        </p:sp>
        <p:pic>
          <p:nvPicPr>
            <p:cNvPr id="33" name="Picture 32" descr="FullSizeRender (10).jpg"/>
            <p:cNvPicPr>
              <a:picLocks noChangeAspect="1"/>
            </p:cNvPicPr>
            <p:nvPr/>
          </p:nvPicPr>
          <p:blipFill rotWithShape="1">
            <a:blip r:embed="rId13">
              <a:grayscl/>
              <a:extLst>
                <a:ext uri="{BEBA8EAE-BF5A-486C-A8C5-ECC9F3942E4B}">
                  <a14:imgProps xmlns:a14="http://schemas.microsoft.com/office/drawing/2010/main">
                    <a14:imgLayer r:embed="rId14">
                      <a14:imgEffect>
                        <a14:brightnessContrast contrast="20000"/>
                      </a14:imgEffect>
                    </a14:imgLayer>
                  </a14:imgProps>
                </a:ext>
                <a:ext uri="{28A0092B-C50C-407E-A947-70E740481C1C}">
                  <a14:useLocalDpi xmlns:a14="http://schemas.microsoft.com/office/drawing/2010/main" val="0"/>
                </a:ext>
              </a:extLst>
            </a:blip>
            <a:srcRect l="20201" t="19830" r="43277" b="55100"/>
            <a:stretch/>
          </p:blipFill>
          <p:spPr>
            <a:xfrm>
              <a:off x="1539614" y="1082855"/>
              <a:ext cx="3014515" cy="622695"/>
            </a:xfrm>
            <a:prstGeom prst="rect">
              <a:avLst/>
            </a:prstGeom>
          </p:spPr>
        </p:pic>
        <p:pic>
          <p:nvPicPr>
            <p:cNvPr id="34" name="Picture 33" descr="FullSizeRender (10).jpg"/>
            <p:cNvPicPr>
              <a:picLocks noChangeAspect="1"/>
            </p:cNvPicPr>
            <p:nvPr/>
          </p:nvPicPr>
          <p:blipFill rotWithShape="1">
            <a:blip r:embed="rId15">
              <a:grayscl/>
              <a:extLst>
                <a:ext uri="{BEBA8EAE-BF5A-486C-A8C5-ECC9F3942E4B}">
                  <a14:imgProps xmlns:a14="http://schemas.microsoft.com/office/drawing/2010/main">
                    <a14:imgLayer r:embed="rId14">
                      <a14:imgEffect>
                        <a14:colorTemperature colorTemp="5300"/>
                      </a14:imgEffect>
                      <a14:imgEffect>
                        <a14:brightnessContrast contrast="40000"/>
                      </a14:imgEffect>
                    </a14:imgLayer>
                  </a14:imgProps>
                </a:ext>
                <a:ext uri="{28A0092B-C50C-407E-A947-70E740481C1C}">
                  <a14:useLocalDpi xmlns:a14="http://schemas.microsoft.com/office/drawing/2010/main" val="0"/>
                </a:ext>
              </a:extLst>
            </a:blip>
            <a:srcRect l="20201" t="47323" r="42614" b="24465"/>
            <a:stretch/>
          </p:blipFill>
          <p:spPr>
            <a:xfrm>
              <a:off x="1539614" y="1763783"/>
              <a:ext cx="3014515" cy="637407"/>
            </a:xfrm>
            <a:prstGeom prst="rect">
              <a:avLst/>
            </a:prstGeom>
          </p:spPr>
        </p:pic>
        <p:pic>
          <p:nvPicPr>
            <p:cNvPr id="35" name="Picture 34" descr="Screen Shot 2017-11-08 at 3.59.42 PM.png"/>
            <p:cNvPicPr>
              <a:picLocks noChangeAspect="1"/>
            </p:cNvPicPr>
            <p:nvPr/>
          </p:nvPicPr>
          <p:blipFill rotWithShape="1">
            <a:blip r:embed="rId16">
              <a:extLst>
                <a:ext uri="{BEBA8EAE-BF5A-486C-A8C5-ECC9F3942E4B}">
                  <a14:imgProps xmlns:a14="http://schemas.microsoft.com/office/drawing/2010/main">
                    <a14:imgLayer r:embed="rId17">
                      <a14:imgEffect>
                        <a14:brightnessContrast bright="20000" contrast="40000"/>
                      </a14:imgEffect>
                    </a14:imgLayer>
                  </a14:imgProps>
                </a:ext>
                <a:ext uri="{28A0092B-C50C-407E-A947-70E740481C1C}">
                  <a14:useLocalDpi xmlns:a14="http://schemas.microsoft.com/office/drawing/2010/main" val="0"/>
                </a:ext>
              </a:extLst>
            </a:blip>
            <a:srcRect t="9445" b="20002"/>
            <a:stretch/>
          </p:blipFill>
          <p:spPr>
            <a:xfrm>
              <a:off x="1513717" y="2423848"/>
              <a:ext cx="3040412" cy="302262"/>
            </a:xfrm>
            <a:prstGeom prst="rect">
              <a:avLst/>
            </a:prstGeom>
          </p:spPr>
        </p:pic>
        <p:pic>
          <p:nvPicPr>
            <p:cNvPr id="36" name="Picture 35" descr="cpmplex1 ab(Chemiluminescence).tif"/>
            <p:cNvPicPr>
              <a:picLocks noChangeAspect="1"/>
            </p:cNvPicPr>
            <p:nvPr/>
          </p:nvPicPr>
          <p:blipFill rotWithShape="1">
            <a:blip r:embed="rId18">
              <a:extLst>
                <a:ext uri="{28A0092B-C50C-407E-A947-70E740481C1C}">
                  <a14:useLocalDpi xmlns:a14="http://schemas.microsoft.com/office/drawing/2010/main" val="0"/>
                </a:ext>
              </a:extLst>
            </a:blip>
            <a:srcRect l="32784" t="41640" r="45441" b="52964"/>
            <a:stretch/>
          </p:blipFill>
          <p:spPr>
            <a:xfrm>
              <a:off x="1527949" y="2760190"/>
              <a:ext cx="3026180" cy="380034"/>
            </a:xfrm>
            <a:prstGeom prst="rect">
              <a:avLst/>
            </a:prstGeom>
          </p:spPr>
        </p:pic>
      </p:grpSp>
      <p:grpSp>
        <p:nvGrpSpPr>
          <p:cNvPr id="37" name="Group 36"/>
          <p:cNvGrpSpPr/>
          <p:nvPr/>
        </p:nvGrpSpPr>
        <p:grpSpPr>
          <a:xfrm>
            <a:off x="5539448" y="3136735"/>
            <a:ext cx="3557411" cy="2586493"/>
            <a:chOff x="5441370" y="4011135"/>
            <a:chExt cx="3557411" cy="2586493"/>
          </a:xfrm>
        </p:grpSpPr>
        <p:pic>
          <p:nvPicPr>
            <p:cNvPr id="38" name="Picture 37" descr="6 - Copy of Mfn1.pdf"/>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5459656" y="4011135"/>
              <a:ext cx="1670107" cy="1273914"/>
            </a:xfrm>
            <a:prstGeom prst="rect">
              <a:avLst/>
            </a:prstGeom>
          </p:spPr>
        </p:pic>
        <p:pic>
          <p:nvPicPr>
            <p:cNvPr id="39" name="Picture 38" descr="7 - Copy of Mfn2.pdf"/>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7316483" y="4011135"/>
              <a:ext cx="1682298" cy="1273914"/>
            </a:xfrm>
            <a:prstGeom prst="rect">
              <a:avLst/>
            </a:prstGeom>
          </p:spPr>
        </p:pic>
        <p:pic>
          <p:nvPicPr>
            <p:cNvPr id="40" name="Picture 39" descr="8 - Copy of OPA1.pdf"/>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7304293" y="5323714"/>
              <a:ext cx="1694488" cy="1273914"/>
            </a:xfrm>
            <a:prstGeom prst="rect">
              <a:avLst/>
            </a:prstGeom>
          </p:spPr>
        </p:pic>
        <p:pic>
          <p:nvPicPr>
            <p:cNvPr id="41" name="Picture 40" descr="9 - Copy of Fis1.pdf"/>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5441370" y="5323714"/>
              <a:ext cx="1688393" cy="1273914"/>
            </a:xfrm>
            <a:prstGeom prst="rect">
              <a:avLst/>
            </a:prstGeom>
          </p:spPr>
        </p:pic>
      </p:grpSp>
      <p:grpSp>
        <p:nvGrpSpPr>
          <p:cNvPr id="42" name="Group 41"/>
          <p:cNvGrpSpPr/>
          <p:nvPr/>
        </p:nvGrpSpPr>
        <p:grpSpPr>
          <a:xfrm>
            <a:off x="207706" y="3173156"/>
            <a:ext cx="4971700" cy="2519100"/>
            <a:chOff x="207706" y="4047556"/>
            <a:chExt cx="4971700" cy="2519100"/>
          </a:xfrm>
        </p:grpSpPr>
        <p:pic>
          <p:nvPicPr>
            <p:cNvPr id="43" name="Picture 42" descr="1 - Copy of Complex I.pdf"/>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207706" y="4047556"/>
              <a:ext cx="1646044" cy="1237493"/>
            </a:xfrm>
            <a:prstGeom prst="rect">
              <a:avLst/>
            </a:prstGeom>
          </p:spPr>
        </p:pic>
        <p:pic>
          <p:nvPicPr>
            <p:cNvPr id="44" name="Picture 43" descr="2 - Copy of Complex II.pdf"/>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1875154" y="4047556"/>
              <a:ext cx="1646044" cy="1237493"/>
            </a:xfrm>
            <a:prstGeom prst="rect">
              <a:avLst/>
            </a:prstGeom>
          </p:spPr>
        </p:pic>
        <p:pic>
          <p:nvPicPr>
            <p:cNvPr id="45" name="Picture 44" descr="3 - Copy of Complex III.pdf"/>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3545205" y="4047556"/>
              <a:ext cx="1634201" cy="1237493"/>
            </a:xfrm>
            <a:prstGeom prst="rect">
              <a:avLst/>
            </a:prstGeom>
          </p:spPr>
        </p:pic>
        <p:pic>
          <p:nvPicPr>
            <p:cNvPr id="46" name="Picture 45" descr="4 - Copy of Complex IV.pdf"/>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254311" y="5329163"/>
              <a:ext cx="1622359" cy="1237493"/>
            </a:xfrm>
            <a:prstGeom prst="rect">
              <a:avLst/>
            </a:prstGeom>
          </p:spPr>
        </p:pic>
        <p:pic>
          <p:nvPicPr>
            <p:cNvPr id="47" name="Picture 46" descr="5 - Copy of Complex V.pdf"/>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1895128" y="5329163"/>
              <a:ext cx="1628280" cy="1237493"/>
            </a:xfrm>
            <a:prstGeom prst="rect">
              <a:avLst/>
            </a:prstGeom>
          </p:spPr>
        </p:pic>
      </p:grpSp>
      <p:sp>
        <p:nvSpPr>
          <p:cNvPr id="48" name="Rectangle 47"/>
          <p:cNvSpPr/>
          <p:nvPr/>
        </p:nvSpPr>
        <p:spPr>
          <a:xfrm>
            <a:off x="0" y="94486"/>
            <a:ext cx="2289434" cy="369332"/>
          </a:xfrm>
          <a:prstGeom prst="rect">
            <a:avLst/>
          </a:prstGeom>
        </p:spPr>
        <p:txBody>
          <a:bodyPr wrap="none">
            <a:spAutoFit/>
          </a:bodyPr>
          <a:lstStyle/>
          <a:p>
            <a:r>
              <a:rPr lang="en-US" dirty="0"/>
              <a:t>Supplemental Figure 2</a:t>
            </a:r>
          </a:p>
        </p:txBody>
      </p:sp>
    </p:spTree>
    <p:extLst>
      <p:ext uri="{BB962C8B-B14F-4D97-AF65-F5344CB8AC3E}">
        <p14:creationId xmlns:p14="http://schemas.microsoft.com/office/powerpoint/2010/main" val="23296021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A7F8F9B-9F14-1C09-9E18-5166B3485C3A}"/>
              </a:ext>
            </a:extLst>
          </p:cNvPr>
          <p:cNvSpPr txBox="1"/>
          <p:nvPr/>
        </p:nvSpPr>
        <p:spPr>
          <a:xfrm>
            <a:off x="356839" y="502298"/>
            <a:ext cx="11485756" cy="1848070"/>
          </a:xfrm>
          <a:prstGeom prst="rect">
            <a:avLst/>
          </a:prstGeom>
          <a:noFill/>
        </p:spPr>
        <p:txBody>
          <a:bodyPr wrap="square">
            <a:spAutoFit/>
          </a:bodyPr>
          <a:lstStyle/>
          <a:p>
            <a:pPr marL="0" marR="0">
              <a:lnSpc>
                <a:spcPct val="150000"/>
              </a:lnSpc>
              <a:spcBef>
                <a:spcPts val="0"/>
              </a:spcBef>
              <a:spcAft>
                <a:spcPts val="0"/>
              </a:spcAft>
            </a:pPr>
            <a:r>
              <a:rPr lang="en-US" sz="1200" b="1" dirty="0">
                <a:effectLst/>
                <a:latin typeface="Arial" panose="020B0604020202020204" pitchFamily="34" charset="0"/>
                <a:ea typeface="Times New Roman" panose="02020603050405020304" pitchFamily="18" charset="0"/>
                <a:cs typeface="Times New Roman" panose="02020603050405020304" pitchFamily="18" charset="0"/>
              </a:rPr>
              <a:t>Supplemental Figure 2. Expressions of complex I-V and the regulators involved in mitochondrial dynamics and mitochondrial morphology remain unchanged in the heart with 3-week Drp1 ablation.</a:t>
            </a:r>
            <a:br>
              <a:rPr lang="en-US" sz="1200" b="1" dirty="0">
                <a:effectLst/>
                <a:latin typeface="Arial" panose="020B0604020202020204" pitchFamily="34" charset="0"/>
                <a:ea typeface="Times New Roman" panose="02020603050405020304" pitchFamily="18" charset="0"/>
                <a:cs typeface="Times New Roman" panose="02020603050405020304" pitchFamily="18" charset="0"/>
              </a:rPr>
            </a:br>
            <a:r>
              <a:rPr lang="en-US" sz="1200" dirty="0">
                <a:effectLst/>
                <a:latin typeface="Arial" panose="020B0604020202020204" pitchFamily="34" charset="0"/>
                <a:ea typeface="Times New Roman" panose="02020603050405020304" pitchFamily="18" charset="0"/>
                <a:cs typeface="Times New Roman" panose="02020603050405020304" pitchFamily="18" charset="0"/>
              </a:rPr>
              <a:t>A. The Western blot bands of complex I-V (CI-CV) and the mean data show no changes in mitochondria complexes between the WT hearts and the hearts with 3-week Drp1 ablation. B. The Western blot bands and the mean data show no changes in the fusion regulators Mfn1, Mfn2 and OPA1 and the fission regulator Fis1 between the WT heart and the heart with 3-week Drp1 ablation. C. The major mitophagy regulator Parkin protein remains unchanged in 3 weeks of Drp1 ablation.</a:t>
            </a:r>
            <a:r>
              <a:rPr lang="en-US" sz="1200" b="1"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200" dirty="0">
              <a:effectLst/>
              <a:latin typeface="Calibri" panose="020F0502020204030204" pitchFamily="34" charset="0"/>
              <a:ea typeface="SimSun" panose="02010600030101010101" pitchFamily="2" charset="-122"/>
              <a:cs typeface="Times New Roman" panose="02020603050405020304" pitchFamily="18" charset="0"/>
            </a:endParaRPr>
          </a:p>
          <a:p>
            <a:pPr marL="0" marR="0">
              <a:lnSpc>
                <a:spcPct val="150000"/>
              </a:lnSpc>
              <a:spcBef>
                <a:spcPts val="0"/>
              </a:spcBef>
              <a:spcAft>
                <a:spcPts val="0"/>
              </a:spcAft>
            </a:pP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dirty="0">
              <a:effectLst/>
              <a:latin typeface="Calibri" panose="020F0502020204030204" pitchFamily="34" charset="0"/>
              <a:ea typeface="SimSu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17619578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91489</TotalTime>
  <Words>150</Words>
  <Application>Microsoft Macintosh PowerPoint</Application>
  <PresentationFormat>Widescreen</PresentationFormat>
  <Paragraphs>21</Paragraphs>
  <Slides>2</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Calibri</vt:lpstr>
      <vt:lpstr>Calibri Light</vt:lpstr>
      <vt:lpstr>Office Theme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Willard William Sharp</dc:creator>
  <cp:lastModifiedBy>Lin Piao</cp:lastModifiedBy>
  <cp:revision>127</cp:revision>
  <dcterms:created xsi:type="dcterms:W3CDTF">2020-06-26T21:02:57Z</dcterms:created>
  <dcterms:modified xsi:type="dcterms:W3CDTF">2023-11-22T03:15:47Z</dcterms:modified>
</cp:coreProperties>
</file>