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4"/>
  </p:notes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2EC18BB-F4DE-4DF8-9E21-E30C48B7C50A}" v="4" dt="2022-08-01T23:49:36.38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0"/>
    <p:restoredTop sz="88243" autoAdjust="0"/>
  </p:normalViewPr>
  <p:slideViewPr>
    <p:cSldViewPr snapToGrid="0" snapToObjects="1">
      <p:cViewPr varScale="1">
        <p:scale>
          <a:sx n="102" d="100"/>
          <a:sy n="102" d="100"/>
        </p:scale>
        <p:origin x="912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9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E2824A-DDFC-4BC2-BB4D-33E0F26C5C78}" type="datetimeFigureOut">
              <a:rPr lang="en-US" smtClean="0"/>
              <a:t>8/15/2022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CA715F-7732-4B73-BBD4-647DC1C289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2108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Adapted from: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Workowski</a:t>
            </a:r>
            <a:r>
              <a:rPr lang="en-US" dirty="0"/>
              <a:t> KA, Bolan GA, Centers for Disease Control and Prevention. Sexually transmitted diseases treatment guidelines, 2015. MMWR </a:t>
            </a:r>
            <a:r>
              <a:rPr lang="en-US" dirty="0" err="1"/>
              <a:t>Recomm</a:t>
            </a:r>
            <a:r>
              <a:rPr lang="en-US" dirty="0"/>
              <a:t> Rep 2015; 64:1.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National LGBT Health Education Center. Taking routine Histories of Sexual Health: A System-Wide Approach for Health Center. 2015. https://www.lgbthealtheducation.org/wp-content/uploads/COM-827-sexual-history_toolkit_2015.pdf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CA715F-7732-4B73-BBD4-647DC1C2898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32474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References:</a:t>
            </a:r>
          </a:p>
          <a:p>
            <a:r>
              <a:rPr lang="en-US" dirty="0"/>
              <a:t>LeFevre ML, U.S. Preventive Services Task Force. Screening for Chlamydia and gonorrhea: U.S. Preventive Services Task Force recommendation statement. Ann Intern Med 2014; 161:902.</a:t>
            </a:r>
          </a:p>
          <a:p>
            <a:r>
              <a:rPr lang="en-US" dirty="0"/>
              <a:t>US Preventive Services Task Force, </a:t>
            </a:r>
            <a:r>
              <a:rPr lang="en-US" dirty="0" err="1"/>
              <a:t>Bibbins</a:t>
            </a:r>
            <a:r>
              <a:rPr lang="en-US" dirty="0"/>
              <a:t>-Domingo K, Grossman DC, et al. Serologic Screening for Genital Herpes Infection: US Preventive Services Task Force Recommendation Statement. JAMA 2016; 316:2525.</a:t>
            </a:r>
          </a:p>
          <a:p>
            <a:r>
              <a:rPr lang="en-US" dirty="0"/>
              <a:t>Aberg JA, Gallant JE, Ghanem KG, et al. Primary care guidelines for the management of persons infected with HIV: 2013 update by the HIV medicine association of the Infectious Diseases Society of America. Clin Infect Dis 2014; 58:e1.</a:t>
            </a:r>
          </a:p>
          <a:p>
            <a:r>
              <a:rPr lang="en-US" dirty="0"/>
              <a:t>Committee on Adolescence, Society for Adolescent Health and Medicine. Screening for nonviral sexually transmitted infections in adolescents and young adults. Pediatrics 2014; 134:e302.</a:t>
            </a:r>
          </a:p>
          <a:p>
            <a:r>
              <a:rPr lang="en-US" dirty="0"/>
              <a:t>US Preventive Services Task Force. Draft Recommendation Statement. :</a:t>
            </a:r>
            <a:r>
              <a:rPr lang="en-US" dirty="0" err="1"/>
              <a:t>Hepatitic</a:t>
            </a:r>
            <a:r>
              <a:rPr lang="en-US" dirty="0"/>
              <a:t> C Virus Infection in Adolescents and Adults: Screening.  https://www.uspreventiveservicestaskforce.org/Page/Document/draft-recommendation-statement/hepatitis-c-screening1</a:t>
            </a:r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Centers for Disease Control and Prevention.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Prexposure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prophylaxis for the prevention of HIV infection in the United States. https://www.cdc.gov/hiv/pdf/risk/prep/cdc-hiv-prep-guidelines-2017.pdf.</a:t>
            </a:r>
          </a:p>
          <a:p>
            <a:r>
              <a:rPr lang="en-US" dirty="0" err="1"/>
              <a:t>Marrazzo</a:t>
            </a:r>
            <a:r>
              <a:rPr lang="en-US" dirty="0"/>
              <a:t> JM, del Rio C, </a:t>
            </a:r>
            <a:r>
              <a:rPr lang="en-US" dirty="0" err="1"/>
              <a:t>Holtgrave</a:t>
            </a:r>
            <a:r>
              <a:rPr lang="en-US" dirty="0"/>
              <a:t> DR, et al. HIV prevention in clinical care settings: 2014 recommendations of the International Antiviral Society-USA Panel. JAMA 2014; 312:390.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CA715F-7732-4B73-BBD4-647DC1C2898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24778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A5C07-33E7-0944-A602-D99ED1E0D965}" type="datetimeFigureOut">
              <a:rPr lang="en-US" smtClean="0"/>
              <a:t>8/15/2022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C5A77-A5DD-5042-BE1D-054C84B307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7133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A5C07-33E7-0944-A602-D99ED1E0D965}" type="datetimeFigureOut">
              <a:rPr lang="en-US" smtClean="0"/>
              <a:t>8/15/2022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C5A77-A5DD-5042-BE1D-054C84B307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48796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A5C07-33E7-0944-A602-D99ED1E0D965}" type="datetimeFigureOut">
              <a:rPr lang="en-US" smtClean="0"/>
              <a:t>8/15/2022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C5A77-A5DD-5042-BE1D-054C84B307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51046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A5C07-33E7-0944-A602-D99ED1E0D965}" type="datetimeFigureOut">
              <a:rPr lang="en-US" smtClean="0"/>
              <a:t>8/15/2022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C5A77-A5DD-5042-BE1D-054C84B307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48172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A5C07-33E7-0944-A602-D99ED1E0D965}" type="datetimeFigureOut">
              <a:rPr lang="en-US" smtClean="0"/>
              <a:t>8/15/2022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C5A77-A5DD-5042-BE1D-054C84B307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80453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A5C07-33E7-0944-A602-D99ED1E0D965}" type="datetimeFigureOut">
              <a:rPr lang="en-US" smtClean="0"/>
              <a:t>8/15/2022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C5A77-A5DD-5042-BE1D-054C84B307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1410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A5C07-33E7-0944-A602-D99ED1E0D965}" type="datetimeFigureOut">
              <a:rPr lang="en-US" smtClean="0"/>
              <a:t>8/15/2022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C5A77-A5DD-5042-BE1D-054C84B307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70587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A5C07-33E7-0944-A602-D99ED1E0D965}" type="datetimeFigureOut">
              <a:rPr lang="en-US" smtClean="0"/>
              <a:t>8/15/2022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C5A77-A5DD-5042-BE1D-054C84B307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8879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A5C07-33E7-0944-A602-D99ED1E0D965}" type="datetimeFigureOut">
              <a:rPr lang="en-US" smtClean="0"/>
              <a:t>8/15/2022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C5A77-A5DD-5042-BE1D-054C84B307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42195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A5C07-33E7-0944-A602-D99ED1E0D965}" type="datetimeFigureOut">
              <a:rPr lang="en-US" smtClean="0"/>
              <a:t>8/15/2022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C5A77-A5DD-5042-BE1D-054C84B307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10396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A5C07-33E7-0944-A602-D99ED1E0D965}" type="datetimeFigureOut">
              <a:rPr lang="en-US" smtClean="0"/>
              <a:t>8/15/2022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C5A77-A5DD-5042-BE1D-054C84B307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70264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6A5C07-33E7-0944-A602-D99ED1E0D965}" type="datetimeFigureOut">
              <a:rPr lang="en-US" smtClean="0"/>
              <a:t>8/15/2022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AC5A77-A5DD-5042-BE1D-054C84B307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89264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924F768A-A6F9-A94D-AF4E-71C0074B1C04}"/>
              </a:ext>
            </a:extLst>
          </p:cNvPr>
          <p:cNvGrpSpPr/>
          <p:nvPr/>
        </p:nvGrpSpPr>
        <p:grpSpPr>
          <a:xfrm>
            <a:off x="628891" y="13346"/>
            <a:ext cx="10934218" cy="6815128"/>
            <a:chOff x="628891" y="13346"/>
            <a:chExt cx="10934218" cy="6815128"/>
          </a:xfrm>
        </p:grpSpPr>
        <p:sp>
          <p:nvSpPr>
            <p:cNvPr id="6" name="Rectangle: Rounded Corners 3">
              <a:extLst>
                <a:ext uri="{FF2B5EF4-FFF2-40B4-BE49-F238E27FC236}">
                  <a16:creationId xmlns:a16="http://schemas.microsoft.com/office/drawing/2014/main" id="{8B6C8EC7-6997-304A-AADA-871089443454}"/>
                </a:ext>
              </a:extLst>
            </p:cNvPr>
            <p:cNvSpPr/>
            <p:nvPr/>
          </p:nvSpPr>
          <p:spPr>
            <a:xfrm>
              <a:off x="3891798" y="13346"/>
              <a:ext cx="4408397" cy="1083922"/>
            </a:xfrm>
            <a:prstGeom prst="roundRect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400" b="1" u="sng" dirty="0"/>
                <a:t>SET THE STAGE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/>
                <a:t>Bring up sexual history as part of the overall history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/>
                <a:t>Explain </a:t>
              </a:r>
              <a:r>
                <a:rPr lang="en-US" sz="1400" dirty="0">
                  <a:solidFill>
                    <a:schemeClr val="bg1"/>
                  </a:solidFill>
                </a:rPr>
                <a:t>tha</a:t>
              </a:r>
              <a:r>
                <a:rPr lang="en-US" sz="1400" dirty="0"/>
                <a:t>t you ask these questions to all patients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/>
                <a:t>Ensure confidentiality</a:t>
              </a:r>
            </a:p>
          </p:txBody>
        </p:sp>
        <p:sp>
          <p:nvSpPr>
            <p:cNvPr id="7" name="Rectangle: Rounded Corners 4">
              <a:extLst>
                <a:ext uri="{FF2B5EF4-FFF2-40B4-BE49-F238E27FC236}">
                  <a16:creationId xmlns:a16="http://schemas.microsoft.com/office/drawing/2014/main" id="{CB8D4D70-59F1-4D43-8591-9CA01384ECEC}"/>
                </a:ext>
              </a:extLst>
            </p:cNvPr>
            <p:cNvSpPr/>
            <p:nvPr/>
          </p:nvSpPr>
          <p:spPr>
            <a:xfrm>
              <a:off x="3437586" y="1198570"/>
              <a:ext cx="5316819" cy="1083921"/>
            </a:xfrm>
            <a:prstGeom prst="round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400" b="1" u="sng" dirty="0"/>
                <a:t>SCREENING QUESTIONS</a:t>
              </a:r>
            </a:p>
            <a:p>
              <a:pPr marL="342900" indent="-342900">
                <a:buAutoNum type="arabicPeriod"/>
              </a:pPr>
              <a:r>
                <a:rPr lang="en-US" sz="1400" dirty="0"/>
                <a:t>Are you currently or previously sexually active?</a:t>
              </a:r>
            </a:p>
            <a:p>
              <a:pPr marL="342900" indent="-342900">
                <a:buAutoNum type="arabicPeriod"/>
              </a:pPr>
              <a:r>
                <a:rPr lang="en-US" sz="1400" dirty="0"/>
                <a:t>What are the gender identities of your sexual partners (men, women, nonbinary)?</a:t>
              </a:r>
            </a:p>
            <a:p>
              <a:pPr marL="342900" indent="-342900">
                <a:buAutoNum type="arabicPeriod"/>
              </a:pPr>
              <a:r>
                <a:rPr lang="en-US" sz="1400" dirty="0"/>
                <a:t>How many people have you had sex within the past year?</a:t>
              </a:r>
            </a:p>
          </p:txBody>
        </p:sp>
        <p:sp>
          <p:nvSpPr>
            <p:cNvPr id="8" name="Rectangle: Rounded Corners 5">
              <a:extLst>
                <a:ext uri="{FF2B5EF4-FFF2-40B4-BE49-F238E27FC236}">
                  <a16:creationId xmlns:a16="http://schemas.microsoft.com/office/drawing/2014/main" id="{67E5606F-8CBC-424A-9B0A-8717AE5224F1}"/>
                </a:ext>
              </a:extLst>
            </p:cNvPr>
            <p:cNvSpPr/>
            <p:nvPr/>
          </p:nvSpPr>
          <p:spPr>
            <a:xfrm>
              <a:off x="628891" y="2487965"/>
              <a:ext cx="4049485" cy="2917407"/>
            </a:xfrm>
            <a:prstGeom prst="roundRect">
              <a:avLst/>
            </a:prstGeom>
            <a:ln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r>
                <a:rPr lang="en-US" sz="1300" b="1" u="sng" dirty="0"/>
                <a:t>MULTIPLE PARTNERS OR NEW PARTNER</a:t>
              </a:r>
            </a:p>
            <a:p>
              <a:r>
                <a:rPr lang="en-US" sz="1300" dirty="0"/>
                <a:t>Ask about: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300" dirty="0"/>
                <a:t>Types of sexual practices (anal, genital, oral)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300" dirty="0"/>
                <a:t>Protection from STIs and pregnancy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300" dirty="0"/>
                <a:t>Issues with sexual function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300" dirty="0"/>
                <a:t>Drug and alcohol use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300" dirty="0"/>
                <a:t>Exchange of sex for money, items, or services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300" dirty="0"/>
                <a:t>Previous STI testing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en-US" sz="1300" dirty="0"/>
                <a:t>If positive, treatment and if partner treated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300" dirty="0"/>
                <a:t>Current or previous partners STI tested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en-US" sz="1300" dirty="0"/>
                <a:t>If positive, treatment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en-US" sz="1300" dirty="0"/>
                <a:t>If not tested before, offer referral</a:t>
              </a:r>
            </a:p>
          </p:txBody>
        </p:sp>
        <p:sp>
          <p:nvSpPr>
            <p:cNvPr id="9" name="Rectangle: Rounded Corners 7">
              <a:extLst>
                <a:ext uri="{FF2B5EF4-FFF2-40B4-BE49-F238E27FC236}">
                  <a16:creationId xmlns:a16="http://schemas.microsoft.com/office/drawing/2014/main" id="{AD9B2EFA-8AC5-D544-8CAB-F46C88CE1E74}"/>
                </a:ext>
              </a:extLst>
            </p:cNvPr>
            <p:cNvSpPr/>
            <p:nvPr/>
          </p:nvSpPr>
          <p:spPr>
            <a:xfrm>
              <a:off x="5157987" y="2527886"/>
              <a:ext cx="3359877" cy="2877491"/>
            </a:xfrm>
            <a:prstGeom prst="roundRect">
              <a:avLst/>
            </a:prstGeom>
            <a:ln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r>
                <a:rPr lang="en-US" sz="1300" b="1" u="sng" dirty="0"/>
                <a:t>LONG-TERM MONOGAMOUS PARTNER</a:t>
              </a:r>
            </a:p>
            <a:p>
              <a:r>
                <a:rPr lang="en-US" sz="1300" dirty="0"/>
                <a:t>Ask about: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300" dirty="0"/>
                <a:t>Pregnancy plans and protection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300" dirty="0"/>
                <a:t>Drug and alcohol use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300" dirty="0"/>
                <a:t>Issues with sexual function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300" dirty="0"/>
                <a:t>Previous STI testing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en-US" sz="1300" dirty="0"/>
                <a:t>If positive, treatment and if partner treated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endParaRPr lang="en-US" sz="1300" dirty="0"/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endParaRPr lang="en-US" sz="1300" dirty="0"/>
            </a:p>
            <a:p>
              <a:r>
                <a:rPr lang="en-US" sz="1300" dirty="0"/>
                <a:t>*If partner is </a:t>
              </a:r>
              <a:r>
                <a:rPr lang="en-US" sz="1300" dirty="0" err="1"/>
                <a:t>nonmonogamous</a:t>
              </a:r>
              <a:r>
                <a:rPr lang="en-US" sz="1300" dirty="0"/>
                <a:t>, ask screening questions for multiple partners</a:t>
              </a:r>
            </a:p>
          </p:txBody>
        </p:sp>
        <p:sp>
          <p:nvSpPr>
            <p:cNvPr id="10" name="Rectangle: Rounded Corners 8">
              <a:extLst>
                <a:ext uri="{FF2B5EF4-FFF2-40B4-BE49-F238E27FC236}">
                  <a16:creationId xmlns:a16="http://schemas.microsoft.com/office/drawing/2014/main" id="{478093D8-8069-984E-A687-1688A16D79BE}"/>
                </a:ext>
              </a:extLst>
            </p:cNvPr>
            <p:cNvSpPr/>
            <p:nvPr/>
          </p:nvSpPr>
          <p:spPr>
            <a:xfrm>
              <a:off x="8997475" y="2487966"/>
              <a:ext cx="2565634" cy="2917411"/>
            </a:xfrm>
            <a:prstGeom prst="roundRect">
              <a:avLst/>
            </a:prstGeom>
            <a:ln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r>
                <a:rPr lang="en-US" sz="1300" b="1" u="sng" dirty="0"/>
                <a:t>NOT SEXUALLY ACTIVE</a:t>
              </a:r>
            </a:p>
            <a:p>
              <a:r>
                <a:rPr lang="en-US" sz="1300" dirty="0"/>
                <a:t>Ask about: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300" dirty="0"/>
                <a:t>Plans for future sexual activity</a:t>
              </a:r>
            </a:p>
          </p:txBody>
        </p:sp>
        <p:sp>
          <p:nvSpPr>
            <p:cNvPr id="11" name="Rectangle: Rounded Corners 6">
              <a:extLst>
                <a:ext uri="{FF2B5EF4-FFF2-40B4-BE49-F238E27FC236}">
                  <a16:creationId xmlns:a16="http://schemas.microsoft.com/office/drawing/2014/main" id="{1F633EF1-4297-0A4E-9073-F53A4407C2FB}"/>
                </a:ext>
              </a:extLst>
            </p:cNvPr>
            <p:cNvSpPr/>
            <p:nvPr/>
          </p:nvSpPr>
          <p:spPr>
            <a:xfrm>
              <a:off x="4544042" y="5659430"/>
              <a:ext cx="3103905" cy="1169044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400" b="1" u="sng" dirty="0"/>
                <a:t>FOLLOW UP AS APPROPRIATE</a:t>
              </a:r>
              <a:endParaRPr lang="en-US" sz="1400" dirty="0"/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/>
                <a:t>STI testing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/>
                <a:t>Safe sex practice counseling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/>
                <a:t>Referrals for sexual dysfunction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/>
                <a:t>Address questions or concerns</a:t>
              </a: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5777333B-EECE-154B-8C06-F22865286853}"/>
                </a:ext>
              </a:extLst>
            </p:cNvPr>
            <p:cNvCxnSpPr>
              <a:cxnSpLocks/>
              <a:endCxn id="7" idx="0"/>
            </p:cNvCxnSpPr>
            <p:nvPr/>
          </p:nvCxnSpPr>
          <p:spPr>
            <a:xfrm flipH="1">
              <a:off x="6095996" y="1097268"/>
              <a:ext cx="696" cy="101302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8A756E18-8736-B64A-AF69-5ECDECE65CED}"/>
                </a:ext>
              </a:extLst>
            </p:cNvPr>
            <p:cNvCxnSpPr>
              <a:cxnSpLocks/>
            </p:cNvCxnSpPr>
            <p:nvPr/>
          </p:nvCxnSpPr>
          <p:spPr>
            <a:xfrm>
              <a:off x="6095996" y="2282491"/>
              <a:ext cx="0" cy="81023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637F4C84-46ED-BB49-9BF2-0F7F0DE950D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649723" y="2351048"/>
              <a:ext cx="7637943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2C0BD0A8-1D72-FC48-BB56-E10021725412}"/>
                </a:ext>
              </a:extLst>
            </p:cNvPr>
            <p:cNvCxnSpPr>
              <a:cxnSpLocks/>
            </p:cNvCxnSpPr>
            <p:nvPr/>
          </p:nvCxnSpPr>
          <p:spPr>
            <a:xfrm>
              <a:off x="6836881" y="2347426"/>
              <a:ext cx="0" cy="177591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94E5D9CA-652F-2144-A251-B8E2C535073A}"/>
                </a:ext>
              </a:extLst>
            </p:cNvPr>
            <p:cNvCxnSpPr>
              <a:cxnSpLocks/>
            </p:cNvCxnSpPr>
            <p:nvPr/>
          </p:nvCxnSpPr>
          <p:spPr>
            <a:xfrm>
              <a:off x="10279243" y="2336128"/>
              <a:ext cx="1049" cy="151838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626CBBEE-6BA3-FC47-AE04-E7763DD64BCF}"/>
                </a:ext>
              </a:extLst>
            </p:cNvPr>
            <p:cNvCxnSpPr>
              <a:cxnSpLocks/>
              <a:endCxn id="8" idx="0"/>
            </p:cNvCxnSpPr>
            <p:nvPr/>
          </p:nvCxnSpPr>
          <p:spPr>
            <a:xfrm>
              <a:off x="2653634" y="2336128"/>
              <a:ext cx="0" cy="151837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52687ACB-7B44-5F46-BAC7-6F4980B07C6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731606" y="5546530"/>
              <a:ext cx="7637943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04E9BA5C-E84C-C647-A029-4FF75CF2493B}"/>
                </a:ext>
              </a:extLst>
            </p:cNvPr>
            <p:cNvCxnSpPr>
              <a:cxnSpLocks/>
            </p:cNvCxnSpPr>
            <p:nvPr/>
          </p:nvCxnSpPr>
          <p:spPr>
            <a:xfrm>
              <a:off x="6914853" y="5405990"/>
              <a:ext cx="0" cy="14054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5D11C608-04F8-A640-B003-58D4E351A55F}"/>
                </a:ext>
              </a:extLst>
            </p:cNvPr>
            <p:cNvCxnSpPr>
              <a:cxnSpLocks/>
            </p:cNvCxnSpPr>
            <p:nvPr/>
          </p:nvCxnSpPr>
          <p:spPr>
            <a:xfrm>
              <a:off x="10357215" y="5394692"/>
              <a:ext cx="1049" cy="151838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E1B4E30F-731F-2B48-9F76-D7F6F7CFF929}"/>
                </a:ext>
              </a:extLst>
            </p:cNvPr>
            <p:cNvCxnSpPr>
              <a:cxnSpLocks/>
            </p:cNvCxnSpPr>
            <p:nvPr/>
          </p:nvCxnSpPr>
          <p:spPr>
            <a:xfrm>
              <a:off x="2731606" y="5394692"/>
              <a:ext cx="0" cy="151838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489BC646-3A2C-9D41-B13A-EB336CC13F7F}"/>
                </a:ext>
              </a:extLst>
            </p:cNvPr>
            <p:cNvCxnSpPr>
              <a:cxnSpLocks/>
              <a:endCxn id="11" idx="0"/>
            </p:cNvCxnSpPr>
            <p:nvPr/>
          </p:nvCxnSpPr>
          <p:spPr>
            <a:xfrm>
              <a:off x="6095994" y="5534498"/>
              <a:ext cx="1" cy="124932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3" name="Content Placeholder 2">
              <a:extLst>
                <a:ext uri="{FF2B5EF4-FFF2-40B4-BE49-F238E27FC236}">
                  <a16:creationId xmlns:a16="http://schemas.microsoft.com/office/drawing/2014/main" id="{FB7B062F-6470-2F4D-9C5C-3EA2EC5CCE13}"/>
                </a:ext>
              </a:extLst>
            </p:cNvPr>
            <p:cNvSpPr txBox="1">
              <a:spLocks/>
            </p:cNvSpPr>
            <p:nvPr/>
          </p:nvSpPr>
          <p:spPr>
            <a:xfrm>
              <a:off x="838200" y="1825625"/>
              <a:ext cx="10515600" cy="4351338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46993A0C-395E-4502-948F-8A0E548471CF}"/>
              </a:ext>
            </a:extLst>
          </p:cNvPr>
          <p:cNvSpPr txBox="1"/>
          <p:nvPr/>
        </p:nvSpPr>
        <p:spPr>
          <a:xfrm>
            <a:off x="499878" y="406005"/>
            <a:ext cx="22223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Guide to Comprehensive Sexual History Taking</a:t>
            </a:r>
          </a:p>
        </p:txBody>
      </p:sp>
    </p:spTree>
    <p:extLst>
      <p:ext uri="{BB962C8B-B14F-4D97-AF65-F5344CB8AC3E}">
        <p14:creationId xmlns:p14="http://schemas.microsoft.com/office/powerpoint/2010/main" val="31894383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DFAB18AE-E53A-2E41-9D04-774D3463853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03852072"/>
              </p:ext>
            </p:extLst>
          </p:nvPr>
        </p:nvGraphicFramePr>
        <p:xfrm>
          <a:off x="461964" y="96317"/>
          <a:ext cx="5858624" cy="29387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924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280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81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0300">
                <a:tc>
                  <a:txBody>
                    <a:bodyPr/>
                    <a:lstStyle/>
                    <a:p>
                      <a:r>
                        <a:rPr lang="en-US" dirty="0"/>
                        <a:t>Population </a:t>
                      </a:r>
                    </a:p>
                  </a:txBody>
                  <a:tcPr marL="83167" marR="83167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Disease </a:t>
                      </a:r>
                    </a:p>
                  </a:txBody>
                  <a:tcPr marL="83167" marR="83167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Screening Frequency </a:t>
                      </a:r>
                    </a:p>
                  </a:txBody>
                  <a:tcPr marL="83167" marR="83167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6455">
                <a:tc rowSpan="2">
                  <a:txBody>
                    <a:bodyPr/>
                    <a:lstStyle/>
                    <a:p>
                      <a:r>
                        <a:rPr lang="en-US" dirty="0"/>
                        <a:t>Female, Age &lt;25</a:t>
                      </a:r>
                    </a:p>
                  </a:txBody>
                  <a:tcPr marL="83167" marR="83167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GC and chlamydia*</a:t>
                      </a:r>
                      <a:r>
                        <a:rPr lang="en-US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marL="83167" marR="83167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Annually </a:t>
                      </a:r>
                    </a:p>
                  </a:txBody>
                  <a:tcPr marL="83167" marR="83167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79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HIV,</a:t>
                      </a:r>
                      <a:r>
                        <a:rPr lang="en-US" baseline="0" dirty="0">
                          <a:solidFill>
                            <a:schemeClr val="tx1"/>
                          </a:solidFill>
                        </a:rPr>
                        <a:t> HCV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marL="83167" marR="83167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Once </a:t>
                      </a:r>
                    </a:p>
                  </a:txBody>
                  <a:tcPr marL="83167" marR="83167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614">
                <a:tc>
                  <a:txBody>
                    <a:bodyPr/>
                    <a:lstStyle/>
                    <a:p>
                      <a:r>
                        <a:rPr lang="en-US" dirty="0"/>
                        <a:t>Female, Age &gt;=25 </a:t>
                      </a:r>
                    </a:p>
                  </a:txBody>
                  <a:tcPr marL="83167" marR="83167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HIV, HCV </a:t>
                      </a:r>
                    </a:p>
                  </a:txBody>
                  <a:tcPr marL="83167" marR="83167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Once </a:t>
                      </a:r>
                    </a:p>
                  </a:txBody>
                  <a:tcPr marL="83167" marR="83167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56455">
                <a:tc rowSpan="2">
                  <a:txBody>
                    <a:bodyPr/>
                    <a:lstStyle/>
                    <a:p>
                      <a:r>
                        <a:rPr lang="en-US" dirty="0"/>
                        <a:t>Female, HIV+ </a:t>
                      </a:r>
                    </a:p>
                  </a:txBody>
                  <a:tcPr marL="83167" marR="83167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GC*,</a:t>
                      </a:r>
                      <a:r>
                        <a:rPr lang="en-US" baseline="0" dirty="0">
                          <a:solidFill>
                            <a:schemeClr val="tx1"/>
                          </a:solidFill>
                        </a:rPr>
                        <a:t> chlamydia* </a:t>
                      </a:r>
                      <a:r>
                        <a:rPr lang="en-US" baseline="0" dirty="0" err="1">
                          <a:solidFill>
                            <a:schemeClr val="tx1"/>
                          </a:solidFill>
                        </a:rPr>
                        <a:t>trich</a:t>
                      </a:r>
                      <a:r>
                        <a:rPr lang="en-US" baseline="0" dirty="0">
                          <a:solidFill>
                            <a:schemeClr val="tx1"/>
                          </a:solidFill>
                        </a:rPr>
                        <a:t>, syphilis 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marL="83167" marR="83167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Annually</a:t>
                      </a:r>
                      <a:r>
                        <a:rPr lang="en-US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marL="83167" marR="83167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79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HBV, HCV </a:t>
                      </a:r>
                    </a:p>
                  </a:txBody>
                  <a:tcPr marL="83167" marR="83167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Once </a:t>
                      </a:r>
                    </a:p>
                  </a:txBody>
                  <a:tcPr marL="83167" marR="83167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1AFAC9BA-0D8D-AB4F-A0B1-102CFF933ABE}"/>
              </a:ext>
            </a:extLst>
          </p:cNvPr>
          <p:cNvSpPr txBox="1"/>
          <p:nvPr/>
        </p:nvSpPr>
        <p:spPr>
          <a:xfrm>
            <a:off x="6432885" y="96317"/>
            <a:ext cx="5759116" cy="6801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Individuals with additional exposures, consider more frequent screening as well as testing for the following: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Syphilis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HBV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Endocervical</a:t>
            </a:r>
            <a:r>
              <a:rPr lang="en-US" dirty="0"/>
              <a:t> trichomonas (females)</a:t>
            </a:r>
          </a:p>
          <a:p>
            <a:endParaRPr lang="en-US" dirty="0"/>
          </a:p>
          <a:p>
            <a:r>
              <a:rPr lang="en-US" dirty="0"/>
              <a:t>Think pre-exposure prophylaxis (</a:t>
            </a:r>
            <a:r>
              <a:rPr lang="en-US" dirty="0" err="1"/>
              <a:t>PrEP</a:t>
            </a:r>
            <a:r>
              <a:rPr lang="en-US" dirty="0"/>
              <a:t>) for HIV if: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Anal or vaginal sex in past 6 months AND any of the following: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/>
              <a:t>HIV-positive sexual partner (especially if unknown or detectable viral load)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/>
              <a:t>Bacterial STI in past 6 months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/>
              <a:t>History of inconsistent or no condom use with sexual partners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Persons who inject drugs AND any of following: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/>
              <a:t>HIV-positive injecting partner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/>
              <a:t>Sharing injection equipment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Persons who have previously been prescribed PEP (post-exposure prophylaxis) with either: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/>
              <a:t>Continued risk behavior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/>
              <a:t>Multiple courses of PEP</a:t>
            </a:r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r>
              <a:rPr lang="en-US" sz="1800" dirty="0"/>
              <a:t>Patient qualifications for </a:t>
            </a:r>
            <a:r>
              <a:rPr lang="en-US" sz="1800" dirty="0" err="1"/>
              <a:t>PrEP</a:t>
            </a:r>
            <a:r>
              <a:rPr lang="en-US" sz="1800" dirty="0"/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GFR&gt;30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HIV antibody negative with testing in past week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No active HIV symptoms</a:t>
            </a:r>
          </a:p>
          <a:p>
            <a:pPr marL="285750" indent="-285750">
              <a:buFontTx/>
              <a:buChar char="-"/>
            </a:pPr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F410B50-B0BA-4437-B2DD-891E4208B8F0}"/>
              </a:ext>
            </a:extLst>
          </p:cNvPr>
          <p:cNvSpPr txBox="1"/>
          <p:nvPr/>
        </p:nvSpPr>
        <p:spPr>
          <a:xfrm>
            <a:off x="461964" y="6105618"/>
            <a:ext cx="613886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*Consider rectal or pharyngeal swabs if exposed</a:t>
            </a:r>
          </a:p>
          <a:p>
            <a:r>
              <a:rPr lang="en-US" sz="1400" dirty="0"/>
              <a:t>GC: gonorrhea, trich: trichomonas, HAV: hepatitis A virus, HBV: hepatitis B virus, HCV: hepatitis C virus</a:t>
            </a:r>
          </a:p>
        </p:txBody>
      </p:sp>
      <p:graphicFrame>
        <p:nvGraphicFramePr>
          <p:cNvPr id="7" name="Content Placeholder 3">
            <a:extLst>
              <a:ext uri="{FF2B5EF4-FFF2-40B4-BE49-F238E27FC236}">
                <a16:creationId xmlns:a16="http://schemas.microsoft.com/office/drawing/2014/main" id="{EFB1FC84-FFF0-A83C-47A9-CE08E64451B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45444064"/>
              </p:ext>
            </p:extLst>
          </p:nvPr>
        </p:nvGraphicFramePr>
        <p:xfrm>
          <a:off x="461963" y="3021205"/>
          <a:ext cx="5858626" cy="3086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22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07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691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664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39708">
                <a:tc gridSpan="2">
                  <a:txBody>
                    <a:bodyPr/>
                    <a:lstStyle/>
                    <a:p>
                      <a:r>
                        <a:rPr lang="en-US" sz="1800" dirty="0"/>
                        <a:t>Population </a:t>
                      </a:r>
                    </a:p>
                  </a:txBody>
                  <a:tcPr marL="68580" marR="68580" marT="34290" marB="3429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Disease 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Screening Frequency 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525">
                <a:tc rowSpan="3">
                  <a:txBody>
                    <a:bodyPr/>
                    <a:lstStyle/>
                    <a:p>
                      <a:r>
                        <a:rPr lang="en-US" sz="1800" dirty="0"/>
                        <a:t>Male with female partners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HIV</a:t>
                      </a:r>
                      <a:r>
                        <a:rPr lang="en-US" sz="1800" baseline="0" dirty="0"/>
                        <a:t> - </a:t>
                      </a:r>
                      <a:endParaRPr lang="en-US" sz="18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HIV 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Once 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941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n-US" sz="1800" dirty="0"/>
                        <a:t>HIV +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GC*,</a:t>
                      </a:r>
                      <a:r>
                        <a:rPr lang="en-US" sz="1800" baseline="0" dirty="0"/>
                        <a:t> chlamydia* , syphilis </a:t>
                      </a:r>
                      <a:endParaRPr lang="en-US" sz="18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Annually 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5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HBV, HCV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Once 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99415">
                <a:tc rowSpan="2">
                  <a:txBody>
                    <a:bodyPr/>
                    <a:lstStyle/>
                    <a:p>
                      <a:r>
                        <a:rPr lang="en-US" sz="1800" dirty="0"/>
                        <a:t>Male with male partners (or male and female)</a:t>
                      </a:r>
                    </a:p>
                  </a:txBody>
                  <a:tcPr marL="68580" marR="68580" marT="34290" marB="34290"/>
                </a:tc>
                <a:tc rowSpan="2">
                  <a:txBody>
                    <a:bodyPr/>
                    <a:lstStyle/>
                    <a:p>
                      <a:r>
                        <a:rPr lang="en-US" sz="1800" dirty="0"/>
                        <a:t>HIV –/+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GC*, chlamydia*,</a:t>
                      </a:r>
                      <a:r>
                        <a:rPr lang="en-US" sz="1800" baseline="0" dirty="0"/>
                        <a:t> syphilis, HIV, HCV</a:t>
                      </a:r>
                      <a:endParaRPr lang="en-US" sz="18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Annually 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4025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HAV, HBV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Once 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672840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32546</TotalTime>
  <Words>803</Words>
  <Application>Microsoft Office PowerPoint</Application>
  <PresentationFormat>Widescreen</PresentationFormat>
  <Paragraphs>109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Jen Rusiecki</dc:creator>
  <cp:lastModifiedBy>Maria</cp:lastModifiedBy>
  <cp:revision>12</cp:revision>
  <dcterms:created xsi:type="dcterms:W3CDTF">2020-10-19T17:04:49Z</dcterms:created>
  <dcterms:modified xsi:type="dcterms:W3CDTF">2022-08-15T22:37:39Z</dcterms:modified>
</cp:coreProperties>
</file>