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3"/>
  </p:notesMasterIdLst>
  <p:sldIdLst>
    <p:sldId id="257" r:id="rId2"/>
    <p:sldId id="276" r:id="rId3"/>
    <p:sldId id="367" r:id="rId4"/>
    <p:sldId id="374" r:id="rId5"/>
    <p:sldId id="365" r:id="rId6"/>
    <p:sldId id="362" r:id="rId7"/>
    <p:sldId id="359" r:id="rId8"/>
    <p:sldId id="361" r:id="rId9"/>
    <p:sldId id="363" r:id="rId10"/>
    <p:sldId id="368" r:id="rId11"/>
    <p:sldId id="285" r:id="rId12"/>
    <p:sldId id="288" r:id="rId13"/>
    <p:sldId id="256" r:id="rId14"/>
    <p:sldId id="354" r:id="rId15"/>
    <p:sldId id="356" r:id="rId16"/>
    <p:sldId id="330" r:id="rId17"/>
    <p:sldId id="355" r:id="rId18"/>
    <p:sldId id="323" r:id="rId19"/>
    <p:sldId id="369" r:id="rId20"/>
    <p:sldId id="275" r:id="rId21"/>
    <p:sldId id="300" r:id="rId22"/>
    <p:sldId id="302" r:id="rId23"/>
    <p:sldId id="372" r:id="rId24"/>
    <p:sldId id="373" r:id="rId25"/>
    <p:sldId id="371" r:id="rId26"/>
    <p:sldId id="370" r:id="rId27"/>
    <p:sldId id="358" r:id="rId28"/>
    <p:sldId id="339" r:id="rId29"/>
    <p:sldId id="324" r:id="rId30"/>
    <p:sldId id="318" r:id="rId31"/>
    <p:sldId id="344" r:id="rId32"/>
    <p:sldId id="306" r:id="rId33"/>
    <p:sldId id="345" r:id="rId34"/>
    <p:sldId id="313" r:id="rId35"/>
    <p:sldId id="309" r:id="rId36"/>
    <p:sldId id="310" r:id="rId37"/>
    <p:sldId id="311" r:id="rId38"/>
    <p:sldId id="312" r:id="rId39"/>
    <p:sldId id="348" r:id="rId40"/>
    <p:sldId id="349" r:id="rId41"/>
    <p:sldId id="326"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391C1C5-0CDF-B0A1-DC1D-EB9D34820D18}" name="Maria" initials="M" userId="2afa3b5383381acc"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ia Maldonado" initials="MM" lastIdx="5" clrIdx="0">
    <p:extLst>
      <p:ext uri="{19B8F6BF-5375-455C-9EA6-DF929625EA0E}">
        <p15:presenceInfo xmlns:p15="http://schemas.microsoft.com/office/powerpoint/2012/main" userId="2afa3b5383381ac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58C"/>
    <a:srgbClr val="B74919"/>
    <a:srgbClr val="91CD28"/>
    <a:srgbClr val="26BCE3"/>
    <a:srgbClr val="E62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20B3B1-E7BE-498B-8CA4-AA9BCB48CA5C}" v="13" dt="2022-08-06T17:43:34.9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910" autoAdjust="0"/>
    <p:restoredTop sz="69125" autoAdjust="0"/>
  </p:normalViewPr>
  <p:slideViewPr>
    <p:cSldViewPr>
      <p:cViewPr varScale="1">
        <p:scale>
          <a:sx n="79" d="100"/>
          <a:sy n="79" d="100"/>
        </p:scale>
        <p:origin x="2142" y="96"/>
      </p:cViewPr>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6F4A13-B8B5-42BE-BB1C-8003F06F7F1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F16D096-0147-4831-97F3-342C612D3FE8}" type="pres">
      <dgm:prSet presAssocID="{626F4A13-B8B5-42BE-BB1C-8003F06F7F17}" presName="linear" presStyleCnt="0">
        <dgm:presLayoutVars>
          <dgm:dir/>
          <dgm:animLvl val="lvl"/>
          <dgm:resizeHandles val="exact"/>
        </dgm:presLayoutVars>
      </dgm:prSet>
      <dgm:spPr/>
    </dgm:pt>
  </dgm:ptLst>
  <dgm:cxnLst>
    <dgm:cxn modelId="{DDBE54B6-CDE6-489D-B07D-5AA149870C3B}" type="presOf" srcId="{626F4A13-B8B5-42BE-BB1C-8003F06F7F17}" destId="{5F16D096-0147-4831-97F3-342C612D3FE8}" srcOrd="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53C185-5A54-47EB-BFAE-B77F8C7C6DEE}" type="doc">
      <dgm:prSet loTypeId="urn:microsoft.com/office/officeart/2005/8/layout/vList2" loCatId="list" qsTypeId="urn:microsoft.com/office/officeart/2005/8/quickstyle/simple1" qsCatId="simple" csTypeId="urn:microsoft.com/office/officeart/2005/8/colors/accent4_2" csCatId="accent4" phldr="1"/>
      <dgm:spPr/>
      <dgm:t>
        <a:bodyPr/>
        <a:lstStyle/>
        <a:p>
          <a:endParaRPr lang="en-US"/>
        </a:p>
      </dgm:t>
    </dgm:pt>
    <dgm:pt modelId="{0B559F68-DC14-495A-8BBF-49B2AEB16832}">
      <dgm:prSet phldrT="[Text]" custT="1"/>
      <dgm:spPr/>
      <dgm:t>
        <a:bodyPr/>
        <a:lstStyle/>
        <a:p>
          <a:r>
            <a:rPr lang="en-US" sz="1600" b="0" dirty="0"/>
            <a:t>First catch urine chlamydia/gonorrhea PCR</a:t>
          </a:r>
        </a:p>
      </dgm:t>
    </dgm:pt>
    <dgm:pt modelId="{C2A95A20-6B55-47E8-84EC-AC9423D3CE11}" type="parTrans" cxnId="{066D8341-33C3-4847-9B8B-7DB9C02212BF}">
      <dgm:prSet/>
      <dgm:spPr/>
      <dgm:t>
        <a:bodyPr/>
        <a:lstStyle/>
        <a:p>
          <a:endParaRPr lang="en-US" b="1"/>
        </a:p>
      </dgm:t>
    </dgm:pt>
    <dgm:pt modelId="{B951FB98-3D13-4C6C-900E-4D1EAF395826}" type="sibTrans" cxnId="{066D8341-33C3-4847-9B8B-7DB9C02212BF}">
      <dgm:prSet/>
      <dgm:spPr/>
      <dgm:t>
        <a:bodyPr/>
        <a:lstStyle/>
        <a:p>
          <a:endParaRPr lang="en-US" b="1"/>
        </a:p>
      </dgm:t>
    </dgm:pt>
    <dgm:pt modelId="{616870A8-E983-4BAB-9841-BD9E71422A8F}">
      <dgm:prSet phldrT="[Text]" custT="1"/>
      <dgm:spPr/>
      <dgm:t>
        <a:bodyPr/>
        <a:lstStyle/>
        <a:p>
          <a:r>
            <a:rPr lang="en-US" sz="1600" b="0" dirty="0"/>
            <a:t>Pharyngeal swab chlamydia/gonorrhea PCR</a:t>
          </a:r>
        </a:p>
      </dgm:t>
    </dgm:pt>
    <dgm:pt modelId="{F5177C82-E473-4BE9-BDA1-C5DA67A1042C}" type="parTrans" cxnId="{CA0DBB4D-0678-4A00-8806-CE53EC32965D}">
      <dgm:prSet/>
      <dgm:spPr/>
      <dgm:t>
        <a:bodyPr/>
        <a:lstStyle/>
        <a:p>
          <a:endParaRPr lang="en-US" b="1"/>
        </a:p>
      </dgm:t>
    </dgm:pt>
    <dgm:pt modelId="{D626EA8E-B0CB-4675-BC9E-4D536D3082D0}" type="sibTrans" cxnId="{CA0DBB4D-0678-4A00-8806-CE53EC32965D}">
      <dgm:prSet/>
      <dgm:spPr/>
      <dgm:t>
        <a:bodyPr/>
        <a:lstStyle/>
        <a:p>
          <a:endParaRPr lang="en-US" b="1"/>
        </a:p>
      </dgm:t>
    </dgm:pt>
    <dgm:pt modelId="{327707BD-A004-4C3A-A8A0-10F7CDBA07AA}">
      <dgm:prSet phldrT="[Text]" custT="1"/>
      <dgm:spPr/>
      <dgm:t>
        <a:bodyPr/>
        <a:lstStyle/>
        <a:p>
          <a:r>
            <a:rPr lang="en-US" sz="1600" b="0" dirty="0"/>
            <a:t>HIV antibody testing</a:t>
          </a:r>
        </a:p>
      </dgm:t>
    </dgm:pt>
    <dgm:pt modelId="{60AC7533-58FA-42EB-BBCE-106A7E811E96}" type="parTrans" cxnId="{A1936DD0-CCAB-45C1-B3B4-764BD1BC147F}">
      <dgm:prSet/>
      <dgm:spPr/>
      <dgm:t>
        <a:bodyPr/>
        <a:lstStyle/>
        <a:p>
          <a:endParaRPr lang="en-US" b="1"/>
        </a:p>
      </dgm:t>
    </dgm:pt>
    <dgm:pt modelId="{ABBA35FE-B66A-472F-81F9-F9C7DB8F38AB}" type="sibTrans" cxnId="{A1936DD0-CCAB-45C1-B3B4-764BD1BC147F}">
      <dgm:prSet/>
      <dgm:spPr/>
      <dgm:t>
        <a:bodyPr/>
        <a:lstStyle/>
        <a:p>
          <a:endParaRPr lang="en-US" b="1"/>
        </a:p>
      </dgm:t>
    </dgm:pt>
    <dgm:pt modelId="{7C57AAB6-0E93-4F70-9D95-C8BF4DCFA667}">
      <dgm:prSet phldrT="[Text]" custT="1"/>
      <dgm:spPr/>
      <dgm:t>
        <a:bodyPr/>
        <a:lstStyle/>
        <a:p>
          <a:r>
            <a:rPr lang="en-US" sz="1600" b="0" dirty="0"/>
            <a:t>Rectal swab chlamydia/gonorrhea PCR</a:t>
          </a:r>
        </a:p>
      </dgm:t>
    </dgm:pt>
    <dgm:pt modelId="{DCD6FEF9-37DD-4368-BF9E-17C7295BF158}" type="parTrans" cxnId="{0D6D15C8-706D-4AF5-A7BA-8F8D73977ABE}">
      <dgm:prSet/>
      <dgm:spPr/>
      <dgm:t>
        <a:bodyPr/>
        <a:lstStyle/>
        <a:p>
          <a:endParaRPr lang="en-US" b="1"/>
        </a:p>
      </dgm:t>
    </dgm:pt>
    <dgm:pt modelId="{19ABC22F-5EFA-47D6-B1BA-FC88BA491198}" type="sibTrans" cxnId="{0D6D15C8-706D-4AF5-A7BA-8F8D73977ABE}">
      <dgm:prSet/>
      <dgm:spPr/>
      <dgm:t>
        <a:bodyPr/>
        <a:lstStyle/>
        <a:p>
          <a:endParaRPr lang="en-US" b="1"/>
        </a:p>
      </dgm:t>
    </dgm:pt>
    <dgm:pt modelId="{14DC5B47-29BD-450E-A1FE-26DC2B0EBA0C}">
      <dgm:prSet phldrT="[Text]" custT="1"/>
      <dgm:spPr/>
      <dgm:t>
        <a:bodyPr/>
        <a:lstStyle/>
        <a:p>
          <a:r>
            <a:rPr lang="en-US" sz="1600" b="0" dirty="0"/>
            <a:t>Syphilis serum testing</a:t>
          </a:r>
        </a:p>
      </dgm:t>
    </dgm:pt>
    <dgm:pt modelId="{00952097-599F-448B-8702-47EE5E166B67}" type="parTrans" cxnId="{B9511A2B-4F5B-4402-B252-090BD0E0BEA1}">
      <dgm:prSet/>
      <dgm:spPr/>
      <dgm:t>
        <a:bodyPr/>
        <a:lstStyle/>
        <a:p>
          <a:endParaRPr lang="en-US" b="1"/>
        </a:p>
      </dgm:t>
    </dgm:pt>
    <dgm:pt modelId="{06DE0018-FDA4-434A-A06C-454D71425555}" type="sibTrans" cxnId="{B9511A2B-4F5B-4402-B252-090BD0E0BEA1}">
      <dgm:prSet/>
      <dgm:spPr/>
      <dgm:t>
        <a:bodyPr/>
        <a:lstStyle/>
        <a:p>
          <a:endParaRPr lang="en-US" b="1"/>
        </a:p>
      </dgm:t>
    </dgm:pt>
    <dgm:pt modelId="{60FE4F43-CF75-41FE-BC42-966972B2AC5A}">
      <dgm:prSet phldrT="[Text]" custT="1"/>
      <dgm:spPr/>
      <dgm:t>
        <a:bodyPr/>
        <a:lstStyle/>
        <a:p>
          <a:r>
            <a:rPr lang="en-US" sz="1600" b="0" dirty="0"/>
            <a:t>Trichomonas PCR</a:t>
          </a:r>
        </a:p>
      </dgm:t>
    </dgm:pt>
    <dgm:pt modelId="{216AC632-DBD6-41A0-A936-70511DC520F6}" type="parTrans" cxnId="{206D1E46-F0F5-4FE7-831C-25E5587C659A}">
      <dgm:prSet/>
      <dgm:spPr/>
      <dgm:t>
        <a:bodyPr/>
        <a:lstStyle/>
        <a:p>
          <a:endParaRPr lang="en-US" b="1"/>
        </a:p>
      </dgm:t>
    </dgm:pt>
    <dgm:pt modelId="{A52EE81A-DCE9-4A40-A812-23A2E9CDDE5E}" type="sibTrans" cxnId="{206D1E46-F0F5-4FE7-831C-25E5587C659A}">
      <dgm:prSet/>
      <dgm:spPr/>
      <dgm:t>
        <a:bodyPr/>
        <a:lstStyle/>
        <a:p>
          <a:endParaRPr lang="en-US" b="1"/>
        </a:p>
      </dgm:t>
    </dgm:pt>
    <dgm:pt modelId="{7645D008-7DA4-4B42-8DF4-EADA1D0FC841}">
      <dgm:prSet phldrT="[Text]" custT="1"/>
      <dgm:spPr/>
      <dgm:t>
        <a:bodyPr/>
        <a:lstStyle/>
        <a:p>
          <a:r>
            <a:rPr lang="en-US" sz="1600" b="0" dirty="0"/>
            <a:t>HSV antibody testing</a:t>
          </a:r>
        </a:p>
      </dgm:t>
    </dgm:pt>
    <dgm:pt modelId="{0EF5FFA6-9911-400B-A9F3-9AEC9DB14BCC}" type="parTrans" cxnId="{AD829133-2EAB-4F6B-8AD2-E6A7CDAD8F9A}">
      <dgm:prSet/>
      <dgm:spPr/>
      <dgm:t>
        <a:bodyPr/>
        <a:lstStyle/>
        <a:p>
          <a:endParaRPr lang="en-US" b="1"/>
        </a:p>
      </dgm:t>
    </dgm:pt>
    <dgm:pt modelId="{84CA64D8-2928-409B-A3D2-406D3EFD0AC9}" type="sibTrans" cxnId="{AD829133-2EAB-4F6B-8AD2-E6A7CDAD8F9A}">
      <dgm:prSet/>
      <dgm:spPr/>
      <dgm:t>
        <a:bodyPr/>
        <a:lstStyle/>
        <a:p>
          <a:endParaRPr lang="en-US" b="1"/>
        </a:p>
      </dgm:t>
    </dgm:pt>
    <dgm:pt modelId="{58854825-A1DF-436E-A6C6-7A89554ACD80}">
      <dgm:prSet phldrT="[Text]" custT="1"/>
      <dgm:spPr/>
      <dgm:t>
        <a:bodyPr/>
        <a:lstStyle/>
        <a:p>
          <a:r>
            <a:rPr lang="en-US" sz="1600" b="0" dirty="0"/>
            <a:t>Hepatitis A</a:t>
          </a:r>
        </a:p>
      </dgm:t>
    </dgm:pt>
    <dgm:pt modelId="{3DB15B5B-6B2B-44D8-8002-BFE19A66E32E}" type="parTrans" cxnId="{972DC5BC-B4E3-4149-9086-094FD69EBE05}">
      <dgm:prSet/>
      <dgm:spPr/>
      <dgm:t>
        <a:bodyPr/>
        <a:lstStyle/>
        <a:p>
          <a:endParaRPr lang="en-US" b="1"/>
        </a:p>
      </dgm:t>
    </dgm:pt>
    <dgm:pt modelId="{27EF30EA-9C73-4D15-B56F-12564486B241}" type="sibTrans" cxnId="{972DC5BC-B4E3-4149-9086-094FD69EBE05}">
      <dgm:prSet/>
      <dgm:spPr/>
      <dgm:t>
        <a:bodyPr/>
        <a:lstStyle/>
        <a:p>
          <a:endParaRPr lang="en-US" b="1"/>
        </a:p>
      </dgm:t>
    </dgm:pt>
    <dgm:pt modelId="{C8E79BA8-15E3-428D-BAD7-299A97AB6853}">
      <dgm:prSet phldrT="[Text]" custT="1"/>
      <dgm:spPr/>
      <dgm:t>
        <a:bodyPr/>
        <a:lstStyle/>
        <a:p>
          <a:r>
            <a:rPr lang="en-US" sz="1600" b="0" dirty="0"/>
            <a:t>Hepatitis C</a:t>
          </a:r>
        </a:p>
      </dgm:t>
    </dgm:pt>
    <dgm:pt modelId="{378CBDD2-4167-4610-A148-B1D7D5CBD00B}" type="parTrans" cxnId="{071C8B71-D839-4912-A09B-4889091244E8}">
      <dgm:prSet/>
      <dgm:spPr/>
      <dgm:t>
        <a:bodyPr/>
        <a:lstStyle/>
        <a:p>
          <a:endParaRPr lang="en-US" b="1"/>
        </a:p>
      </dgm:t>
    </dgm:pt>
    <dgm:pt modelId="{0C381719-51A5-4AB7-BBF9-A67C00A35EDF}" type="sibTrans" cxnId="{071C8B71-D839-4912-A09B-4889091244E8}">
      <dgm:prSet/>
      <dgm:spPr/>
      <dgm:t>
        <a:bodyPr/>
        <a:lstStyle/>
        <a:p>
          <a:endParaRPr lang="en-US" b="1"/>
        </a:p>
      </dgm:t>
    </dgm:pt>
    <dgm:pt modelId="{8FA2B697-E567-4106-A186-81B65BC2BD26}">
      <dgm:prSet phldrT="[Text]" custT="1"/>
      <dgm:spPr/>
      <dgm:t>
        <a:bodyPr/>
        <a:lstStyle/>
        <a:p>
          <a:r>
            <a:rPr lang="en-US" sz="1600" b="0" dirty="0"/>
            <a:t>Mid-stream catch urine chlamydia/gonorrhea PCR</a:t>
          </a:r>
        </a:p>
      </dgm:t>
    </dgm:pt>
    <dgm:pt modelId="{FB16D9D7-4653-402B-880A-32553DE3ADFB}" type="parTrans" cxnId="{AF929D3E-6B6E-4F8B-8F3C-9458A9DF5EAF}">
      <dgm:prSet/>
      <dgm:spPr/>
      <dgm:t>
        <a:bodyPr/>
        <a:lstStyle/>
        <a:p>
          <a:endParaRPr lang="en-US"/>
        </a:p>
      </dgm:t>
    </dgm:pt>
    <dgm:pt modelId="{4BADFFA7-CDBF-410A-9A83-A2AFFEF0D13F}" type="sibTrans" cxnId="{AF929D3E-6B6E-4F8B-8F3C-9458A9DF5EAF}">
      <dgm:prSet/>
      <dgm:spPr/>
      <dgm:t>
        <a:bodyPr/>
        <a:lstStyle/>
        <a:p>
          <a:endParaRPr lang="en-US"/>
        </a:p>
      </dgm:t>
    </dgm:pt>
    <dgm:pt modelId="{7BEACA91-E6B0-4523-B627-0367A79A77C9}">
      <dgm:prSet phldrT="[Text]" custT="1"/>
      <dgm:spPr/>
      <dgm:t>
        <a:bodyPr/>
        <a:lstStyle/>
        <a:p>
          <a:r>
            <a:rPr lang="en-US" sz="1600" b="0" dirty="0"/>
            <a:t>Anal Pap Smear</a:t>
          </a:r>
        </a:p>
      </dgm:t>
    </dgm:pt>
    <dgm:pt modelId="{142C522F-4790-49B6-8CA6-72804F84E3C2}" type="sibTrans" cxnId="{D481D9D1-468E-44F0-A800-BACA36F5D231}">
      <dgm:prSet/>
      <dgm:spPr/>
      <dgm:t>
        <a:bodyPr/>
        <a:lstStyle/>
        <a:p>
          <a:endParaRPr lang="en-US" b="1"/>
        </a:p>
      </dgm:t>
    </dgm:pt>
    <dgm:pt modelId="{F40646B1-7386-4535-8EB3-0104100083C2}" type="parTrans" cxnId="{D481D9D1-468E-44F0-A800-BACA36F5D231}">
      <dgm:prSet/>
      <dgm:spPr/>
      <dgm:t>
        <a:bodyPr/>
        <a:lstStyle/>
        <a:p>
          <a:endParaRPr lang="en-US" b="1"/>
        </a:p>
      </dgm:t>
    </dgm:pt>
    <dgm:pt modelId="{DD087ADF-8410-4F62-BC93-97EF79520DDE}">
      <dgm:prSet phldrT="[Text]" custT="1"/>
      <dgm:spPr/>
      <dgm:t>
        <a:bodyPr/>
        <a:lstStyle/>
        <a:p>
          <a:r>
            <a:rPr lang="en-US" sz="1600" b="0"/>
            <a:t>Hepatitis B </a:t>
          </a:r>
          <a:endParaRPr lang="en-US" sz="1600" b="0" dirty="0"/>
        </a:p>
      </dgm:t>
    </dgm:pt>
    <dgm:pt modelId="{A89E51AE-2A40-407D-85F0-2B2959E8C8D6}" type="parTrans" cxnId="{0BB682B1-473D-462B-A54B-8D6F1603CD0A}">
      <dgm:prSet/>
      <dgm:spPr/>
      <dgm:t>
        <a:bodyPr/>
        <a:lstStyle/>
        <a:p>
          <a:endParaRPr lang="en-US"/>
        </a:p>
      </dgm:t>
    </dgm:pt>
    <dgm:pt modelId="{0E43F66C-2F2B-45A5-83C7-0CD1C2490D10}" type="sibTrans" cxnId="{0BB682B1-473D-462B-A54B-8D6F1603CD0A}">
      <dgm:prSet/>
      <dgm:spPr/>
      <dgm:t>
        <a:bodyPr/>
        <a:lstStyle/>
        <a:p>
          <a:endParaRPr lang="en-US"/>
        </a:p>
      </dgm:t>
    </dgm:pt>
    <dgm:pt modelId="{CCDB7E81-7CD1-45B8-9F7D-2CBA52E85070}" type="pres">
      <dgm:prSet presAssocID="{6A53C185-5A54-47EB-BFAE-B77F8C7C6DEE}" presName="linear" presStyleCnt="0">
        <dgm:presLayoutVars>
          <dgm:animLvl val="lvl"/>
          <dgm:resizeHandles val="exact"/>
        </dgm:presLayoutVars>
      </dgm:prSet>
      <dgm:spPr/>
    </dgm:pt>
    <dgm:pt modelId="{87DE8D74-C32F-4E67-BA02-D54742916593}" type="pres">
      <dgm:prSet presAssocID="{8FA2B697-E567-4106-A186-81B65BC2BD26}" presName="parentText" presStyleLbl="node1" presStyleIdx="0" presStyleCnt="12">
        <dgm:presLayoutVars>
          <dgm:chMax val="0"/>
          <dgm:bulletEnabled val="1"/>
        </dgm:presLayoutVars>
      </dgm:prSet>
      <dgm:spPr/>
    </dgm:pt>
    <dgm:pt modelId="{EA600735-C411-4DDA-B9B0-C6882154CC64}" type="pres">
      <dgm:prSet presAssocID="{4BADFFA7-CDBF-410A-9A83-A2AFFEF0D13F}" presName="spacer" presStyleCnt="0"/>
      <dgm:spPr/>
    </dgm:pt>
    <dgm:pt modelId="{B32E2802-AF4F-4298-9523-2B67386B3263}" type="pres">
      <dgm:prSet presAssocID="{0B559F68-DC14-495A-8BBF-49B2AEB16832}" presName="parentText" presStyleLbl="node1" presStyleIdx="1" presStyleCnt="12">
        <dgm:presLayoutVars>
          <dgm:chMax val="0"/>
          <dgm:bulletEnabled val="1"/>
        </dgm:presLayoutVars>
      </dgm:prSet>
      <dgm:spPr/>
    </dgm:pt>
    <dgm:pt modelId="{616865BC-6DCA-4E6E-BDA1-71C74FFCBD1C}" type="pres">
      <dgm:prSet presAssocID="{B951FB98-3D13-4C6C-900E-4D1EAF395826}" presName="spacer" presStyleCnt="0"/>
      <dgm:spPr/>
    </dgm:pt>
    <dgm:pt modelId="{91158581-A3B2-4899-95B4-9A0065ED7CE2}" type="pres">
      <dgm:prSet presAssocID="{616870A8-E983-4BAB-9841-BD9E71422A8F}" presName="parentText" presStyleLbl="node1" presStyleIdx="2" presStyleCnt="12">
        <dgm:presLayoutVars>
          <dgm:chMax val="0"/>
          <dgm:bulletEnabled val="1"/>
        </dgm:presLayoutVars>
      </dgm:prSet>
      <dgm:spPr/>
    </dgm:pt>
    <dgm:pt modelId="{CE21A2E9-7C09-4CEF-80DC-98B527E7F049}" type="pres">
      <dgm:prSet presAssocID="{D626EA8E-B0CB-4675-BC9E-4D536D3082D0}" presName="spacer" presStyleCnt="0"/>
      <dgm:spPr/>
    </dgm:pt>
    <dgm:pt modelId="{601387B6-1CA3-4B03-AA37-9BE0AF50E456}" type="pres">
      <dgm:prSet presAssocID="{7C57AAB6-0E93-4F70-9D95-C8BF4DCFA667}" presName="parentText" presStyleLbl="node1" presStyleIdx="3" presStyleCnt="12">
        <dgm:presLayoutVars>
          <dgm:chMax val="0"/>
          <dgm:bulletEnabled val="1"/>
        </dgm:presLayoutVars>
      </dgm:prSet>
      <dgm:spPr/>
    </dgm:pt>
    <dgm:pt modelId="{B6F01118-36D1-4752-BB50-40FEE6CDA0F1}" type="pres">
      <dgm:prSet presAssocID="{19ABC22F-5EFA-47D6-B1BA-FC88BA491198}" presName="spacer" presStyleCnt="0"/>
      <dgm:spPr/>
    </dgm:pt>
    <dgm:pt modelId="{F128143D-2544-4F6F-B2DE-0EF40B8264DD}" type="pres">
      <dgm:prSet presAssocID="{327707BD-A004-4C3A-A8A0-10F7CDBA07AA}" presName="parentText" presStyleLbl="node1" presStyleIdx="4" presStyleCnt="12">
        <dgm:presLayoutVars>
          <dgm:chMax val="0"/>
          <dgm:bulletEnabled val="1"/>
        </dgm:presLayoutVars>
      </dgm:prSet>
      <dgm:spPr/>
    </dgm:pt>
    <dgm:pt modelId="{A04C7D96-D58A-404F-B37F-BFD7AF80E452}" type="pres">
      <dgm:prSet presAssocID="{ABBA35FE-B66A-472F-81F9-F9C7DB8F38AB}" presName="spacer" presStyleCnt="0"/>
      <dgm:spPr/>
    </dgm:pt>
    <dgm:pt modelId="{205BE87C-00A8-400D-A7E8-CE8EE2CD9AD6}" type="pres">
      <dgm:prSet presAssocID="{14DC5B47-29BD-450E-A1FE-26DC2B0EBA0C}" presName="parentText" presStyleLbl="node1" presStyleIdx="5" presStyleCnt="12">
        <dgm:presLayoutVars>
          <dgm:chMax val="0"/>
          <dgm:bulletEnabled val="1"/>
        </dgm:presLayoutVars>
      </dgm:prSet>
      <dgm:spPr/>
    </dgm:pt>
    <dgm:pt modelId="{7570FE75-D83F-443E-B022-5C754EFEF661}" type="pres">
      <dgm:prSet presAssocID="{06DE0018-FDA4-434A-A06C-454D71425555}" presName="spacer" presStyleCnt="0"/>
      <dgm:spPr/>
    </dgm:pt>
    <dgm:pt modelId="{7F26A538-29EF-4ECF-AA16-4D8BB2BE5576}" type="pres">
      <dgm:prSet presAssocID="{60FE4F43-CF75-41FE-BC42-966972B2AC5A}" presName="parentText" presStyleLbl="node1" presStyleIdx="6" presStyleCnt="12">
        <dgm:presLayoutVars>
          <dgm:chMax val="0"/>
          <dgm:bulletEnabled val="1"/>
        </dgm:presLayoutVars>
      </dgm:prSet>
      <dgm:spPr/>
    </dgm:pt>
    <dgm:pt modelId="{BE6D33EE-C10F-4A45-94EC-A51E8B21E52D}" type="pres">
      <dgm:prSet presAssocID="{A52EE81A-DCE9-4A40-A812-23A2E9CDDE5E}" presName="spacer" presStyleCnt="0"/>
      <dgm:spPr/>
    </dgm:pt>
    <dgm:pt modelId="{9AEF1281-8801-4BEB-B3DA-1219813897EC}" type="pres">
      <dgm:prSet presAssocID="{7645D008-7DA4-4B42-8DF4-EADA1D0FC841}" presName="parentText" presStyleLbl="node1" presStyleIdx="7" presStyleCnt="12">
        <dgm:presLayoutVars>
          <dgm:chMax val="0"/>
          <dgm:bulletEnabled val="1"/>
        </dgm:presLayoutVars>
      </dgm:prSet>
      <dgm:spPr/>
    </dgm:pt>
    <dgm:pt modelId="{37F4A753-D77A-4251-89F3-EAAABD96DCE3}" type="pres">
      <dgm:prSet presAssocID="{84CA64D8-2928-409B-A3D2-406D3EFD0AC9}" presName="spacer" presStyleCnt="0"/>
      <dgm:spPr/>
    </dgm:pt>
    <dgm:pt modelId="{FFB792E0-55EB-4056-90BD-4CD8E453CB5B}" type="pres">
      <dgm:prSet presAssocID="{58854825-A1DF-436E-A6C6-7A89554ACD80}" presName="parentText" presStyleLbl="node1" presStyleIdx="8" presStyleCnt="12">
        <dgm:presLayoutVars>
          <dgm:chMax val="0"/>
          <dgm:bulletEnabled val="1"/>
        </dgm:presLayoutVars>
      </dgm:prSet>
      <dgm:spPr/>
    </dgm:pt>
    <dgm:pt modelId="{BFE1DDC6-6DFA-42D2-B3B7-08E95D5ABAA2}" type="pres">
      <dgm:prSet presAssocID="{27EF30EA-9C73-4D15-B56F-12564486B241}" presName="spacer" presStyleCnt="0"/>
      <dgm:spPr/>
    </dgm:pt>
    <dgm:pt modelId="{46D4C23E-D91E-449E-B4EF-FBB838B4E9CE}" type="pres">
      <dgm:prSet presAssocID="{DD087ADF-8410-4F62-BC93-97EF79520DDE}" presName="parentText" presStyleLbl="node1" presStyleIdx="9" presStyleCnt="12">
        <dgm:presLayoutVars>
          <dgm:chMax val="0"/>
          <dgm:bulletEnabled val="1"/>
        </dgm:presLayoutVars>
      </dgm:prSet>
      <dgm:spPr/>
    </dgm:pt>
    <dgm:pt modelId="{5251FD50-9564-45DC-AF9C-87202A7D4791}" type="pres">
      <dgm:prSet presAssocID="{0E43F66C-2F2B-45A5-83C7-0CD1C2490D10}" presName="spacer" presStyleCnt="0"/>
      <dgm:spPr/>
    </dgm:pt>
    <dgm:pt modelId="{CEEF1E1C-2CA7-4782-A1C3-A03082CC210F}" type="pres">
      <dgm:prSet presAssocID="{C8E79BA8-15E3-428D-BAD7-299A97AB6853}" presName="parentText" presStyleLbl="node1" presStyleIdx="10" presStyleCnt="12">
        <dgm:presLayoutVars>
          <dgm:chMax val="0"/>
          <dgm:bulletEnabled val="1"/>
        </dgm:presLayoutVars>
      </dgm:prSet>
      <dgm:spPr/>
    </dgm:pt>
    <dgm:pt modelId="{A94D9D6D-437C-4E79-BFD9-3DA98BA5DDCA}" type="pres">
      <dgm:prSet presAssocID="{0C381719-51A5-4AB7-BBF9-A67C00A35EDF}" presName="spacer" presStyleCnt="0"/>
      <dgm:spPr/>
    </dgm:pt>
    <dgm:pt modelId="{BA912346-27A2-4007-B0E8-CBB3DC9E7336}" type="pres">
      <dgm:prSet presAssocID="{7BEACA91-E6B0-4523-B627-0367A79A77C9}" presName="parentText" presStyleLbl="node1" presStyleIdx="11" presStyleCnt="12">
        <dgm:presLayoutVars>
          <dgm:chMax val="0"/>
          <dgm:bulletEnabled val="1"/>
        </dgm:presLayoutVars>
      </dgm:prSet>
      <dgm:spPr/>
    </dgm:pt>
  </dgm:ptLst>
  <dgm:cxnLst>
    <dgm:cxn modelId="{756DB529-1A43-439F-87B1-E4B77EC6E0F2}" type="presOf" srcId="{60FE4F43-CF75-41FE-BC42-966972B2AC5A}" destId="{7F26A538-29EF-4ECF-AA16-4D8BB2BE5576}" srcOrd="0" destOrd="0" presId="urn:microsoft.com/office/officeart/2005/8/layout/vList2"/>
    <dgm:cxn modelId="{B9511A2B-4F5B-4402-B252-090BD0E0BEA1}" srcId="{6A53C185-5A54-47EB-BFAE-B77F8C7C6DEE}" destId="{14DC5B47-29BD-450E-A1FE-26DC2B0EBA0C}" srcOrd="5" destOrd="0" parTransId="{00952097-599F-448B-8702-47EE5E166B67}" sibTransId="{06DE0018-FDA4-434A-A06C-454D71425555}"/>
    <dgm:cxn modelId="{67DE5C32-E413-4A1D-A58B-C33593BFDBD0}" type="presOf" srcId="{616870A8-E983-4BAB-9841-BD9E71422A8F}" destId="{91158581-A3B2-4899-95B4-9A0065ED7CE2}" srcOrd="0" destOrd="0" presId="urn:microsoft.com/office/officeart/2005/8/layout/vList2"/>
    <dgm:cxn modelId="{AD829133-2EAB-4F6B-8AD2-E6A7CDAD8F9A}" srcId="{6A53C185-5A54-47EB-BFAE-B77F8C7C6DEE}" destId="{7645D008-7DA4-4B42-8DF4-EADA1D0FC841}" srcOrd="7" destOrd="0" parTransId="{0EF5FFA6-9911-400B-A9F3-9AEC9DB14BCC}" sibTransId="{84CA64D8-2928-409B-A3D2-406D3EFD0AC9}"/>
    <dgm:cxn modelId="{2F5B173E-2F65-4539-BDEB-F4487700979C}" type="presOf" srcId="{C8E79BA8-15E3-428D-BAD7-299A97AB6853}" destId="{CEEF1E1C-2CA7-4782-A1C3-A03082CC210F}" srcOrd="0" destOrd="0" presId="urn:microsoft.com/office/officeart/2005/8/layout/vList2"/>
    <dgm:cxn modelId="{AF929D3E-6B6E-4F8B-8F3C-9458A9DF5EAF}" srcId="{6A53C185-5A54-47EB-BFAE-B77F8C7C6DEE}" destId="{8FA2B697-E567-4106-A186-81B65BC2BD26}" srcOrd="0" destOrd="0" parTransId="{FB16D9D7-4653-402B-880A-32553DE3ADFB}" sibTransId="{4BADFFA7-CDBF-410A-9A83-A2AFFEF0D13F}"/>
    <dgm:cxn modelId="{64996361-7A7F-4506-AA6C-B28084816698}" type="presOf" srcId="{7BEACA91-E6B0-4523-B627-0367A79A77C9}" destId="{BA912346-27A2-4007-B0E8-CBB3DC9E7336}" srcOrd="0" destOrd="0" presId="urn:microsoft.com/office/officeart/2005/8/layout/vList2"/>
    <dgm:cxn modelId="{066D8341-33C3-4847-9B8B-7DB9C02212BF}" srcId="{6A53C185-5A54-47EB-BFAE-B77F8C7C6DEE}" destId="{0B559F68-DC14-495A-8BBF-49B2AEB16832}" srcOrd="1" destOrd="0" parTransId="{C2A95A20-6B55-47E8-84EC-AC9423D3CE11}" sibTransId="{B951FB98-3D13-4C6C-900E-4D1EAF395826}"/>
    <dgm:cxn modelId="{18D22744-2BEF-4EFD-AB8F-E7B5158F5B03}" type="presOf" srcId="{7C57AAB6-0E93-4F70-9D95-C8BF4DCFA667}" destId="{601387B6-1CA3-4B03-AA37-9BE0AF50E456}" srcOrd="0" destOrd="0" presId="urn:microsoft.com/office/officeart/2005/8/layout/vList2"/>
    <dgm:cxn modelId="{206D1E46-F0F5-4FE7-831C-25E5587C659A}" srcId="{6A53C185-5A54-47EB-BFAE-B77F8C7C6DEE}" destId="{60FE4F43-CF75-41FE-BC42-966972B2AC5A}" srcOrd="6" destOrd="0" parTransId="{216AC632-DBD6-41A0-A936-70511DC520F6}" sibTransId="{A52EE81A-DCE9-4A40-A812-23A2E9CDDE5E}"/>
    <dgm:cxn modelId="{A8677669-BEAE-4229-8287-6E354D6048EB}" type="presOf" srcId="{58854825-A1DF-436E-A6C6-7A89554ACD80}" destId="{FFB792E0-55EB-4056-90BD-4CD8E453CB5B}" srcOrd="0" destOrd="0" presId="urn:microsoft.com/office/officeart/2005/8/layout/vList2"/>
    <dgm:cxn modelId="{CA0DBB4D-0678-4A00-8806-CE53EC32965D}" srcId="{6A53C185-5A54-47EB-BFAE-B77F8C7C6DEE}" destId="{616870A8-E983-4BAB-9841-BD9E71422A8F}" srcOrd="2" destOrd="0" parTransId="{F5177C82-E473-4BE9-BDA1-C5DA67A1042C}" sibTransId="{D626EA8E-B0CB-4675-BC9E-4D536D3082D0}"/>
    <dgm:cxn modelId="{071C8B71-D839-4912-A09B-4889091244E8}" srcId="{6A53C185-5A54-47EB-BFAE-B77F8C7C6DEE}" destId="{C8E79BA8-15E3-428D-BAD7-299A97AB6853}" srcOrd="10" destOrd="0" parTransId="{378CBDD2-4167-4610-A148-B1D7D5CBD00B}" sibTransId="{0C381719-51A5-4AB7-BBF9-A67C00A35EDF}"/>
    <dgm:cxn modelId="{FB1DD673-3407-45B5-B4D1-C8799D2C24F5}" type="presOf" srcId="{14DC5B47-29BD-450E-A1FE-26DC2B0EBA0C}" destId="{205BE87C-00A8-400D-A7E8-CE8EE2CD9AD6}" srcOrd="0" destOrd="0" presId="urn:microsoft.com/office/officeart/2005/8/layout/vList2"/>
    <dgm:cxn modelId="{C9EFEC5A-141C-4798-8FA7-C7B87503E8E0}" type="presOf" srcId="{0B559F68-DC14-495A-8BBF-49B2AEB16832}" destId="{B32E2802-AF4F-4298-9523-2B67386B3263}" srcOrd="0" destOrd="0" presId="urn:microsoft.com/office/officeart/2005/8/layout/vList2"/>
    <dgm:cxn modelId="{38AD2181-A649-47EB-9220-8DBC20932B52}" type="presOf" srcId="{327707BD-A004-4C3A-A8A0-10F7CDBA07AA}" destId="{F128143D-2544-4F6F-B2DE-0EF40B8264DD}" srcOrd="0" destOrd="0" presId="urn:microsoft.com/office/officeart/2005/8/layout/vList2"/>
    <dgm:cxn modelId="{23F42C97-660A-4034-A200-796AFDDA0354}" type="presOf" srcId="{6A53C185-5A54-47EB-BFAE-B77F8C7C6DEE}" destId="{CCDB7E81-7CD1-45B8-9F7D-2CBA52E85070}" srcOrd="0" destOrd="0" presId="urn:microsoft.com/office/officeart/2005/8/layout/vList2"/>
    <dgm:cxn modelId="{D5FE0199-77CF-49ED-9112-E598A4CF960F}" type="presOf" srcId="{7645D008-7DA4-4B42-8DF4-EADA1D0FC841}" destId="{9AEF1281-8801-4BEB-B3DA-1219813897EC}" srcOrd="0" destOrd="0" presId="urn:microsoft.com/office/officeart/2005/8/layout/vList2"/>
    <dgm:cxn modelId="{0BB682B1-473D-462B-A54B-8D6F1603CD0A}" srcId="{6A53C185-5A54-47EB-BFAE-B77F8C7C6DEE}" destId="{DD087ADF-8410-4F62-BC93-97EF79520DDE}" srcOrd="9" destOrd="0" parTransId="{A89E51AE-2A40-407D-85F0-2B2959E8C8D6}" sibTransId="{0E43F66C-2F2B-45A5-83C7-0CD1C2490D10}"/>
    <dgm:cxn modelId="{131054BB-9196-48C0-9005-AE013E285DB7}" type="presOf" srcId="{DD087ADF-8410-4F62-BC93-97EF79520DDE}" destId="{46D4C23E-D91E-449E-B4EF-FBB838B4E9CE}" srcOrd="0" destOrd="0" presId="urn:microsoft.com/office/officeart/2005/8/layout/vList2"/>
    <dgm:cxn modelId="{972DC5BC-B4E3-4149-9086-094FD69EBE05}" srcId="{6A53C185-5A54-47EB-BFAE-B77F8C7C6DEE}" destId="{58854825-A1DF-436E-A6C6-7A89554ACD80}" srcOrd="8" destOrd="0" parTransId="{3DB15B5B-6B2B-44D8-8002-BFE19A66E32E}" sibTransId="{27EF30EA-9C73-4D15-B56F-12564486B241}"/>
    <dgm:cxn modelId="{0D6D15C8-706D-4AF5-A7BA-8F8D73977ABE}" srcId="{6A53C185-5A54-47EB-BFAE-B77F8C7C6DEE}" destId="{7C57AAB6-0E93-4F70-9D95-C8BF4DCFA667}" srcOrd="3" destOrd="0" parTransId="{DCD6FEF9-37DD-4368-BF9E-17C7295BF158}" sibTransId="{19ABC22F-5EFA-47D6-B1BA-FC88BA491198}"/>
    <dgm:cxn modelId="{A1936DD0-CCAB-45C1-B3B4-764BD1BC147F}" srcId="{6A53C185-5A54-47EB-BFAE-B77F8C7C6DEE}" destId="{327707BD-A004-4C3A-A8A0-10F7CDBA07AA}" srcOrd="4" destOrd="0" parTransId="{60AC7533-58FA-42EB-BBCE-106A7E811E96}" sibTransId="{ABBA35FE-B66A-472F-81F9-F9C7DB8F38AB}"/>
    <dgm:cxn modelId="{D481D9D1-468E-44F0-A800-BACA36F5D231}" srcId="{6A53C185-5A54-47EB-BFAE-B77F8C7C6DEE}" destId="{7BEACA91-E6B0-4523-B627-0367A79A77C9}" srcOrd="11" destOrd="0" parTransId="{F40646B1-7386-4535-8EB3-0104100083C2}" sibTransId="{142C522F-4790-49B6-8CA6-72804F84E3C2}"/>
    <dgm:cxn modelId="{29512DED-935F-4F7D-96A7-AAC414867080}" type="presOf" srcId="{8FA2B697-E567-4106-A186-81B65BC2BD26}" destId="{87DE8D74-C32F-4E67-BA02-D54742916593}" srcOrd="0" destOrd="0" presId="urn:microsoft.com/office/officeart/2005/8/layout/vList2"/>
    <dgm:cxn modelId="{FF25924A-A2BF-4540-959E-3A9544AE1CE8}" type="presParOf" srcId="{CCDB7E81-7CD1-45B8-9F7D-2CBA52E85070}" destId="{87DE8D74-C32F-4E67-BA02-D54742916593}" srcOrd="0" destOrd="0" presId="urn:microsoft.com/office/officeart/2005/8/layout/vList2"/>
    <dgm:cxn modelId="{E3779466-6D61-4B97-88FF-7012383882A2}" type="presParOf" srcId="{CCDB7E81-7CD1-45B8-9F7D-2CBA52E85070}" destId="{EA600735-C411-4DDA-B9B0-C6882154CC64}" srcOrd="1" destOrd="0" presId="urn:microsoft.com/office/officeart/2005/8/layout/vList2"/>
    <dgm:cxn modelId="{71ACA0A3-BB34-43A1-8104-4BA7CAB19A55}" type="presParOf" srcId="{CCDB7E81-7CD1-45B8-9F7D-2CBA52E85070}" destId="{B32E2802-AF4F-4298-9523-2B67386B3263}" srcOrd="2" destOrd="0" presId="urn:microsoft.com/office/officeart/2005/8/layout/vList2"/>
    <dgm:cxn modelId="{67DBB339-D168-4B54-BC35-AA1B618BECA7}" type="presParOf" srcId="{CCDB7E81-7CD1-45B8-9F7D-2CBA52E85070}" destId="{616865BC-6DCA-4E6E-BDA1-71C74FFCBD1C}" srcOrd="3" destOrd="0" presId="urn:microsoft.com/office/officeart/2005/8/layout/vList2"/>
    <dgm:cxn modelId="{EEB61482-EF71-4FCD-87CB-111D90098D07}" type="presParOf" srcId="{CCDB7E81-7CD1-45B8-9F7D-2CBA52E85070}" destId="{91158581-A3B2-4899-95B4-9A0065ED7CE2}" srcOrd="4" destOrd="0" presId="urn:microsoft.com/office/officeart/2005/8/layout/vList2"/>
    <dgm:cxn modelId="{AC47B01E-9CC5-455E-A3A5-1DE562E77F7D}" type="presParOf" srcId="{CCDB7E81-7CD1-45B8-9F7D-2CBA52E85070}" destId="{CE21A2E9-7C09-4CEF-80DC-98B527E7F049}" srcOrd="5" destOrd="0" presId="urn:microsoft.com/office/officeart/2005/8/layout/vList2"/>
    <dgm:cxn modelId="{65BB86B5-3537-446B-8F0D-E9A532400A17}" type="presParOf" srcId="{CCDB7E81-7CD1-45B8-9F7D-2CBA52E85070}" destId="{601387B6-1CA3-4B03-AA37-9BE0AF50E456}" srcOrd="6" destOrd="0" presId="urn:microsoft.com/office/officeart/2005/8/layout/vList2"/>
    <dgm:cxn modelId="{F7F4E4DC-1932-42C2-92B9-936DF2F4E40D}" type="presParOf" srcId="{CCDB7E81-7CD1-45B8-9F7D-2CBA52E85070}" destId="{B6F01118-36D1-4752-BB50-40FEE6CDA0F1}" srcOrd="7" destOrd="0" presId="urn:microsoft.com/office/officeart/2005/8/layout/vList2"/>
    <dgm:cxn modelId="{09961F80-295F-48BA-A943-0B601633F5CD}" type="presParOf" srcId="{CCDB7E81-7CD1-45B8-9F7D-2CBA52E85070}" destId="{F128143D-2544-4F6F-B2DE-0EF40B8264DD}" srcOrd="8" destOrd="0" presId="urn:microsoft.com/office/officeart/2005/8/layout/vList2"/>
    <dgm:cxn modelId="{7F5253E0-F5CB-4D05-8EBB-F19C9FC4D722}" type="presParOf" srcId="{CCDB7E81-7CD1-45B8-9F7D-2CBA52E85070}" destId="{A04C7D96-D58A-404F-B37F-BFD7AF80E452}" srcOrd="9" destOrd="0" presId="urn:microsoft.com/office/officeart/2005/8/layout/vList2"/>
    <dgm:cxn modelId="{455181D1-26F4-4CA1-875F-79B9E048CE16}" type="presParOf" srcId="{CCDB7E81-7CD1-45B8-9F7D-2CBA52E85070}" destId="{205BE87C-00A8-400D-A7E8-CE8EE2CD9AD6}" srcOrd="10" destOrd="0" presId="urn:microsoft.com/office/officeart/2005/8/layout/vList2"/>
    <dgm:cxn modelId="{7F1FFB28-41F9-44DF-A6F8-08B2314ECB8F}" type="presParOf" srcId="{CCDB7E81-7CD1-45B8-9F7D-2CBA52E85070}" destId="{7570FE75-D83F-443E-B022-5C754EFEF661}" srcOrd="11" destOrd="0" presId="urn:microsoft.com/office/officeart/2005/8/layout/vList2"/>
    <dgm:cxn modelId="{3A1BB3B4-DD3A-4E37-8DFE-957DC15E41C5}" type="presParOf" srcId="{CCDB7E81-7CD1-45B8-9F7D-2CBA52E85070}" destId="{7F26A538-29EF-4ECF-AA16-4D8BB2BE5576}" srcOrd="12" destOrd="0" presId="urn:microsoft.com/office/officeart/2005/8/layout/vList2"/>
    <dgm:cxn modelId="{1924CE57-3DCD-41B8-AECB-E97F7253849B}" type="presParOf" srcId="{CCDB7E81-7CD1-45B8-9F7D-2CBA52E85070}" destId="{BE6D33EE-C10F-4A45-94EC-A51E8B21E52D}" srcOrd="13" destOrd="0" presId="urn:microsoft.com/office/officeart/2005/8/layout/vList2"/>
    <dgm:cxn modelId="{B0C6A22B-77B1-4B1C-B0A1-187F5F334F97}" type="presParOf" srcId="{CCDB7E81-7CD1-45B8-9F7D-2CBA52E85070}" destId="{9AEF1281-8801-4BEB-B3DA-1219813897EC}" srcOrd="14" destOrd="0" presId="urn:microsoft.com/office/officeart/2005/8/layout/vList2"/>
    <dgm:cxn modelId="{0CCFEA1C-1899-460A-8658-FDC7A31E7FC5}" type="presParOf" srcId="{CCDB7E81-7CD1-45B8-9F7D-2CBA52E85070}" destId="{37F4A753-D77A-4251-89F3-EAAABD96DCE3}" srcOrd="15" destOrd="0" presId="urn:microsoft.com/office/officeart/2005/8/layout/vList2"/>
    <dgm:cxn modelId="{85CC5FE3-4127-4B52-8E9F-1C50065E222D}" type="presParOf" srcId="{CCDB7E81-7CD1-45B8-9F7D-2CBA52E85070}" destId="{FFB792E0-55EB-4056-90BD-4CD8E453CB5B}" srcOrd="16" destOrd="0" presId="urn:microsoft.com/office/officeart/2005/8/layout/vList2"/>
    <dgm:cxn modelId="{66AEAEDC-2B07-4BF6-B8FB-5A71981821BE}" type="presParOf" srcId="{CCDB7E81-7CD1-45B8-9F7D-2CBA52E85070}" destId="{BFE1DDC6-6DFA-42D2-B3B7-08E95D5ABAA2}" srcOrd="17" destOrd="0" presId="urn:microsoft.com/office/officeart/2005/8/layout/vList2"/>
    <dgm:cxn modelId="{E4A383D0-FB18-41D7-B206-B08D85459589}" type="presParOf" srcId="{CCDB7E81-7CD1-45B8-9F7D-2CBA52E85070}" destId="{46D4C23E-D91E-449E-B4EF-FBB838B4E9CE}" srcOrd="18" destOrd="0" presId="urn:microsoft.com/office/officeart/2005/8/layout/vList2"/>
    <dgm:cxn modelId="{C46AAD88-047E-4A67-B6FA-D3BA6F42CEEA}" type="presParOf" srcId="{CCDB7E81-7CD1-45B8-9F7D-2CBA52E85070}" destId="{5251FD50-9564-45DC-AF9C-87202A7D4791}" srcOrd="19" destOrd="0" presId="urn:microsoft.com/office/officeart/2005/8/layout/vList2"/>
    <dgm:cxn modelId="{83EEF3CB-89BB-4DE1-84A9-7EBE152A8207}" type="presParOf" srcId="{CCDB7E81-7CD1-45B8-9F7D-2CBA52E85070}" destId="{CEEF1E1C-2CA7-4782-A1C3-A03082CC210F}" srcOrd="20" destOrd="0" presId="urn:microsoft.com/office/officeart/2005/8/layout/vList2"/>
    <dgm:cxn modelId="{EC62E657-3E00-44B5-9B33-EDC3B7E03305}" type="presParOf" srcId="{CCDB7E81-7CD1-45B8-9F7D-2CBA52E85070}" destId="{A94D9D6D-437C-4E79-BFD9-3DA98BA5DDCA}" srcOrd="21" destOrd="0" presId="urn:microsoft.com/office/officeart/2005/8/layout/vList2"/>
    <dgm:cxn modelId="{1B9A11B6-19C1-4443-88E1-540E2DC4CF26}" type="presParOf" srcId="{CCDB7E81-7CD1-45B8-9F7D-2CBA52E85070}" destId="{BA912346-27A2-4007-B0E8-CBB3DC9E7336}" srcOrd="2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A53C185-5A54-47EB-BFAE-B77F8C7C6DEE}" type="doc">
      <dgm:prSet loTypeId="urn:microsoft.com/office/officeart/2005/8/layout/vList2" loCatId="list" qsTypeId="urn:microsoft.com/office/officeart/2005/8/quickstyle/simple1" qsCatId="simple" csTypeId="urn:microsoft.com/office/officeart/2005/8/colors/accent4_2" csCatId="accent4" phldr="1"/>
      <dgm:spPr/>
      <dgm:t>
        <a:bodyPr/>
        <a:lstStyle/>
        <a:p>
          <a:endParaRPr lang="en-US"/>
        </a:p>
      </dgm:t>
    </dgm:pt>
    <dgm:pt modelId="{0B559F68-DC14-495A-8BBF-49B2AEB16832}">
      <dgm:prSet phldrT="[Text]" custT="1"/>
      <dgm:spPr>
        <a:ln w="57150">
          <a:solidFill>
            <a:schemeClr val="accent1"/>
          </a:solidFill>
        </a:ln>
      </dgm:spPr>
      <dgm:t>
        <a:bodyPr/>
        <a:lstStyle/>
        <a:p>
          <a:r>
            <a:rPr lang="en-US" sz="1600" b="0" dirty="0"/>
            <a:t>First catch urine chlamydia/gonorrhea PCR</a:t>
          </a:r>
        </a:p>
      </dgm:t>
    </dgm:pt>
    <dgm:pt modelId="{C2A95A20-6B55-47E8-84EC-AC9423D3CE11}" type="parTrans" cxnId="{066D8341-33C3-4847-9B8B-7DB9C02212BF}">
      <dgm:prSet/>
      <dgm:spPr/>
      <dgm:t>
        <a:bodyPr/>
        <a:lstStyle/>
        <a:p>
          <a:endParaRPr lang="en-US" b="1"/>
        </a:p>
      </dgm:t>
    </dgm:pt>
    <dgm:pt modelId="{B951FB98-3D13-4C6C-900E-4D1EAF395826}" type="sibTrans" cxnId="{066D8341-33C3-4847-9B8B-7DB9C02212BF}">
      <dgm:prSet/>
      <dgm:spPr/>
      <dgm:t>
        <a:bodyPr/>
        <a:lstStyle/>
        <a:p>
          <a:endParaRPr lang="en-US" b="1"/>
        </a:p>
      </dgm:t>
    </dgm:pt>
    <dgm:pt modelId="{616870A8-E983-4BAB-9841-BD9E71422A8F}">
      <dgm:prSet phldrT="[Text]" custT="1"/>
      <dgm:spPr>
        <a:ln w="57150">
          <a:solidFill>
            <a:schemeClr val="accent1"/>
          </a:solidFill>
        </a:ln>
      </dgm:spPr>
      <dgm:t>
        <a:bodyPr/>
        <a:lstStyle/>
        <a:p>
          <a:r>
            <a:rPr lang="en-US" sz="1600" b="0" dirty="0"/>
            <a:t>Pharyngeal swab chlamydia/gonorrhea PCR</a:t>
          </a:r>
        </a:p>
      </dgm:t>
    </dgm:pt>
    <dgm:pt modelId="{F5177C82-E473-4BE9-BDA1-C5DA67A1042C}" type="parTrans" cxnId="{CA0DBB4D-0678-4A00-8806-CE53EC32965D}">
      <dgm:prSet/>
      <dgm:spPr/>
      <dgm:t>
        <a:bodyPr/>
        <a:lstStyle/>
        <a:p>
          <a:endParaRPr lang="en-US" b="1"/>
        </a:p>
      </dgm:t>
    </dgm:pt>
    <dgm:pt modelId="{D626EA8E-B0CB-4675-BC9E-4D536D3082D0}" type="sibTrans" cxnId="{CA0DBB4D-0678-4A00-8806-CE53EC32965D}">
      <dgm:prSet/>
      <dgm:spPr/>
      <dgm:t>
        <a:bodyPr/>
        <a:lstStyle/>
        <a:p>
          <a:endParaRPr lang="en-US" b="1"/>
        </a:p>
      </dgm:t>
    </dgm:pt>
    <dgm:pt modelId="{327707BD-A004-4C3A-A8A0-10F7CDBA07AA}">
      <dgm:prSet phldrT="[Text]" custT="1"/>
      <dgm:spPr>
        <a:ln w="57150">
          <a:solidFill>
            <a:schemeClr val="accent1"/>
          </a:solidFill>
        </a:ln>
      </dgm:spPr>
      <dgm:t>
        <a:bodyPr/>
        <a:lstStyle/>
        <a:p>
          <a:r>
            <a:rPr lang="en-US" sz="1600" b="0" dirty="0"/>
            <a:t>HIV testing</a:t>
          </a:r>
        </a:p>
      </dgm:t>
    </dgm:pt>
    <dgm:pt modelId="{60AC7533-58FA-42EB-BBCE-106A7E811E96}" type="parTrans" cxnId="{A1936DD0-CCAB-45C1-B3B4-764BD1BC147F}">
      <dgm:prSet/>
      <dgm:spPr/>
      <dgm:t>
        <a:bodyPr/>
        <a:lstStyle/>
        <a:p>
          <a:endParaRPr lang="en-US" b="1"/>
        </a:p>
      </dgm:t>
    </dgm:pt>
    <dgm:pt modelId="{ABBA35FE-B66A-472F-81F9-F9C7DB8F38AB}" type="sibTrans" cxnId="{A1936DD0-CCAB-45C1-B3B4-764BD1BC147F}">
      <dgm:prSet/>
      <dgm:spPr/>
      <dgm:t>
        <a:bodyPr/>
        <a:lstStyle/>
        <a:p>
          <a:endParaRPr lang="en-US" b="1"/>
        </a:p>
      </dgm:t>
    </dgm:pt>
    <dgm:pt modelId="{7C57AAB6-0E93-4F70-9D95-C8BF4DCFA667}">
      <dgm:prSet phldrT="[Text]" custT="1">
        <dgm:style>
          <a:lnRef idx="2">
            <a:schemeClr val="accent4">
              <a:shade val="50000"/>
            </a:schemeClr>
          </a:lnRef>
          <a:fillRef idx="1">
            <a:schemeClr val="accent4"/>
          </a:fillRef>
          <a:effectRef idx="0">
            <a:schemeClr val="accent4"/>
          </a:effectRef>
          <a:fontRef idx="minor">
            <a:schemeClr val="lt1"/>
          </a:fontRef>
        </dgm:style>
      </dgm:prSet>
      <dgm:spPr>
        <a:ln w="57150">
          <a:solidFill>
            <a:schemeClr val="accent1"/>
          </a:solidFill>
        </a:ln>
      </dgm:spPr>
      <dgm:t>
        <a:bodyPr/>
        <a:lstStyle/>
        <a:p>
          <a:r>
            <a:rPr lang="en-US" sz="1600" b="0" dirty="0"/>
            <a:t>Rectal swab chlamydia/gonorrhea PCR</a:t>
          </a:r>
        </a:p>
      </dgm:t>
    </dgm:pt>
    <dgm:pt modelId="{DCD6FEF9-37DD-4368-BF9E-17C7295BF158}" type="parTrans" cxnId="{0D6D15C8-706D-4AF5-A7BA-8F8D73977ABE}">
      <dgm:prSet/>
      <dgm:spPr/>
      <dgm:t>
        <a:bodyPr/>
        <a:lstStyle/>
        <a:p>
          <a:endParaRPr lang="en-US" b="1"/>
        </a:p>
      </dgm:t>
    </dgm:pt>
    <dgm:pt modelId="{19ABC22F-5EFA-47D6-B1BA-FC88BA491198}" type="sibTrans" cxnId="{0D6D15C8-706D-4AF5-A7BA-8F8D73977ABE}">
      <dgm:prSet/>
      <dgm:spPr/>
      <dgm:t>
        <a:bodyPr/>
        <a:lstStyle/>
        <a:p>
          <a:endParaRPr lang="en-US" b="1"/>
        </a:p>
      </dgm:t>
    </dgm:pt>
    <dgm:pt modelId="{14DC5B47-29BD-450E-A1FE-26DC2B0EBA0C}">
      <dgm:prSet phldrT="[Text]" custT="1"/>
      <dgm:spPr>
        <a:ln w="57150">
          <a:solidFill>
            <a:schemeClr val="accent1"/>
          </a:solidFill>
        </a:ln>
      </dgm:spPr>
      <dgm:t>
        <a:bodyPr/>
        <a:lstStyle/>
        <a:p>
          <a:r>
            <a:rPr lang="en-US" sz="1600" b="0" dirty="0"/>
            <a:t>Syphilis testing</a:t>
          </a:r>
        </a:p>
      </dgm:t>
    </dgm:pt>
    <dgm:pt modelId="{00952097-599F-448B-8702-47EE5E166B67}" type="parTrans" cxnId="{B9511A2B-4F5B-4402-B252-090BD0E0BEA1}">
      <dgm:prSet/>
      <dgm:spPr/>
      <dgm:t>
        <a:bodyPr/>
        <a:lstStyle/>
        <a:p>
          <a:endParaRPr lang="en-US" b="1"/>
        </a:p>
      </dgm:t>
    </dgm:pt>
    <dgm:pt modelId="{06DE0018-FDA4-434A-A06C-454D71425555}" type="sibTrans" cxnId="{B9511A2B-4F5B-4402-B252-090BD0E0BEA1}">
      <dgm:prSet/>
      <dgm:spPr/>
      <dgm:t>
        <a:bodyPr/>
        <a:lstStyle/>
        <a:p>
          <a:endParaRPr lang="en-US" b="1"/>
        </a:p>
      </dgm:t>
    </dgm:pt>
    <dgm:pt modelId="{60FE4F43-CF75-41FE-BC42-966972B2AC5A}">
      <dgm:prSet phldrT="[Text]" custT="1"/>
      <dgm:spPr>
        <a:ln w="76200">
          <a:solidFill>
            <a:srgbClr val="B74919"/>
          </a:solidFill>
        </a:ln>
      </dgm:spPr>
      <dgm:t>
        <a:bodyPr/>
        <a:lstStyle/>
        <a:p>
          <a:r>
            <a:rPr lang="en-US" sz="1600" b="0" dirty="0"/>
            <a:t>Trichomonas PCR</a:t>
          </a:r>
        </a:p>
      </dgm:t>
    </dgm:pt>
    <dgm:pt modelId="{216AC632-DBD6-41A0-A936-70511DC520F6}" type="parTrans" cxnId="{206D1E46-F0F5-4FE7-831C-25E5587C659A}">
      <dgm:prSet/>
      <dgm:spPr/>
      <dgm:t>
        <a:bodyPr/>
        <a:lstStyle/>
        <a:p>
          <a:endParaRPr lang="en-US" b="1"/>
        </a:p>
      </dgm:t>
    </dgm:pt>
    <dgm:pt modelId="{A52EE81A-DCE9-4A40-A812-23A2E9CDDE5E}" type="sibTrans" cxnId="{206D1E46-F0F5-4FE7-831C-25E5587C659A}">
      <dgm:prSet/>
      <dgm:spPr/>
      <dgm:t>
        <a:bodyPr/>
        <a:lstStyle/>
        <a:p>
          <a:endParaRPr lang="en-US" b="1"/>
        </a:p>
      </dgm:t>
    </dgm:pt>
    <dgm:pt modelId="{7645D008-7DA4-4B42-8DF4-EADA1D0FC841}">
      <dgm:prSet phldrT="[Text]" custT="1"/>
      <dgm:spPr>
        <a:ln w="57150">
          <a:solidFill>
            <a:srgbClr val="B74919"/>
          </a:solidFill>
        </a:ln>
      </dgm:spPr>
      <dgm:t>
        <a:bodyPr/>
        <a:lstStyle/>
        <a:p>
          <a:r>
            <a:rPr lang="en-US" sz="1600" b="0" dirty="0"/>
            <a:t>HSV antibody testing</a:t>
          </a:r>
        </a:p>
      </dgm:t>
    </dgm:pt>
    <dgm:pt modelId="{0EF5FFA6-9911-400B-A9F3-9AEC9DB14BCC}" type="parTrans" cxnId="{AD829133-2EAB-4F6B-8AD2-E6A7CDAD8F9A}">
      <dgm:prSet/>
      <dgm:spPr/>
      <dgm:t>
        <a:bodyPr/>
        <a:lstStyle/>
        <a:p>
          <a:endParaRPr lang="en-US" b="1"/>
        </a:p>
      </dgm:t>
    </dgm:pt>
    <dgm:pt modelId="{84CA64D8-2928-409B-A3D2-406D3EFD0AC9}" type="sibTrans" cxnId="{AD829133-2EAB-4F6B-8AD2-E6A7CDAD8F9A}">
      <dgm:prSet/>
      <dgm:spPr/>
      <dgm:t>
        <a:bodyPr/>
        <a:lstStyle/>
        <a:p>
          <a:endParaRPr lang="en-US" b="1"/>
        </a:p>
      </dgm:t>
    </dgm:pt>
    <dgm:pt modelId="{58854825-A1DF-436E-A6C6-7A89554ACD80}">
      <dgm:prSet phldrT="[Text]" custT="1"/>
      <dgm:spPr>
        <a:ln w="57150">
          <a:solidFill>
            <a:schemeClr val="accent1"/>
          </a:solidFill>
        </a:ln>
      </dgm:spPr>
      <dgm:t>
        <a:bodyPr/>
        <a:lstStyle/>
        <a:p>
          <a:r>
            <a:rPr lang="en-US" sz="1600" b="0" dirty="0"/>
            <a:t>Hepatitis A</a:t>
          </a:r>
        </a:p>
      </dgm:t>
    </dgm:pt>
    <dgm:pt modelId="{3DB15B5B-6B2B-44D8-8002-BFE19A66E32E}" type="parTrans" cxnId="{972DC5BC-B4E3-4149-9086-094FD69EBE05}">
      <dgm:prSet/>
      <dgm:spPr/>
      <dgm:t>
        <a:bodyPr/>
        <a:lstStyle/>
        <a:p>
          <a:endParaRPr lang="en-US" b="1"/>
        </a:p>
      </dgm:t>
    </dgm:pt>
    <dgm:pt modelId="{27EF30EA-9C73-4D15-B56F-12564486B241}" type="sibTrans" cxnId="{972DC5BC-B4E3-4149-9086-094FD69EBE05}">
      <dgm:prSet/>
      <dgm:spPr/>
      <dgm:t>
        <a:bodyPr/>
        <a:lstStyle/>
        <a:p>
          <a:endParaRPr lang="en-US" b="1"/>
        </a:p>
      </dgm:t>
    </dgm:pt>
    <dgm:pt modelId="{F959BB9F-3926-4326-9A18-013CB07FCB31}">
      <dgm:prSet phldrT="[Text]" custT="1"/>
      <dgm:spPr>
        <a:ln w="57150">
          <a:solidFill>
            <a:schemeClr val="accent1"/>
          </a:solidFill>
        </a:ln>
      </dgm:spPr>
      <dgm:t>
        <a:bodyPr/>
        <a:lstStyle/>
        <a:p>
          <a:r>
            <a:rPr lang="en-US" sz="1600" b="0" dirty="0"/>
            <a:t>Hepatitis B</a:t>
          </a:r>
        </a:p>
      </dgm:t>
    </dgm:pt>
    <dgm:pt modelId="{C8420044-6939-4FF7-9E2A-B63094C66731}" type="parTrans" cxnId="{5FE426AC-24B9-414C-B996-2EEB9056823F}">
      <dgm:prSet/>
      <dgm:spPr/>
      <dgm:t>
        <a:bodyPr/>
        <a:lstStyle/>
        <a:p>
          <a:endParaRPr lang="en-US" b="1"/>
        </a:p>
      </dgm:t>
    </dgm:pt>
    <dgm:pt modelId="{CB708486-B3F8-4769-85E9-DA0B8E08CEB7}" type="sibTrans" cxnId="{5FE426AC-24B9-414C-B996-2EEB9056823F}">
      <dgm:prSet/>
      <dgm:spPr/>
      <dgm:t>
        <a:bodyPr/>
        <a:lstStyle/>
        <a:p>
          <a:endParaRPr lang="en-US" b="1"/>
        </a:p>
      </dgm:t>
    </dgm:pt>
    <dgm:pt modelId="{C8E79BA8-15E3-428D-BAD7-299A97AB6853}">
      <dgm:prSet phldrT="[Text]" custT="1"/>
      <dgm:spPr>
        <a:ln w="57150">
          <a:solidFill>
            <a:schemeClr val="accent1"/>
          </a:solidFill>
        </a:ln>
      </dgm:spPr>
      <dgm:t>
        <a:bodyPr/>
        <a:lstStyle/>
        <a:p>
          <a:r>
            <a:rPr lang="en-US" sz="1600" b="0" dirty="0"/>
            <a:t>Hepatitis C</a:t>
          </a:r>
        </a:p>
      </dgm:t>
    </dgm:pt>
    <dgm:pt modelId="{378CBDD2-4167-4610-A148-B1D7D5CBD00B}" type="parTrans" cxnId="{071C8B71-D839-4912-A09B-4889091244E8}">
      <dgm:prSet/>
      <dgm:spPr/>
      <dgm:t>
        <a:bodyPr/>
        <a:lstStyle/>
        <a:p>
          <a:endParaRPr lang="en-US" b="1"/>
        </a:p>
      </dgm:t>
    </dgm:pt>
    <dgm:pt modelId="{0C381719-51A5-4AB7-BBF9-A67C00A35EDF}" type="sibTrans" cxnId="{071C8B71-D839-4912-A09B-4889091244E8}">
      <dgm:prSet/>
      <dgm:spPr/>
      <dgm:t>
        <a:bodyPr/>
        <a:lstStyle/>
        <a:p>
          <a:endParaRPr lang="en-US" b="1"/>
        </a:p>
      </dgm:t>
    </dgm:pt>
    <dgm:pt modelId="{8FA2B697-E567-4106-A186-81B65BC2BD26}">
      <dgm:prSet phldrT="[Text]" custT="1"/>
      <dgm:spPr>
        <a:ln w="76200">
          <a:solidFill>
            <a:srgbClr val="B74919"/>
          </a:solidFill>
        </a:ln>
      </dgm:spPr>
      <dgm:t>
        <a:bodyPr/>
        <a:lstStyle/>
        <a:p>
          <a:r>
            <a:rPr lang="en-US" sz="1600" b="0" dirty="0"/>
            <a:t>Mid-stream catch urine chlamydia/gonorrhea PCR</a:t>
          </a:r>
        </a:p>
      </dgm:t>
    </dgm:pt>
    <dgm:pt modelId="{FB16D9D7-4653-402B-880A-32553DE3ADFB}" type="parTrans" cxnId="{AF929D3E-6B6E-4F8B-8F3C-9458A9DF5EAF}">
      <dgm:prSet/>
      <dgm:spPr/>
      <dgm:t>
        <a:bodyPr/>
        <a:lstStyle/>
        <a:p>
          <a:endParaRPr lang="en-US"/>
        </a:p>
      </dgm:t>
    </dgm:pt>
    <dgm:pt modelId="{4BADFFA7-CDBF-410A-9A83-A2AFFEF0D13F}" type="sibTrans" cxnId="{AF929D3E-6B6E-4F8B-8F3C-9458A9DF5EAF}">
      <dgm:prSet/>
      <dgm:spPr/>
      <dgm:t>
        <a:bodyPr/>
        <a:lstStyle/>
        <a:p>
          <a:endParaRPr lang="en-US"/>
        </a:p>
      </dgm:t>
    </dgm:pt>
    <dgm:pt modelId="{7BEACA91-E6B0-4523-B627-0367A79A77C9}">
      <dgm:prSet phldrT="[Text]" custT="1"/>
      <dgm:spPr>
        <a:ln w="76200">
          <a:solidFill>
            <a:srgbClr val="B74919"/>
          </a:solidFill>
        </a:ln>
      </dgm:spPr>
      <dgm:t>
        <a:bodyPr/>
        <a:lstStyle/>
        <a:p>
          <a:r>
            <a:rPr lang="en-US" sz="1600" b="0" dirty="0"/>
            <a:t>Anal Pap Smear</a:t>
          </a:r>
        </a:p>
      </dgm:t>
    </dgm:pt>
    <dgm:pt modelId="{142C522F-4790-49B6-8CA6-72804F84E3C2}" type="sibTrans" cxnId="{D481D9D1-468E-44F0-A800-BACA36F5D231}">
      <dgm:prSet/>
      <dgm:spPr/>
      <dgm:t>
        <a:bodyPr/>
        <a:lstStyle/>
        <a:p>
          <a:endParaRPr lang="en-US" b="1"/>
        </a:p>
      </dgm:t>
    </dgm:pt>
    <dgm:pt modelId="{F40646B1-7386-4535-8EB3-0104100083C2}" type="parTrans" cxnId="{D481D9D1-468E-44F0-A800-BACA36F5D231}">
      <dgm:prSet/>
      <dgm:spPr/>
      <dgm:t>
        <a:bodyPr/>
        <a:lstStyle/>
        <a:p>
          <a:endParaRPr lang="en-US" b="1"/>
        </a:p>
      </dgm:t>
    </dgm:pt>
    <dgm:pt modelId="{CCDB7E81-7CD1-45B8-9F7D-2CBA52E85070}" type="pres">
      <dgm:prSet presAssocID="{6A53C185-5A54-47EB-BFAE-B77F8C7C6DEE}" presName="linear" presStyleCnt="0">
        <dgm:presLayoutVars>
          <dgm:animLvl val="lvl"/>
          <dgm:resizeHandles val="exact"/>
        </dgm:presLayoutVars>
      </dgm:prSet>
      <dgm:spPr/>
    </dgm:pt>
    <dgm:pt modelId="{87DE8D74-C32F-4E67-BA02-D54742916593}" type="pres">
      <dgm:prSet presAssocID="{8FA2B697-E567-4106-A186-81B65BC2BD26}" presName="parentText" presStyleLbl="node1" presStyleIdx="0" presStyleCnt="12" custLinFactNeighborX="5734" custLinFactNeighborY="-50384">
        <dgm:presLayoutVars>
          <dgm:chMax val="0"/>
          <dgm:bulletEnabled val="1"/>
        </dgm:presLayoutVars>
      </dgm:prSet>
      <dgm:spPr/>
    </dgm:pt>
    <dgm:pt modelId="{EA600735-C411-4DDA-B9B0-C6882154CC64}" type="pres">
      <dgm:prSet presAssocID="{4BADFFA7-CDBF-410A-9A83-A2AFFEF0D13F}" presName="spacer" presStyleCnt="0"/>
      <dgm:spPr/>
    </dgm:pt>
    <dgm:pt modelId="{B32E2802-AF4F-4298-9523-2B67386B3263}" type="pres">
      <dgm:prSet presAssocID="{0B559F68-DC14-495A-8BBF-49B2AEB16832}" presName="parentText" presStyleLbl="node1" presStyleIdx="1" presStyleCnt="12">
        <dgm:presLayoutVars>
          <dgm:chMax val="0"/>
          <dgm:bulletEnabled val="1"/>
        </dgm:presLayoutVars>
      </dgm:prSet>
      <dgm:spPr/>
    </dgm:pt>
    <dgm:pt modelId="{616865BC-6DCA-4E6E-BDA1-71C74FFCBD1C}" type="pres">
      <dgm:prSet presAssocID="{B951FB98-3D13-4C6C-900E-4D1EAF395826}" presName="spacer" presStyleCnt="0"/>
      <dgm:spPr/>
    </dgm:pt>
    <dgm:pt modelId="{91158581-A3B2-4899-95B4-9A0065ED7CE2}" type="pres">
      <dgm:prSet presAssocID="{616870A8-E983-4BAB-9841-BD9E71422A8F}" presName="parentText" presStyleLbl="node1" presStyleIdx="2" presStyleCnt="12">
        <dgm:presLayoutVars>
          <dgm:chMax val="0"/>
          <dgm:bulletEnabled val="1"/>
        </dgm:presLayoutVars>
      </dgm:prSet>
      <dgm:spPr/>
    </dgm:pt>
    <dgm:pt modelId="{CE21A2E9-7C09-4CEF-80DC-98B527E7F049}" type="pres">
      <dgm:prSet presAssocID="{D626EA8E-B0CB-4675-BC9E-4D536D3082D0}" presName="spacer" presStyleCnt="0"/>
      <dgm:spPr/>
    </dgm:pt>
    <dgm:pt modelId="{601387B6-1CA3-4B03-AA37-9BE0AF50E456}" type="pres">
      <dgm:prSet presAssocID="{7C57AAB6-0E93-4F70-9D95-C8BF4DCFA667}" presName="parentText" presStyleLbl="node1" presStyleIdx="3" presStyleCnt="12">
        <dgm:presLayoutVars>
          <dgm:chMax val="0"/>
          <dgm:bulletEnabled val="1"/>
        </dgm:presLayoutVars>
      </dgm:prSet>
      <dgm:spPr/>
    </dgm:pt>
    <dgm:pt modelId="{B6F01118-36D1-4752-BB50-40FEE6CDA0F1}" type="pres">
      <dgm:prSet presAssocID="{19ABC22F-5EFA-47D6-B1BA-FC88BA491198}" presName="spacer" presStyleCnt="0"/>
      <dgm:spPr/>
    </dgm:pt>
    <dgm:pt modelId="{F128143D-2544-4F6F-B2DE-0EF40B8264DD}" type="pres">
      <dgm:prSet presAssocID="{327707BD-A004-4C3A-A8A0-10F7CDBA07AA}" presName="parentText" presStyleLbl="node1" presStyleIdx="4" presStyleCnt="12">
        <dgm:presLayoutVars>
          <dgm:chMax val="0"/>
          <dgm:bulletEnabled val="1"/>
        </dgm:presLayoutVars>
      </dgm:prSet>
      <dgm:spPr/>
    </dgm:pt>
    <dgm:pt modelId="{A04C7D96-D58A-404F-B37F-BFD7AF80E452}" type="pres">
      <dgm:prSet presAssocID="{ABBA35FE-B66A-472F-81F9-F9C7DB8F38AB}" presName="spacer" presStyleCnt="0"/>
      <dgm:spPr/>
    </dgm:pt>
    <dgm:pt modelId="{205BE87C-00A8-400D-A7E8-CE8EE2CD9AD6}" type="pres">
      <dgm:prSet presAssocID="{14DC5B47-29BD-450E-A1FE-26DC2B0EBA0C}" presName="parentText" presStyleLbl="node1" presStyleIdx="5" presStyleCnt="12">
        <dgm:presLayoutVars>
          <dgm:chMax val="0"/>
          <dgm:bulletEnabled val="1"/>
        </dgm:presLayoutVars>
      </dgm:prSet>
      <dgm:spPr/>
    </dgm:pt>
    <dgm:pt modelId="{7570FE75-D83F-443E-B022-5C754EFEF661}" type="pres">
      <dgm:prSet presAssocID="{06DE0018-FDA4-434A-A06C-454D71425555}" presName="spacer" presStyleCnt="0"/>
      <dgm:spPr/>
    </dgm:pt>
    <dgm:pt modelId="{7F26A538-29EF-4ECF-AA16-4D8BB2BE5576}" type="pres">
      <dgm:prSet presAssocID="{60FE4F43-CF75-41FE-BC42-966972B2AC5A}" presName="parentText" presStyleLbl="node1" presStyleIdx="6" presStyleCnt="12">
        <dgm:presLayoutVars>
          <dgm:chMax val="0"/>
          <dgm:bulletEnabled val="1"/>
        </dgm:presLayoutVars>
      </dgm:prSet>
      <dgm:spPr/>
    </dgm:pt>
    <dgm:pt modelId="{BE6D33EE-C10F-4A45-94EC-A51E8B21E52D}" type="pres">
      <dgm:prSet presAssocID="{A52EE81A-DCE9-4A40-A812-23A2E9CDDE5E}" presName="spacer" presStyleCnt="0"/>
      <dgm:spPr/>
    </dgm:pt>
    <dgm:pt modelId="{9AEF1281-8801-4BEB-B3DA-1219813897EC}" type="pres">
      <dgm:prSet presAssocID="{7645D008-7DA4-4B42-8DF4-EADA1D0FC841}" presName="parentText" presStyleLbl="node1" presStyleIdx="7" presStyleCnt="12">
        <dgm:presLayoutVars>
          <dgm:chMax val="0"/>
          <dgm:bulletEnabled val="1"/>
        </dgm:presLayoutVars>
      </dgm:prSet>
      <dgm:spPr/>
    </dgm:pt>
    <dgm:pt modelId="{37F4A753-D77A-4251-89F3-EAAABD96DCE3}" type="pres">
      <dgm:prSet presAssocID="{84CA64D8-2928-409B-A3D2-406D3EFD0AC9}" presName="spacer" presStyleCnt="0"/>
      <dgm:spPr/>
    </dgm:pt>
    <dgm:pt modelId="{FFB792E0-55EB-4056-90BD-4CD8E453CB5B}" type="pres">
      <dgm:prSet presAssocID="{58854825-A1DF-436E-A6C6-7A89554ACD80}" presName="parentText" presStyleLbl="node1" presStyleIdx="8" presStyleCnt="12">
        <dgm:presLayoutVars>
          <dgm:chMax val="0"/>
          <dgm:bulletEnabled val="1"/>
        </dgm:presLayoutVars>
      </dgm:prSet>
      <dgm:spPr/>
    </dgm:pt>
    <dgm:pt modelId="{BFE1DDC6-6DFA-42D2-B3B7-08E95D5ABAA2}" type="pres">
      <dgm:prSet presAssocID="{27EF30EA-9C73-4D15-B56F-12564486B241}" presName="spacer" presStyleCnt="0"/>
      <dgm:spPr/>
    </dgm:pt>
    <dgm:pt modelId="{A30262A2-854D-4A9F-BD29-061EEA7D054F}" type="pres">
      <dgm:prSet presAssocID="{F959BB9F-3926-4326-9A18-013CB07FCB31}" presName="parentText" presStyleLbl="node1" presStyleIdx="9" presStyleCnt="12">
        <dgm:presLayoutVars>
          <dgm:chMax val="0"/>
          <dgm:bulletEnabled val="1"/>
        </dgm:presLayoutVars>
      </dgm:prSet>
      <dgm:spPr/>
    </dgm:pt>
    <dgm:pt modelId="{E02963D3-BE2B-442C-B0AB-5CF8DCF1C09C}" type="pres">
      <dgm:prSet presAssocID="{CB708486-B3F8-4769-85E9-DA0B8E08CEB7}" presName="spacer" presStyleCnt="0"/>
      <dgm:spPr/>
    </dgm:pt>
    <dgm:pt modelId="{CEEF1E1C-2CA7-4782-A1C3-A03082CC210F}" type="pres">
      <dgm:prSet presAssocID="{C8E79BA8-15E3-428D-BAD7-299A97AB6853}" presName="parentText" presStyleLbl="node1" presStyleIdx="10" presStyleCnt="12">
        <dgm:presLayoutVars>
          <dgm:chMax val="0"/>
          <dgm:bulletEnabled val="1"/>
        </dgm:presLayoutVars>
      </dgm:prSet>
      <dgm:spPr/>
    </dgm:pt>
    <dgm:pt modelId="{A94D9D6D-437C-4E79-BFD9-3DA98BA5DDCA}" type="pres">
      <dgm:prSet presAssocID="{0C381719-51A5-4AB7-BBF9-A67C00A35EDF}" presName="spacer" presStyleCnt="0"/>
      <dgm:spPr/>
    </dgm:pt>
    <dgm:pt modelId="{BA912346-27A2-4007-B0E8-CBB3DC9E7336}" type="pres">
      <dgm:prSet presAssocID="{7BEACA91-E6B0-4523-B627-0367A79A77C9}" presName="parentText" presStyleLbl="node1" presStyleIdx="11" presStyleCnt="12">
        <dgm:presLayoutVars>
          <dgm:chMax val="0"/>
          <dgm:bulletEnabled val="1"/>
        </dgm:presLayoutVars>
      </dgm:prSet>
      <dgm:spPr/>
    </dgm:pt>
  </dgm:ptLst>
  <dgm:cxnLst>
    <dgm:cxn modelId="{756DB529-1A43-439F-87B1-E4B77EC6E0F2}" type="presOf" srcId="{60FE4F43-CF75-41FE-BC42-966972B2AC5A}" destId="{7F26A538-29EF-4ECF-AA16-4D8BB2BE5576}" srcOrd="0" destOrd="0" presId="urn:microsoft.com/office/officeart/2005/8/layout/vList2"/>
    <dgm:cxn modelId="{B9511A2B-4F5B-4402-B252-090BD0E0BEA1}" srcId="{6A53C185-5A54-47EB-BFAE-B77F8C7C6DEE}" destId="{14DC5B47-29BD-450E-A1FE-26DC2B0EBA0C}" srcOrd="5" destOrd="0" parTransId="{00952097-599F-448B-8702-47EE5E166B67}" sibTransId="{06DE0018-FDA4-434A-A06C-454D71425555}"/>
    <dgm:cxn modelId="{67DE5C32-E413-4A1D-A58B-C33593BFDBD0}" type="presOf" srcId="{616870A8-E983-4BAB-9841-BD9E71422A8F}" destId="{91158581-A3B2-4899-95B4-9A0065ED7CE2}" srcOrd="0" destOrd="0" presId="urn:microsoft.com/office/officeart/2005/8/layout/vList2"/>
    <dgm:cxn modelId="{AD829133-2EAB-4F6B-8AD2-E6A7CDAD8F9A}" srcId="{6A53C185-5A54-47EB-BFAE-B77F8C7C6DEE}" destId="{7645D008-7DA4-4B42-8DF4-EADA1D0FC841}" srcOrd="7" destOrd="0" parTransId="{0EF5FFA6-9911-400B-A9F3-9AEC9DB14BCC}" sibTransId="{84CA64D8-2928-409B-A3D2-406D3EFD0AC9}"/>
    <dgm:cxn modelId="{2F5B173E-2F65-4539-BDEB-F4487700979C}" type="presOf" srcId="{C8E79BA8-15E3-428D-BAD7-299A97AB6853}" destId="{CEEF1E1C-2CA7-4782-A1C3-A03082CC210F}" srcOrd="0" destOrd="0" presId="urn:microsoft.com/office/officeart/2005/8/layout/vList2"/>
    <dgm:cxn modelId="{AF929D3E-6B6E-4F8B-8F3C-9458A9DF5EAF}" srcId="{6A53C185-5A54-47EB-BFAE-B77F8C7C6DEE}" destId="{8FA2B697-E567-4106-A186-81B65BC2BD26}" srcOrd="0" destOrd="0" parTransId="{FB16D9D7-4653-402B-880A-32553DE3ADFB}" sibTransId="{4BADFFA7-CDBF-410A-9A83-A2AFFEF0D13F}"/>
    <dgm:cxn modelId="{64996361-7A7F-4506-AA6C-B28084816698}" type="presOf" srcId="{7BEACA91-E6B0-4523-B627-0367A79A77C9}" destId="{BA912346-27A2-4007-B0E8-CBB3DC9E7336}" srcOrd="0" destOrd="0" presId="urn:microsoft.com/office/officeart/2005/8/layout/vList2"/>
    <dgm:cxn modelId="{066D8341-33C3-4847-9B8B-7DB9C02212BF}" srcId="{6A53C185-5A54-47EB-BFAE-B77F8C7C6DEE}" destId="{0B559F68-DC14-495A-8BBF-49B2AEB16832}" srcOrd="1" destOrd="0" parTransId="{C2A95A20-6B55-47E8-84EC-AC9423D3CE11}" sibTransId="{B951FB98-3D13-4C6C-900E-4D1EAF395826}"/>
    <dgm:cxn modelId="{18D22744-2BEF-4EFD-AB8F-E7B5158F5B03}" type="presOf" srcId="{7C57AAB6-0E93-4F70-9D95-C8BF4DCFA667}" destId="{601387B6-1CA3-4B03-AA37-9BE0AF50E456}" srcOrd="0" destOrd="0" presId="urn:microsoft.com/office/officeart/2005/8/layout/vList2"/>
    <dgm:cxn modelId="{206D1E46-F0F5-4FE7-831C-25E5587C659A}" srcId="{6A53C185-5A54-47EB-BFAE-B77F8C7C6DEE}" destId="{60FE4F43-CF75-41FE-BC42-966972B2AC5A}" srcOrd="6" destOrd="0" parTransId="{216AC632-DBD6-41A0-A936-70511DC520F6}" sibTransId="{A52EE81A-DCE9-4A40-A812-23A2E9CDDE5E}"/>
    <dgm:cxn modelId="{A8677669-BEAE-4229-8287-6E354D6048EB}" type="presOf" srcId="{58854825-A1DF-436E-A6C6-7A89554ACD80}" destId="{FFB792E0-55EB-4056-90BD-4CD8E453CB5B}" srcOrd="0" destOrd="0" presId="urn:microsoft.com/office/officeart/2005/8/layout/vList2"/>
    <dgm:cxn modelId="{CA0DBB4D-0678-4A00-8806-CE53EC32965D}" srcId="{6A53C185-5A54-47EB-BFAE-B77F8C7C6DEE}" destId="{616870A8-E983-4BAB-9841-BD9E71422A8F}" srcOrd="2" destOrd="0" parTransId="{F5177C82-E473-4BE9-BDA1-C5DA67A1042C}" sibTransId="{D626EA8E-B0CB-4675-BC9E-4D536D3082D0}"/>
    <dgm:cxn modelId="{071C8B71-D839-4912-A09B-4889091244E8}" srcId="{6A53C185-5A54-47EB-BFAE-B77F8C7C6DEE}" destId="{C8E79BA8-15E3-428D-BAD7-299A97AB6853}" srcOrd="10" destOrd="0" parTransId="{378CBDD2-4167-4610-A148-B1D7D5CBD00B}" sibTransId="{0C381719-51A5-4AB7-BBF9-A67C00A35EDF}"/>
    <dgm:cxn modelId="{FB1DD673-3407-45B5-B4D1-C8799D2C24F5}" type="presOf" srcId="{14DC5B47-29BD-450E-A1FE-26DC2B0EBA0C}" destId="{205BE87C-00A8-400D-A7E8-CE8EE2CD9AD6}" srcOrd="0" destOrd="0" presId="urn:microsoft.com/office/officeart/2005/8/layout/vList2"/>
    <dgm:cxn modelId="{C9EFEC5A-141C-4798-8FA7-C7B87503E8E0}" type="presOf" srcId="{0B559F68-DC14-495A-8BBF-49B2AEB16832}" destId="{B32E2802-AF4F-4298-9523-2B67386B3263}" srcOrd="0" destOrd="0" presId="urn:microsoft.com/office/officeart/2005/8/layout/vList2"/>
    <dgm:cxn modelId="{38AD2181-A649-47EB-9220-8DBC20932B52}" type="presOf" srcId="{327707BD-A004-4C3A-A8A0-10F7CDBA07AA}" destId="{F128143D-2544-4F6F-B2DE-0EF40B8264DD}" srcOrd="0" destOrd="0" presId="urn:microsoft.com/office/officeart/2005/8/layout/vList2"/>
    <dgm:cxn modelId="{109E4E96-9DE7-4095-B972-776BF7C132A1}" type="presOf" srcId="{F959BB9F-3926-4326-9A18-013CB07FCB31}" destId="{A30262A2-854D-4A9F-BD29-061EEA7D054F}" srcOrd="0" destOrd="0" presId="urn:microsoft.com/office/officeart/2005/8/layout/vList2"/>
    <dgm:cxn modelId="{23F42C97-660A-4034-A200-796AFDDA0354}" type="presOf" srcId="{6A53C185-5A54-47EB-BFAE-B77F8C7C6DEE}" destId="{CCDB7E81-7CD1-45B8-9F7D-2CBA52E85070}" srcOrd="0" destOrd="0" presId="urn:microsoft.com/office/officeart/2005/8/layout/vList2"/>
    <dgm:cxn modelId="{D5FE0199-77CF-49ED-9112-E598A4CF960F}" type="presOf" srcId="{7645D008-7DA4-4B42-8DF4-EADA1D0FC841}" destId="{9AEF1281-8801-4BEB-B3DA-1219813897EC}" srcOrd="0" destOrd="0" presId="urn:microsoft.com/office/officeart/2005/8/layout/vList2"/>
    <dgm:cxn modelId="{5FE426AC-24B9-414C-B996-2EEB9056823F}" srcId="{6A53C185-5A54-47EB-BFAE-B77F8C7C6DEE}" destId="{F959BB9F-3926-4326-9A18-013CB07FCB31}" srcOrd="9" destOrd="0" parTransId="{C8420044-6939-4FF7-9E2A-B63094C66731}" sibTransId="{CB708486-B3F8-4769-85E9-DA0B8E08CEB7}"/>
    <dgm:cxn modelId="{972DC5BC-B4E3-4149-9086-094FD69EBE05}" srcId="{6A53C185-5A54-47EB-BFAE-B77F8C7C6DEE}" destId="{58854825-A1DF-436E-A6C6-7A89554ACD80}" srcOrd="8" destOrd="0" parTransId="{3DB15B5B-6B2B-44D8-8002-BFE19A66E32E}" sibTransId="{27EF30EA-9C73-4D15-B56F-12564486B241}"/>
    <dgm:cxn modelId="{0D6D15C8-706D-4AF5-A7BA-8F8D73977ABE}" srcId="{6A53C185-5A54-47EB-BFAE-B77F8C7C6DEE}" destId="{7C57AAB6-0E93-4F70-9D95-C8BF4DCFA667}" srcOrd="3" destOrd="0" parTransId="{DCD6FEF9-37DD-4368-BF9E-17C7295BF158}" sibTransId="{19ABC22F-5EFA-47D6-B1BA-FC88BA491198}"/>
    <dgm:cxn modelId="{A1936DD0-CCAB-45C1-B3B4-764BD1BC147F}" srcId="{6A53C185-5A54-47EB-BFAE-B77F8C7C6DEE}" destId="{327707BD-A004-4C3A-A8A0-10F7CDBA07AA}" srcOrd="4" destOrd="0" parTransId="{60AC7533-58FA-42EB-BBCE-106A7E811E96}" sibTransId="{ABBA35FE-B66A-472F-81F9-F9C7DB8F38AB}"/>
    <dgm:cxn modelId="{D481D9D1-468E-44F0-A800-BACA36F5D231}" srcId="{6A53C185-5A54-47EB-BFAE-B77F8C7C6DEE}" destId="{7BEACA91-E6B0-4523-B627-0367A79A77C9}" srcOrd="11" destOrd="0" parTransId="{F40646B1-7386-4535-8EB3-0104100083C2}" sibTransId="{142C522F-4790-49B6-8CA6-72804F84E3C2}"/>
    <dgm:cxn modelId="{29512DED-935F-4F7D-96A7-AAC414867080}" type="presOf" srcId="{8FA2B697-E567-4106-A186-81B65BC2BD26}" destId="{87DE8D74-C32F-4E67-BA02-D54742916593}" srcOrd="0" destOrd="0" presId="urn:microsoft.com/office/officeart/2005/8/layout/vList2"/>
    <dgm:cxn modelId="{FF25924A-A2BF-4540-959E-3A9544AE1CE8}" type="presParOf" srcId="{CCDB7E81-7CD1-45B8-9F7D-2CBA52E85070}" destId="{87DE8D74-C32F-4E67-BA02-D54742916593}" srcOrd="0" destOrd="0" presId="urn:microsoft.com/office/officeart/2005/8/layout/vList2"/>
    <dgm:cxn modelId="{E3779466-6D61-4B97-88FF-7012383882A2}" type="presParOf" srcId="{CCDB7E81-7CD1-45B8-9F7D-2CBA52E85070}" destId="{EA600735-C411-4DDA-B9B0-C6882154CC64}" srcOrd="1" destOrd="0" presId="urn:microsoft.com/office/officeart/2005/8/layout/vList2"/>
    <dgm:cxn modelId="{71ACA0A3-BB34-43A1-8104-4BA7CAB19A55}" type="presParOf" srcId="{CCDB7E81-7CD1-45B8-9F7D-2CBA52E85070}" destId="{B32E2802-AF4F-4298-9523-2B67386B3263}" srcOrd="2" destOrd="0" presId="urn:microsoft.com/office/officeart/2005/8/layout/vList2"/>
    <dgm:cxn modelId="{67DBB339-D168-4B54-BC35-AA1B618BECA7}" type="presParOf" srcId="{CCDB7E81-7CD1-45B8-9F7D-2CBA52E85070}" destId="{616865BC-6DCA-4E6E-BDA1-71C74FFCBD1C}" srcOrd="3" destOrd="0" presId="urn:microsoft.com/office/officeart/2005/8/layout/vList2"/>
    <dgm:cxn modelId="{EEB61482-EF71-4FCD-87CB-111D90098D07}" type="presParOf" srcId="{CCDB7E81-7CD1-45B8-9F7D-2CBA52E85070}" destId="{91158581-A3B2-4899-95B4-9A0065ED7CE2}" srcOrd="4" destOrd="0" presId="urn:microsoft.com/office/officeart/2005/8/layout/vList2"/>
    <dgm:cxn modelId="{AC47B01E-9CC5-455E-A3A5-1DE562E77F7D}" type="presParOf" srcId="{CCDB7E81-7CD1-45B8-9F7D-2CBA52E85070}" destId="{CE21A2E9-7C09-4CEF-80DC-98B527E7F049}" srcOrd="5" destOrd="0" presId="urn:microsoft.com/office/officeart/2005/8/layout/vList2"/>
    <dgm:cxn modelId="{65BB86B5-3537-446B-8F0D-E9A532400A17}" type="presParOf" srcId="{CCDB7E81-7CD1-45B8-9F7D-2CBA52E85070}" destId="{601387B6-1CA3-4B03-AA37-9BE0AF50E456}" srcOrd="6" destOrd="0" presId="urn:microsoft.com/office/officeart/2005/8/layout/vList2"/>
    <dgm:cxn modelId="{F7F4E4DC-1932-42C2-92B9-936DF2F4E40D}" type="presParOf" srcId="{CCDB7E81-7CD1-45B8-9F7D-2CBA52E85070}" destId="{B6F01118-36D1-4752-BB50-40FEE6CDA0F1}" srcOrd="7" destOrd="0" presId="urn:microsoft.com/office/officeart/2005/8/layout/vList2"/>
    <dgm:cxn modelId="{09961F80-295F-48BA-A943-0B601633F5CD}" type="presParOf" srcId="{CCDB7E81-7CD1-45B8-9F7D-2CBA52E85070}" destId="{F128143D-2544-4F6F-B2DE-0EF40B8264DD}" srcOrd="8" destOrd="0" presId="urn:microsoft.com/office/officeart/2005/8/layout/vList2"/>
    <dgm:cxn modelId="{7F5253E0-F5CB-4D05-8EBB-F19C9FC4D722}" type="presParOf" srcId="{CCDB7E81-7CD1-45B8-9F7D-2CBA52E85070}" destId="{A04C7D96-D58A-404F-B37F-BFD7AF80E452}" srcOrd="9" destOrd="0" presId="urn:microsoft.com/office/officeart/2005/8/layout/vList2"/>
    <dgm:cxn modelId="{455181D1-26F4-4CA1-875F-79B9E048CE16}" type="presParOf" srcId="{CCDB7E81-7CD1-45B8-9F7D-2CBA52E85070}" destId="{205BE87C-00A8-400D-A7E8-CE8EE2CD9AD6}" srcOrd="10" destOrd="0" presId="urn:microsoft.com/office/officeart/2005/8/layout/vList2"/>
    <dgm:cxn modelId="{7F1FFB28-41F9-44DF-A6F8-08B2314ECB8F}" type="presParOf" srcId="{CCDB7E81-7CD1-45B8-9F7D-2CBA52E85070}" destId="{7570FE75-D83F-443E-B022-5C754EFEF661}" srcOrd="11" destOrd="0" presId="urn:microsoft.com/office/officeart/2005/8/layout/vList2"/>
    <dgm:cxn modelId="{3A1BB3B4-DD3A-4E37-8DFE-957DC15E41C5}" type="presParOf" srcId="{CCDB7E81-7CD1-45B8-9F7D-2CBA52E85070}" destId="{7F26A538-29EF-4ECF-AA16-4D8BB2BE5576}" srcOrd="12" destOrd="0" presId="urn:microsoft.com/office/officeart/2005/8/layout/vList2"/>
    <dgm:cxn modelId="{1924CE57-3DCD-41B8-AECB-E97F7253849B}" type="presParOf" srcId="{CCDB7E81-7CD1-45B8-9F7D-2CBA52E85070}" destId="{BE6D33EE-C10F-4A45-94EC-A51E8B21E52D}" srcOrd="13" destOrd="0" presId="urn:microsoft.com/office/officeart/2005/8/layout/vList2"/>
    <dgm:cxn modelId="{B0C6A22B-77B1-4B1C-B0A1-187F5F334F97}" type="presParOf" srcId="{CCDB7E81-7CD1-45B8-9F7D-2CBA52E85070}" destId="{9AEF1281-8801-4BEB-B3DA-1219813897EC}" srcOrd="14" destOrd="0" presId="urn:microsoft.com/office/officeart/2005/8/layout/vList2"/>
    <dgm:cxn modelId="{0CCFEA1C-1899-460A-8658-FDC7A31E7FC5}" type="presParOf" srcId="{CCDB7E81-7CD1-45B8-9F7D-2CBA52E85070}" destId="{37F4A753-D77A-4251-89F3-EAAABD96DCE3}" srcOrd="15" destOrd="0" presId="urn:microsoft.com/office/officeart/2005/8/layout/vList2"/>
    <dgm:cxn modelId="{85CC5FE3-4127-4B52-8E9F-1C50065E222D}" type="presParOf" srcId="{CCDB7E81-7CD1-45B8-9F7D-2CBA52E85070}" destId="{FFB792E0-55EB-4056-90BD-4CD8E453CB5B}" srcOrd="16" destOrd="0" presId="urn:microsoft.com/office/officeart/2005/8/layout/vList2"/>
    <dgm:cxn modelId="{66AEAEDC-2B07-4BF6-B8FB-5A71981821BE}" type="presParOf" srcId="{CCDB7E81-7CD1-45B8-9F7D-2CBA52E85070}" destId="{BFE1DDC6-6DFA-42D2-B3B7-08E95D5ABAA2}" srcOrd="17" destOrd="0" presId="urn:microsoft.com/office/officeart/2005/8/layout/vList2"/>
    <dgm:cxn modelId="{858A9D0E-277B-42DD-A575-BE763D5284AA}" type="presParOf" srcId="{CCDB7E81-7CD1-45B8-9F7D-2CBA52E85070}" destId="{A30262A2-854D-4A9F-BD29-061EEA7D054F}" srcOrd="18" destOrd="0" presId="urn:microsoft.com/office/officeart/2005/8/layout/vList2"/>
    <dgm:cxn modelId="{786B154C-1851-415C-9518-A890D0066893}" type="presParOf" srcId="{CCDB7E81-7CD1-45B8-9F7D-2CBA52E85070}" destId="{E02963D3-BE2B-442C-B0AB-5CF8DCF1C09C}" srcOrd="19" destOrd="0" presId="urn:microsoft.com/office/officeart/2005/8/layout/vList2"/>
    <dgm:cxn modelId="{83EEF3CB-89BB-4DE1-84A9-7EBE152A8207}" type="presParOf" srcId="{CCDB7E81-7CD1-45B8-9F7D-2CBA52E85070}" destId="{CEEF1E1C-2CA7-4782-A1C3-A03082CC210F}" srcOrd="20" destOrd="0" presId="urn:microsoft.com/office/officeart/2005/8/layout/vList2"/>
    <dgm:cxn modelId="{EC62E657-3E00-44B5-9B33-EDC3B7E03305}" type="presParOf" srcId="{CCDB7E81-7CD1-45B8-9F7D-2CBA52E85070}" destId="{A94D9D6D-437C-4E79-BFD9-3DA98BA5DDCA}" srcOrd="21" destOrd="0" presId="urn:microsoft.com/office/officeart/2005/8/layout/vList2"/>
    <dgm:cxn modelId="{1B9A11B6-19C1-4443-88E1-540E2DC4CF26}" type="presParOf" srcId="{CCDB7E81-7CD1-45B8-9F7D-2CBA52E85070}" destId="{BA912346-27A2-4007-B0E8-CBB3DC9E7336}" srcOrd="2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DE8D74-C32F-4E67-BA02-D54742916593}">
      <dsp:nvSpPr>
        <dsp:cNvPr id="0" name=""/>
        <dsp:cNvSpPr/>
      </dsp:nvSpPr>
      <dsp:spPr>
        <a:xfrm>
          <a:off x="0" y="1806"/>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Mid-stream catch urine chlamydia/gonorrhea PCR</a:t>
          </a:r>
        </a:p>
      </dsp:txBody>
      <dsp:txXfrm>
        <a:off x="17449" y="19255"/>
        <a:ext cx="4636528" cy="322546"/>
      </dsp:txXfrm>
    </dsp:sp>
    <dsp:sp modelId="{B32E2802-AF4F-4298-9523-2B67386B3263}">
      <dsp:nvSpPr>
        <dsp:cNvPr id="0" name=""/>
        <dsp:cNvSpPr/>
      </dsp:nvSpPr>
      <dsp:spPr>
        <a:xfrm>
          <a:off x="0" y="372581"/>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First catch urine chlamydia/gonorrhea PCR</a:t>
          </a:r>
        </a:p>
      </dsp:txBody>
      <dsp:txXfrm>
        <a:off x="17449" y="390030"/>
        <a:ext cx="4636528" cy="322546"/>
      </dsp:txXfrm>
    </dsp:sp>
    <dsp:sp modelId="{91158581-A3B2-4899-95B4-9A0065ED7CE2}">
      <dsp:nvSpPr>
        <dsp:cNvPr id="0" name=""/>
        <dsp:cNvSpPr/>
      </dsp:nvSpPr>
      <dsp:spPr>
        <a:xfrm>
          <a:off x="0" y="743357"/>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Pharyngeal swab chlamydia/gonorrhea PCR</a:t>
          </a:r>
        </a:p>
      </dsp:txBody>
      <dsp:txXfrm>
        <a:off x="17449" y="760806"/>
        <a:ext cx="4636528" cy="322546"/>
      </dsp:txXfrm>
    </dsp:sp>
    <dsp:sp modelId="{601387B6-1CA3-4B03-AA37-9BE0AF50E456}">
      <dsp:nvSpPr>
        <dsp:cNvPr id="0" name=""/>
        <dsp:cNvSpPr/>
      </dsp:nvSpPr>
      <dsp:spPr>
        <a:xfrm>
          <a:off x="0" y="1114132"/>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Rectal swab chlamydia/gonorrhea PCR</a:t>
          </a:r>
        </a:p>
      </dsp:txBody>
      <dsp:txXfrm>
        <a:off x="17449" y="1131581"/>
        <a:ext cx="4636528" cy="322546"/>
      </dsp:txXfrm>
    </dsp:sp>
    <dsp:sp modelId="{F128143D-2544-4F6F-B2DE-0EF40B8264DD}">
      <dsp:nvSpPr>
        <dsp:cNvPr id="0" name=""/>
        <dsp:cNvSpPr/>
      </dsp:nvSpPr>
      <dsp:spPr>
        <a:xfrm>
          <a:off x="0" y="1484907"/>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HIV antibody testing</a:t>
          </a:r>
        </a:p>
      </dsp:txBody>
      <dsp:txXfrm>
        <a:off x="17449" y="1502356"/>
        <a:ext cx="4636528" cy="322546"/>
      </dsp:txXfrm>
    </dsp:sp>
    <dsp:sp modelId="{205BE87C-00A8-400D-A7E8-CE8EE2CD9AD6}">
      <dsp:nvSpPr>
        <dsp:cNvPr id="0" name=""/>
        <dsp:cNvSpPr/>
      </dsp:nvSpPr>
      <dsp:spPr>
        <a:xfrm>
          <a:off x="0" y="1855683"/>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Syphilis serum testing</a:t>
          </a:r>
        </a:p>
      </dsp:txBody>
      <dsp:txXfrm>
        <a:off x="17449" y="1873132"/>
        <a:ext cx="4636528" cy="322546"/>
      </dsp:txXfrm>
    </dsp:sp>
    <dsp:sp modelId="{7F26A538-29EF-4ECF-AA16-4D8BB2BE5576}">
      <dsp:nvSpPr>
        <dsp:cNvPr id="0" name=""/>
        <dsp:cNvSpPr/>
      </dsp:nvSpPr>
      <dsp:spPr>
        <a:xfrm>
          <a:off x="0" y="2226458"/>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Trichomonas PCR</a:t>
          </a:r>
        </a:p>
      </dsp:txBody>
      <dsp:txXfrm>
        <a:off x="17449" y="2243907"/>
        <a:ext cx="4636528" cy="322546"/>
      </dsp:txXfrm>
    </dsp:sp>
    <dsp:sp modelId="{9AEF1281-8801-4BEB-B3DA-1219813897EC}">
      <dsp:nvSpPr>
        <dsp:cNvPr id="0" name=""/>
        <dsp:cNvSpPr/>
      </dsp:nvSpPr>
      <dsp:spPr>
        <a:xfrm>
          <a:off x="0" y="2597234"/>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HSV antibody testing</a:t>
          </a:r>
        </a:p>
      </dsp:txBody>
      <dsp:txXfrm>
        <a:off x="17449" y="2614683"/>
        <a:ext cx="4636528" cy="322546"/>
      </dsp:txXfrm>
    </dsp:sp>
    <dsp:sp modelId="{FFB792E0-55EB-4056-90BD-4CD8E453CB5B}">
      <dsp:nvSpPr>
        <dsp:cNvPr id="0" name=""/>
        <dsp:cNvSpPr/>
      </dsp:nvSpPr>
      <dsp:spPr>
        <a:xfrm>
          <a:off x="0" y="2968009"/>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Hepatitis A</a:t>
          </a:r>
        </a:p>
      </dsp:txBody>
      <dsp:txXfrm>
        <a:off x="17449" y="2985458"/>
        <a:ext cx="4636528" cy="322546"/>
      </dsp:txXfrm>
    </dsp:sp>
    <dsp:sp modelId="{46D4C23E-D91E-449E-B4EF-FBB838B4E9CE}">
      <dsp:nvSpPr>
        <dsp:cNvPr id="0" name=""/>
        <dsp:cNvSpPr/>
      </dsp:nvSpPr>
      <dsp:spPr>
        <a:xfrm>
          <a:off x="0" y="3338784"/>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a:t>Hepatitis B </a:t>
          </a:r>
          <a:endParaRPr lang="en-US" sz="1600" b="0" kern="1200" dirty="0"/>
        </a:p>
      </dsp:txBody>
      <dsp:txXfrm>
        <a:off x="17449" y="3356233"/>
        <a:ext cx="4636528" cy="322546"/>
      </dsp:txXfrm>
    </dsp:sp>
    <dsp:sp modelId="{CEEF1E1C-2CA7-4782-A1C3-A03082CC210F}">
      <dsp:nvSpPr>
        <dsp:cNvPr id="0" name=""/>
        <dsp:cNvSpPr/>
      </dsp:nvSpPr>
      <dsp:spPr>
        <a:xfrm>
          <a:off x="0" y="3709560"/>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Hepatitis C</a:t>
          </a:r>
        </a:p>
      </dsp:txBody>
      <dsp:txXfrm>
        <a:off x="17449" y="3727009"/>
        <a:ext cx="4636528" cy="322546"/>
      </dsp:txXfrm>
    </dsp:sp>
    <dsp:sp modelId="{BA912346-27A2-4007-B0E8-CBB3DC9E7336}">
      <dsp:nvSpPr>
        <dsp:cNvPr id="0" name=""/>
        <dsp:cNvSpPr/>
      </dsp:nvSpPr>
      <dsp:spPr>
        <a:xfrm>
          <a:off x="0" y="4080335"/>
          <a:ext cx="4671426" cy="35744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Anal Pap Smear</a:t>
          </a:r>
        </a:p>
      </dsp:txBody>
      <dsp:txXfrm>
        <a:off x="17449" y="4097784"/>
        <a:ext cx="4636528" cy="3225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DE8D74-C32F-4E67-BA02-D54742916593}">
      <dsp:nvSpPr>
        <dsp:cNvPr id="0" name=""/>
        <dsp:cNvSpPr/>
      </dsp:nvSpPr>
      <dsp:spPr>
        <a:xfrm>
          <a:off x="0" y="0"/>
          <a:ext cx="5140028" cy="327280"/>
        </a:xfrm>
        <a:prstGeom prst="roundRect">
          <a:avLst/>
        </a:prstGeom>
        <a:solidFill>
          <a:schemeClr val="accent4">
            <a:hueOff val="0"/>
            <a:satOff val="0"/>
            <a:lumOff val="0"/>
            <a:alphaOff val="0"/>
          </a:schemeClr>
        </a:solidFill>
        <a:ln w="76200" cap="flat" cmpd="sng" algn="ctr">
          <a:solidFill>
            <a:srgbClr val="B7491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Mid-stream catch urine chlamydia/gonorrhea PCR</a:t>
          </a:r>
        </a:p>
      </dsp:txBody>
      <dsp:txXfrm>
        <a:off x="15976" y="15976"/>
        <a:ext cx="5108076" cy="295328"/>
      </dsp:txXfrm>
    </dsp:sp>
    <dsp:sp modelId="{B32E2802-AF4F-4298-9523-2B67386B3263}">
      <dsp:nvSpPr>
        <dsp:cNvPr id="0" name=""/>
        <dsp:cNvSpPr/>
      </dsp:nvSpPr>
      <dsp:spPr>
        <a:xfrm>
          <a:off x="0" y="340671"/>
          <a:ext cx="5140028" cy="327280"/>
        </a:xfrm>
        <a:prstGeom prst="roundRect">
          <a:avLst/>
        </a:prstGeom>
        <a:solidFill>
          <a:schemeClr val="accent4">
            <a:hueOff val="0"/>
            <a:satOff val="0"/>
            <a:lumOff val="0"/>
            <a:alphaOff val="0"/>
          </a:schemeClr>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First catch urine chlamydia/gonorrhea PCR</a:t>
          </a:r>
        </a:p>
      </dsp:txBody>
      <dsp:txXfrm>
        <a:off x="15976" y="356647"/>
        <a:ext cx="5108076" cy="295328"/>
      </dsp:txXfrm>
    </dsp:sp>
    <dsp:sp modelId="{91158581-A3B2-4899-95B4-9A0065ED7CE2}">
      <dsp:nvSpPr>
        <dsp:cNvPr id="0" name=""/>
        <dsp:cNvSpPr/>
      </dsp:nvSpPr>
      <dsp:spPr>
        <a:xfrm>
          <a:off x="0" y="680157"/>
          <a:ext cx="5140028" cy="327280"/>
        </a:xfrm>
        <a:prstGeom prst="roundRect">
          <a:avLst/>
        </a:prstGeom>
        <a:solidFill>
          <a:schemeClr val="accent4">
            <a:hueOff val="0"/>
            <a:satOff val="0"/>
            <a:lumOff val="0"/>
            <a:alphaOff val="0"/>
          </a:schemeClr>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Pharyngeal swab chlamydia/gonorrhea PCR</a:t>
          </a:r>
        </a:p>
      </dsp:txBody>
      <dsp:txXfrm>
        <a:off x="15976" y="696133"/>
        <a:ext cx="5108076" cy="295328"/>
      </dsp:txXfrm>
    </dsp:sp>
    <dsp:sp modelId="{601387B6-1CA3-4B03-AA37-9BE0AF50E456}">
      <dsp:nvSpPr>
        <dsp:cNvPr id="0" name=""/>
        <dsp:cNvSpPr/>
      </dsp:nvSpPr>
      <dsp:spPr>
        <a:xfrm>
          <a:off x="0" y="1019644"/>
          <a:ext cx="5140028" cy="327280"/>
        </a:xfrm>
        <a:prstGeom prst="roundRect">
          <a:avLst/>
        </a:prstGeom>
        <a:solidFill>
          <a:schemeClr val="accent4"/>
        </a:solidFill>
        <a:ln w="57150" cap="flat" cmpd="sng" algn="ctr">
          <a:solidFill>
            <a:schemeClr val="accent1"/>
          </a:solidFill>
          <a:prstDash val="solid"/>
          <a:miter lim="800000"/>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Rectal swab chlamydia/gonorrhea PCR</a:t>
          </a:r>
        </a:p>
      </dsp:txBody>
      <dsp:txXfrm>
        <a:off x="15976" y="1035620"/>
        <a:ext cx="5108076" cy="295328"/>
      </dsp:txXfrm>
    </dsp:sp>
    <dsp:sp modelId="{F128143D-2544-4F6F-B2DE-0EF40B8264DD}">
      <dsp:nvSpPr>
        <dsp:cNvPr id="0" name=""/>
        <dsp:cNvSpPr/>
      </dsp:nvSpPr>
      <dsp:spPr>
        <a:xfrm>
          <a:off x="0" y="1359130"/>
          <a:ext cx="5140028" cy="327280"/>
        </a:xfrm>
        <a:prstGeom prst="roundRect">
          <a:avLst/>
        </a:prstGeom>
        <a:solidFill>
          <a:schemeClr val="accent4">
            <a:hueOff val="0"/>
            <a:satOff val="0"/>
            <a:lumOff val="0"/>
            <a:alphaOff val="0"/>
          </a:schemeClr>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HIV testing</a:t>
          </a:r>
        </a:p>
      </dsp:txBody>
      <dsp:txXfrm>
        <a:off x="15976" y="1375106"/>
        <a:ext cx="5108076" cy="295328"/>
      </dsp:txXfrm>
    </dsp:sp>
    <dsp:sp modelId="{205BE87C-00A8-400D-A7E8-CE8EE2CD9AD6}">
      <dsp:nvSpPr>
        <dsp:cNvPr id="0" name=""/>
        <dsp:cNvSpPr/>
      </dsp:nvSpPr>
      <dsp:spPr>
        <a:xfrm>
          <a:off x="0" y="1698616"/>
          <a:ext cx="5140028" cy="327280"/>
        </a:xfrm>
        <a:prstGeom prst="roundRect">
          <a:avLst/>
        </a:prstGeom>
        <a:solidFill>
          <a:schemeClr val="accent4">
            <a:hueOff val="0"/>
            <a:satOff val="0"/>
            <a:lumOff val="0"/>
            <a:alphaOff val="0"/>
          </a:schemeClr>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Syphilis testing</a:t>
          </a:r>
        </a:p>
      </dsp:txBody>
      <dsp:txXfrm>
        <a:off x="15976" y="1714592"/>
        <a:ext cx="5108076" cy="295328"/>
      </dsp:txXfrm>
    </dsp:sp>
    <dsp:sp modelId="{7F26A538-29EF-4ECF-AA16-4D8BB2BE5576}">
      <dsp:nvSpPr>
        <dsp:cNvPr id="0" name=""/>
        <dsp:cNvSpPr/>
      </dsp:nvSpPr>
      <dsp:spPr>
        <a:xfrm>
          <a:off x="0" y="2038103"/>
          <a:ext cx="5140028" cy="327280"/>
        </a:xfrm>
        <a:prstGeom prst="roundRect">
          <a:avLst/>
        </a:prstGeom>
        <a:solidFill>
          <a:schemeClr val="accent4">
            <a:hueOff val="0"/>
            <a:satOff val="0"/>
            <a:lumOff val="0"/>
            <a:alphaOff val="0"/>
          </a:schemeClr>
        </a:solidFill>
        <a:ln w="76200" cap="flat" cmpd="sng" algn="ctr">
          <a:solidFill>
            <a:srgbClr val="B7491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Trichomonas PCR</a:t>
          </a:r>
        </a:p>
      </dsp:txBody>
      <dsp:txXfrm>
        <a:off x="15976" y="2054079"/>
        <a:ext cx="5108076" cy="295328"/>
      </dsp:txXfrm>
    </dsp:sp>
    <dsp:sp modelId="{9AEF1281-8801-4BEB-B3DA-1219813897EC}">
      <dsp:nvSpPr>
        <dsp:cNvPr id="0" name=""/>
        <dsp:cNvSpPr/>
      </dsp:nvSpPr>
      <dsp:spPr>
        <a:xfrm>
          <a:off x="0" y="2377589"/>
          <a:ext cx="5140028" cy="327280"/>
        </a:xfrm>
        <a:prstGeom prst="roundRect">
          <a:avLst/>
        </a:prstGeom>
        <a:solidFill>
          <a:schemeClr val="accent4">
            <a:hueOff val="0"/>
            <a:satOff val="0"/>
            <a:lumOff val="0"/>
            <a:alphaOff val="0"/>
          </a:schemeClr>
        </a:solidFill>
        <a:ln w="57150" cap="flat" cmpd="sng" algn="ctr">
          <a:solidFill>
            <a:srgbClr val="B7491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HSV antibody testing</a:t>
          </a:r>
        </a:p>
      </dsp:txBody>
      <dsp:txXfrm>
        <a:off x="15976" y="2393565"/>
        <a:ext cx="5108076" cy="295328"/>
      </dsp:txXfrm>
    </dsp:sp>
    <dsp:sp modelId="{FFB792E0-55EB-4056-90BD-4CD8E453CB5B}">
      <dsp:nvSpPr>
        <dsp:cNvPr id="0" name=""/>
        <dsp:cNvSpPr/>
      </dsp:nvSpPr>
      <dsp:spPr>
        <a:xfrm>
          <a:off x="0" y="2717075"/>
          <a:ext cx="5140028" cy="327280"/>
        </a:xfrm>
        <a:prstGeom prst="roundRect">
          <a:avLst/>
        </a:prstGeom>
        <a:solidFill>
          <a:schemeClr val="accent4">
            <a:hueOff val="0"/>
            <a:satOff val="0"/>
            <a:lumOff val="0"/>
            <a:alphaOff val="0"/>
          </a:schemeClr>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Hepatitis A</a:t>
          </a:r>
        </a:p>
      </dsp:txBody>
      <dsp:txXfrm>
        <a:off x="15976" y="2733051"/>
        <a:ext cx="5108076" cy="295328"/>
      </dsp:txXfrm>
    </dsp:sp>
    <dsp:sp modelId="{A30262A2-854D-4A9F-BD29-061EEA7D054F}">
      <dsp:nvSpPr>
        <dsp:cNvPr id="0" name=""/>
        <dsp:cNvSpPr/>
      </dsp:nvSpPr>
      <dsp:spPr>
        <a:xfrm>
          <a:off x="0" y="3056562"/>
          <a:ext cx="5140028" cy="327280"/>
        </a:xfrm>
        <a:prstGeom prst="roundRect">
          <a:avLst/>
        </a:prstGeom>
        <a:solidFill>
          <a:schemeClr val="accent4">
            <a:hueOff val="0"/>
            <a:satOff val="0"/>
            <a:lumOff val="0"/>
            <a:alphaOff val="0"/>
          </a:schemeClr>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Hepatitis B</a:t>
          </a:r>
        </a:p>
      </dsp:txBody>
      <dsp:txXfrm>
        <a:off x="15976" y="3072538"/>
        <a:ext cx="5108076" cy="295328"/>
      </dsp:txXfrm>
    </dsp:sp>
    <dsp:sp modelId="{CEEF1E1C-2CA7-4782-A1C3-A03082CC210F}">
      <dsp:nvSpPr>
        <dsp:cNvPr id="0" name=""/>
        <dsp:cNvSpPr/>
      </dsp:nvSpPr>
      <dsp:spPr>
        <a:xfrm>
          <a:off x="0" y="3396048"/>
          <a:ext cx="5140028" cy="327280"/>
        </a:xfrm>
        <a:prstGeom prst="roundRect">
          <a:avLst/>
        </a:prstGeom>
        <a:solidFill>
          <a:schemeClr val="accent4">
            <a:hueOff val="0"/>
            <a:satOff val="0"/>
            <a:lumOff val="0"/>
            <a:alphaOff val="0"/>
          </a:schemeClr>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Hepatitis C</a:t>
          </a:r>
        </a:p>
      </dsp:txBody>
      <dsp:txXfrm>
        <a:off x="15976" y="3412024"/>
        <a:ext cx="5108076" cy="295328"/>
      </dsp:txXfrm>
    </dsp:sp>
    <dsp:sp modelId="{BA912346-27A2-4007-B0E8-CBB3DC9E7336}">
      <dsp:nvSpPr>
        <dsp:cNvPr id="0" name=""/>
        <dsp:cNvSpPr/>
      </dsp:nvSpPr>
      <dsp:spPr>
        <a:xfrm>
          <a:off x="0" y="3735534"/>
          <a:ext cx="5140028" cy="327280"/>
        </a:xfrm>
        <a:prstGeom prst="roundRect">
          <a:avLst/>
        </a:prstGeom>
        <a:solidFill>
          <a:schemeClr val="accent4">
            <a:hueOff val="0"/>
            <a:satOff val="0"/>
            <a:lumOff val="0"/>
            <a:alphaOff val="0"/>
          </a:schemeClr>
        </a:solidFill>
        <a:ln w="76200" cap="flat" cmpd="sng" algn="ctr">
          <a:solidFill>
            <a:srgbClr val="B7491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Anal Pap Smear</a:t>
          </a:r>
        </a:p>
      </dsp:txBody>
      <dsp:txXfrm>
        <a:off x="15976" y="3751510"/>
        <a:ext cx="5108076" cy="29532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CEC5AA-6E73-49C2-A67D-7ECDDF80224D}" type="datetimeFigureOut">
              <a:rPr lang="en-US" smtClean="0"/>
              <a:t>8/15/2022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C91853-FC78-4933-A877-76847C45A286}" type="slidenum">
              <a:rPr lang="en-US" smtClean="0"/>
              <a:t>‹#›</a:t>
            </a:fld>
            <a:endParaRPr lang="en-US"/>
          </a:p>
        </p:txBody>
      </p:sp>
    </p:spTree>
    <p:extLst>
      <p:ext uri="{BB962C8B-B14F-4D97-AF65-F5344CB8AC3E}">
        <p14:creationId xmlns:p14="http://schemas.microsoft.com/office/powerpoint/2010/main" val="1617214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INSTRUCTORS: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We have included comments in the notes to assist with curriculum delivery.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BACKGROUND ABOUT THIS CURRICULUM: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We developed our curriculum to fit within the preexisting, first-year ambulatory curriculum for IM residents to help establish fundamentals of sexual history taking from early in a learner’s clinical practice.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We secured protected time for this curriculum, leadership support and audiovisual equipment for the viewing of curriculum material. We initially planned for this curriculum taking place in a large classroom with tables arranged for group discussion scheduled for Spring 2020. Due to the ongoing COVID-19 pandemic this and had to be adapted to an online platform. The curriculum attached here is suitable for both in-person and online education. When adapted the curriculum to an online platform (Zoom) using the screen share feature for slides and the chat function with directed questions to promote an interactive learning environment.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Although our target audience was first-year IM residents, the curriculum could be adapted for use with advanced medical students, faculty, or residents of other primary care based specialties, such as family medicine, pediatrics, or OBGYN. The curriculum assumes the learners have a basic understanding of sexual history taking and clinical testing for STIs, such as physician-collected cervical samples for Chlamydia/Gonorrhea PCR, although some of these principles are reviewed. The facilitator role is intended for a core faculty member, a chief or senior resident with sexual health expertise. The facilitator leading the curriculum would ideally have experience with the resident clinic to be better able to guide learners with practicalities such as placement of equipment and how to best coordinate with other staff members about obtaining and properly submitting samples for STIs.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b="0" dirty="0">
              <a:effectLst/>
              <a:latin typeface="Calibri" panose="020F0502020204030204" pitchFamily="34" charset="0"/>
              <a:ea typeface="Calibri" panose="020F0502020204030204" pitchFamily="34" charset="0"/>
              <a:cs typeface="Calibri" panose="020F0502020204030204" pitchFamily="34" charset="0"/>
            </a:endParaRPr>
          </a:p>
          <a:p>
            <a:pPr marL="0" marR="0">
              <a:spcBef>
                <a:spcPts val="0"/>
              </a:spcBef>
              <a:spcAft>
                <a:spcPts val="0"/>
              </a:spcAft>
            </a:pPr>
            <a:r>
              <a:rPr lang="en-US" sz="1800" b="0" dirty="0">
                <a:solidFill>
                  <a:srgbClr val="000000"/>
                </a:solidFill>
                <a:effectLst/>
                <a:latin typeface="Courier New" panose="02070309020205020404" pitchFamily="49" charset="0"/>
                <a:ea typeface="Courier New" panose="02070309020205020404" pitchFamily="49" charset="0"/>
                <a:cs typeface="Calibri" panose="020F0502020204030204" pitchFamily="34" charset="0"/>
              </a:rPr>
              <a:t>The session takes approximately 60 minutes. We encouraged resident participation throughout the session.</a:t>
            </a:r>
          </a:p>
          <a:p>
            <a:pPr marL="0" marR="0">
              <a:spcBef>
                <a:spcPts val="0"/>
              </a:spcBef>
              <a:spcAft>
                <a:spcPts val="0"/>
              </a:spcAft>
            </a:pPr>
            <a:endParaRPr lang="en-US" sz="1800" b="0" dirty="0">
              <a:solidFill>
                <a:srgbClr val="000000"/>
              </a:solidFill>
              <a:effectLst/>
              <a:latin typeface="Courier New" panose="02070309020205020404" pitchFamily="49" charset="0"/>
              <a:ea typeface="Courier New" panose="02070309020205020404" pitchFamily="49" charset="0"/>
              <a:cs typeface="Calibri" panose="020F0502020204030204" pitchFamily="34" charset="0"/>
            </a:endParaRPr>
          </a:p>
          <a:p>
            <a:pPr marL="0" marR="0">
              <a:spcBef>
                <a:spcPts val="0"/>
              </a:spcBef>
              <a:spcAft>
                <a:spcPts val="0"/>
              </a:spcAft>
            </a:pPr>
            <a:r>
              <a:rPr lang="en-US" sz="1800" b="0" dirty="0">
                <a:solidFill>
                  <a:srgbClr val="000000"/>
                </a:solidFill>
                <a:effectLst/>
                <a:latin typeface="Courier New" panose="02070309020205020404" pitchFamily="49" charset="0"/>
                <a:ea typeface="Courier New" panose="02070309020205020404" pitchFamily="49" charset="0"/>
                <a:cs typeface="Calibri" panose="020F0502020204030204" pitchFamily="34" charset="0"/>
              </a:rPr>
              <a:t>Residents were also provided a Sexual Health pocket guide at the beginning of the session for reference during the session and future clinical encounters (Appendix B: Sexual Health Pocket Card). I would offer at the beginning of class and use as reference throughout class. Also reference for future clinical encounters.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If interested, we included in our material a pre- and post-curriculum survey. To increase participation, we ended the didactic curriculum slightly early and allowed 5-10 minutes for survey completion directly following the end of the session. While optional, we included this resource as it serves as a tool to measure the effectiveness of a particular lecture with various learners.  If interested, can send pre-curriculum survey prior to curriculum time (we sent link electronically)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1</a:t>
            </a:fld>
            <a:endParaRPr lang="en-US"/>
          </a:p>
        </p:txBody>
      </p:sp>
    </p:spTree>
    <p:extLst>
      <p:ext uri="{BB962C8B-B14F-4D97-AF65-F5344CB8AC3E}">
        <p14:creationId xmlns:p14="http://schemas.microsoft.com/office/powerpoint/2010/main" val="588337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we will now discuss various patient presentations to explore different sexual health topics for different patient populations.</a:t>
            </a:r>
          </a:p>
        </p:txBody>
      </p:sp>
      <p:sp>
        <p:nvSpPr>
          <p:cNvPr id="4" name="Slide Number Placeholder 3"/>
          <p:cNvSpPr>
            <a:spLocks noGrp="1"/>
          </p:cNvSpPr>
          <p:nvPr>
            <p:ph type="sldNum" sz="quarter" idx="5"/>
          </p:nvPr>
        </p:nvSpPr>
        <p:spPr/>
        <p:txBody>
          <a:bodyPr/>
          <a:lstStyle/>
          <a:p>
            <a:fld id="{3FC91853-FC78-4933-A877-76847C45A286}" type="slidenum">
              <a:rPr lang="en-US" smtClean="0"/>
              <a:t>10</a:t>
            </a:fld>
            <a:endParaRPr lang="en-US"/>
          </a:p>
        </p:txBody>
      </p:sp>
    </p:spTree>
    <p:extLst>
      <p:ext uri="{BB962C8B-B14F-4D97-AF65-F5344CB8AC3E}">
        <p14:creationId xmlns:p14="http://schemas.microsoft.com/office/powerpoint/2010/main" val="2085137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INSTRUCTORS: For first case, will start with 23 year-old woman who presents to establish care.</a:t>
            </a:r>
          </a:p>
          <a:p>
            <a:r>
              <a:rPr lang="en-US" dirty="0"/>
              <a:t>Encourage discussion by calling on individuals or breaking up into small groups to discuss. If done remotely, Please encourage learners to unmute or provide an answer in the chat. Give a minute for learners to respond.</a:t>
            </a:r>
          </a:p>
          <a:p>
            <a:endParaRPr lang="en-US" dirty="0"/>
          </a:p>
          <a:p>
            <a:r>
              <a:rPr lang="en-US" dirty="0"/>
              <a:t>Ask what are typical questions they ask during a sexual history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woman shrugging is from Microsoft PowerPoint Version 2111, accessed June 23, 2020. </a:t>
            </a:r>
          </a:p>
          <a:p>
            <a:endParaRPr lang="en-US" dirty="0"/>
          </a:p>
        </p:txBody>
      </p:sp>
      <p:sp>
        <p:nvSpPr>
          <p:cNvPr id="4" name="Slide Number Placeholder 3"/>
          <p:cNvSpPr>
            <a:spLocks noGrp="1"/>
          </p:cNvSpPr>
          <p:nvPr>
            <p:ph type="sldNum" sz="quarter" idx="5"/>
          </p:nvPr>
        </p:nvSpPr>
        <p:spPr/>
        <p:txBody>
          <a:bodyPr/>
          <a:lstStyle/>
          <a:p>
            <a:fld id="{1CE50C9E-A5E5-4768-B9CF-9B5BC8E77A78}" type="slidenum">
              <a:rPr lang="en-US" smtClean="0"/>
              <a:t>11</a:t>
            </a:fld>
            <a:endParaRPr lang="en-US"/>
          </a:p>
        </p:txBody>
      </p:sp>
    </p:spTree>
    <p:extLst>
      <p:ext uri="{BB962C8B-B14F-4D97-AF65-F5344CB8AC3E}">
        <p14:creationId xmlns:p14="http://schemas.microsoft.com/office/powerpoint/2010/main" val="106970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discuss that many medical education setting focus on teaching sexual histories centers around the 5 P’s of sexual histories according to CDC.  </a:t>
            </a:r>
          </a:p>
          <a:p>
            <a:r>
              <a:rPr lang="en-US" dirty="0"/>
              <a:t>This is a nice list, but not as practical because not all questions apply to every patient.</a:t>
            </a:r>
          </a:p>
          <a:p>
            <a:r>
              <a:rPr lang="en-US" dirty="0"/>
              <a:t>It is also not comprehensive of all important sexual history questions, depending on patient characteristics.</a:t>
            </a:r>
          </a:p>
          <a:p>
            <a:endParaRPr lang="en-US" dirty="0"/>
          </a:p>
          <a:p>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Workowski</a:t>
            </a:r>
            <a:r>
              <a:rPr lang="en-US" dirty="0"/>
              <a:t> KA, Bolan GA, Centers for Disease Control and Prevention. Sexually transmitted diseases treatment guidelines, 2015. MMWR </a:t>
            </a:r>
            <a:r>
              <a:rPr lang="en-US" dirty="0" err="1"/>
              <a:t>Recomm</a:t>
            </a:r>
            <a:r>
              <a:rPr lang="en-US" dirty="0"/>
              <a:t> Rep 2015; 64:1.</a:t>
            </a:r>
          </a:p>
          <a:p>
            <a:endParaRPr lang="en-US" dirty="0"/>
          </a:p>
        </p:txBody>
      </p:sp>
      <p:sp>
        <p:nvSpPr>
          <p:cNvPr id="4" name="Slide Number Placeholder 3"/>
          <p:cNvSpPr>
            <a:spLocks noGrp="1"/>
          </p:cNvSpPr>
          <p:nvPr>
            <p:ph type="sldNum" sz="quarter" idx="5"/>
          </p:nvPr>
        </p:nvSpPr>
        <p:spPr/>
        <p:txBody>
          <a:bodyPr/>
          <a:lstStyle/>
          <a:p>
            <a:fld id="{1CE50C9E-A5E5-4768-B9CF-9B5BC8E77A78}" type="slidenum">
              <a:rPr lang="en-US" smtClean="0"/>
              <a:t>12</a:t>
            </a:fld>
            <a:endParaRPr lang="en-US"/>
          </a:p>
        </p:txBody>
      </p:sp>
    </p:spTree>
    <p:extLst>
      <p:ext uri="{BB962C8B-B14F-4D97-AF65-F5344CB8AC3E}">
        <p14:creationId xmlns:p14="http://schemas.microsoft.com/office/powerpoint/2010/main" val="87805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 Introduce algorithm of sexual history taking. It is Overwhelming to look at all at once, so the purpose of this slide is not to go through all the details, but more a general introduction.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algorithm focuses on setting the stage and a series of screening questions,   based on screening questions, you can then tailor follow-up questions based on the patient. The final portion of the algorithm discusses follow-up and counseling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Adapted from: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Workowski</a:t>
            </a:r>
            <a:r>
              <a:rPr lang="en-US" dirty="0"/>
              <a:t> KA, Bolan GA, Centers for Disease Control and Prevention. Sexually transmitted diseases treatment guidelines, 2015. MMWR </a:t>
            </a:r>
            <a:r>
              <a:rPr lang="en-US" dirty="0" err="1"/>
              <a:t>Recomm</a:t>
            </a:r>
            <a:r>
              <a:rPr lang="en-US" dirty="0"/>
              <a:t> Rep 2015; 64:1.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National LGBT Health Education Center. Taking routine Histories of Sexual Health: A System-Wide Approach for Health Center. 2015. https://www.lgbthealtheducation.org/wp-content/uploads/COM-827-sexual-history_toolkit_2015.pdf</a:t>
            </a:r>
          </a:p>
          <a:p>
            <a:endParaRPr lang="en-US" dirty="0"/>
          </a:p>
        </p:txBody>
      </p:sp>
      <p:sp>
        <p:nvSpPr>
          <p:cNvPr id="4" name="Slide Number Placeholder 3"/>
          <p:cNvSpPr>
            <a:spLocks noGrp="1"/>
          </p:cNvSpPr>
          <p:nvPr>
            <p:ph type="sldNum" sz="quarter" idx="5"/>
          </p:nvPr>
        </p:nvSpPr>
        <p:spPr/>
        <p:txBody>
          <a:bodyPr/>
          <a:lstStyle/>
          <a:p>
            <a:fld id="{2BF83D90-E594-491F-855A-B8D2FD803D6D}" type="slidenum">
              <a:rPr lang="en-US" smtClean="0"/>
              <a:t>13</a:t>
            </a:fld>
            <a:endParaRPr lang="en-US"/>
          </a:p>
        </p:txBody>
      </p:sp>
    </p:spTree>
    <p:extLst>
      <p:ext uri="{BB962C8B-B14F-4D97-AF65-F5344CB8AC3E}">
        <p14:creationId xmlns:p14="http://schemas.microsoft.com/office/powerpoint/2010/main" val="40338564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0" dirty="0"/>
              <a:t>INSTRUCTOR:  on this slide we will discuss the first two portions of the algorithm. At the end, please tie back to our case patient as we will then use to discuss next steps on the algorithm</a:t>
            </a:r>
          </a:p>
          <a:p>
            <a:endParaRPr lang="en-US" b="0" dirty="0"/>
          </a:p>
          <a:p>
            <a:r>
              <a:rPr lang="en-US" b="1" dirty="0"/>
              <a:t>Set the stage: </a:t>
            </a:r>
            <a:r>
              <a:rPr lang="en-US" b="0" dirty="0"/>
              <a:t>important to start here for all patients.</a:t>
            </a:r>
            <a:endParaRPr lang="en-US" b="1" dirty="0"/>
          </a:p>
          <a:p>
            <a:r>
              <a:rPr lang="en-US" dirty="0"/>
              <a:t>During this time, important to make just part of general exam, like asking about smoking or drug use. Explain that you ask these questions to all patient and ensure confidentiality. While asking questions, make sure to make no assumptions, including gender or gender identity of patient or patient’s partners. Stay as non-judgmental as possible while offering guidance and counseling. Be professional. Make sure to understand your own biases and careful to combat them as much as possible.</a:t>
            </a:r>
          </a:p>
          <a:p>
            <a:endParaRPr lang="en-US" dirty="0"/>
          </a:p>
          <a:p>
            <a:r>
              <a:rPr lang="en-US" b="1" dirty="0"/>
              <a:t>Screening Questions </a:t>
            </a:r>
            <a:r>
              <a:rPr lang="en-US" b="0" dirty="0"/>
              <a:t>these questions are more basic that most clinicians are familiar with. Helps to tailor future portions of sexual history</a:t>
            </a:r>
          </a:p>
          <a:p>
            <a:endParaRPr lang="en-US" b="0" dirty="0"/>
          </a:p>
          <a:p>
            <a:r>
              <a:rPr lang="en-US" b="0" dirty="0"/>
              <a:t>Back to our case: Our patient tells you she is sexually active and monogamous is monogamous male partner</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Workowski</a:t>
            </a:r>
            <a:r>
              <a:rPr lang="en-US" dirty="0"/>
              <a:t> KA, Bolan GA, Centers for Disease Control and Prevention. Sexually transmitted diseases treatment guidelines, 2015. MMWR </a:t>
            </a:r>
            <a:r>
              <a:rPr lang="en-US" dirty="0" err="1"/>
              <a:t>Recomm</a:t>
            </a:r>
            <a:r>
              <a:rPr lang="en-US" dirty="0"/>
              <a:t> Rep 2015; 64:1.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National LGBT Health Education Center. Taking routine Histories of Sexual Health: A System-Wide Approach for Health Center. 2015. https://www.lgbthealtheducation.org/wp-content/uploads/COM-827-sexual-history_toolkit_2015.pdf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woman shrugging is from Microsoft PowerPoint Version 2111, accessed June 23, 2020. </a:t>
            </a:r>
          </a:p>
          <a:p>
            <a:endParaRPr lang="en-US" dirty="0"/>
          </a:p>
        </p:txBody>
      </p:sp>
      <p:sp>
        <p:nvSpPr>
          <p:cNvPr id="4" name="Slide Number Placeholder 3"/>
          <p:cNvSpPr>
            <a:spLocks noGrp="1"/>
          </p:cNvSpPr>
          <p:nvPr>
            <p:ph type="sldNum" sz="quarter" idx="5"/>
          </p:nvPr>
        </p:nvSpPr>
        <p:spPr/>
        <p:txBody>
          <a:bodyPr/>
          <a:lstStyle/>
          <a:p>
            <a:fld id="{2BF83D90-E594-491F-855A-B8D2FD803D6D}" type="slidenum">
              <a:rPr lang="en-US" smtClean="0"/>
              <a:t>14</a:t>
            </a:fld>
            <a:endParaRPr lang="en-US"/>
          </a:p>
        </p:txBody>
      </p:sp>
    </p:spTree>
    <p:extLst>
      <p:ext uri="{BB962C8B-B14F-4D97-AF65-F5344CB8AC3E}">
        <p14:creationId xmlns:p14="http://schemas.microsoft.com/office/powerpoint/2010/main" val="785620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Now, using case 1, we will move on to 3</a:t>
            </a:r>
            <a:r>
              <a:rPr lang="en-US" baseline="30000" dirty="0"/>
              <a:t>rd</a:t>
            </a:r>
            <a:r>
              <a:rPr lang="en-US" dirty="0"/>
              <a:t> portion of algorithm. This slide is to bring up larger algorithm but will be enlarged on the next slide for easier reading </a:t>
            </a:r>
          </a:p>
          <a:p>
            <a:r>
              <a:rPr lang="en-US" dirty="0"/>
              <a:t>Do not discuss all details here – move on to next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Adapted from: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Workowski</a:t>
            </a:r>
            <a:r>
              <a:rPr lang="en-US" dirty="0"/>
              <a:t> KA, Bolan GA, Centers for Disease Control and Prevention. Sexually transmitted diseases treatment guidelines, 2015. MMWR </a:t>
            </a:r>
            <a:r>
              <a:rPr lang="en-US" dirty="0" err="1"/>
              <a:t>Recomm</a:t>
            </a:r>
            <a:r>
              <a:rPr lang="en-US" dirty="0"/>
              <a:t> Rep 2015; 64:1.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National LGBT Health Education Center. Taking routine Histories of Sexual Health: A System-Wide Approach for Health Center. 2015. https://www.lgbthealtheducation.org/wp-content/uploads/COM-827-sexual-history_toolkit_2015.pdf</a:t>
            </a:r>
          </a:p>
          <a:p>
            <a:endParaRPr lang="en-US" dirty="0"/>
          </a:p>
        </p:txBody>
      </p:sp>
      <p:sp>
        <p:nvSpPr>
          <p:cNvPr id="4" name="Slide Number Placeholder 3"/>
          <p:cNvSpPr>
            <a:spLocks noGrp="1"/>
          </p:cNvSpPr>
          <p:nvPr>
            <p:ph type="sldNum" sz="quarter" idx="5"/>
          </p:nvPr>
        </p:nvSpPr>
        <p:spPr/>
        <p:txBody>
          <a:bodyPr/>
          <a:lstStyle/>
          <a:p>
            <a:fld id="{2BF83D90-E594-491F-855A-B8D2FD803D6D}" type="slidenum">
              <a:rPr lang="en-US" smtClean="0"/>
              <a:t>15</a:t>
            </a:fld>
            <a:endParaRPr lang="en-US"/>
          </a:p>
        </p:txBody>
      </p:sp>
    </p:spTree>
    <p:extLst>
      <p:ext uri="{BB962C8B-B14F-4D97-AF65-F5344CB8AC3E}">
        <p14:creationId xmlns:p14="http://schemas.microsoft.com/office/powerpoint/2010/main" val="14356587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now, using Case 1, let’s move to 3</a:t>
            </a:r>
            <a:r>
              <a:rPr lang="en-US" baseline="30000" dirty="0"/>
              <a:t>rd</a:t>
            </a:r>
            <a:r>
              <a:rPr lang="en-US" dirty="0"/>
              <a:t> step of algorithm,</a:t>
            </a:r>
          </a:p>
          <a:p>
            <a:endParaRPr lang="en-US" dirty="0"/>
          </a:p>
          <a:p>
            <a:r>
              <a:rPr lang="en-US" dirty="0"/>
              <a:t>These are follow-up questions for patients with long-term monogamous partner.</a:t>
            </a:r>
          </a:p>
          <a:p>
            <a:endParaRPr lang="en-US" dirty="0"/>
          </a:p>
          <a:p>
            <a:r>
              <a:rPr lang="en-US" dirty="0"/>
              <a:t>Read through list, with following </a:t>
            </a:r>
            <a:r>
              <a:rPr lang="en-US" dirty="0" err="1"/>
              <a:t>caveots</a:t>
            </a:r>
            <a:r>
              <a:rPr lang="en-US" dirty="0"/>
              <a:t>:</a:t>
            </a:r>
          </a:p>
          <a:p>
            <a:r>
              <a:rPr lang="en-US" dirty="0"/>
              <a:t>When speaking to a patient who is in monogamous relationship, important to bring up previous STI testing to ensure whether or not needs testing now, even if monogamous. In addition, asking about pregnancy plans, drug and alcohol use, and issues with sexual function as avenue to begin discussion. </a:t>
            </a:r>
          </a:p>
          <a:p>
            <a:endParaRPr lang="en-US" dirty="0"/>
          </a:p>
          <a:p>
            <a:r>
              <a:rPr lang="en-US" dirty="0"/>
              <a:t>Not all relationships will include one person who is able to become pregnant. We included pregnancy plans here but would only discuss as applicable using inclusive language.</a:t>
            </a:r>
          </a:p>
          <a:p>
            <a:endParaRPr lang="en-US" dirty="0"/>
          </a:p>
          <a:p>
            <a:r>
              <a:rPr lang="en-US" dirty="0"/>
              <a:t>To conclude conversation move to final stop of algorithm: follow-up as appropriate</a:t>
            </a:r>
          </a:p>
          <a:p>
            <a:r>
              <a:rPr lang="en-US" dirty="0"/>
              <a:t>now is good time to bring up whether would like STI testing, safe sex practices counseling, referrals for sexual dysfunction. We will discuss more about in detail counseling in future slides.</a:t>
            </a:r>
          </a:p>
        </p:txBody>
      </p:sp>
      <p:sp>
        <p:nvSpPr>
          <p:cNvPr id="4" name="Slide Number Placeholder 3"/>
          <p:cNvSpPr>
            <a:spLocks noGrp="1"/>
          </p:cNvSpPr>
          <p:nvPr>
            <p:ph type="sldNum" sz="quarter" idx="5"/>
          </p:nvPr>
        </p:nvSpPr>
        <p:spPr/>
        <p:txBody>
          <a:bodyPr/>
          <a:lstStyle/>
          <a:p>
            <a:fld id="{3FC91853-FC78-4933-A877-76847C45A286}" type="slidenum">
              <a:rPr lang="en-US" smtClean="0"/>
              <a:t>16</a:t>
            </a:fld>
            <a:endParaRPr lang="en-US"/>
          </a:p>
        </p:txBody>
      </p:sp>
    </p:spTree>
    <p:extLst>
      <p:ext uri="{BB962C8B-B14F-4D97-AF65-F5344CB8AC3E}">
        <p14:creationId xmlns:p14="http://schemas.microsoft.com/office/powerpoint/2010/main" val="3222378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INSTRUCTOR: give time again for participants to unmute, answer via chat, or talk in small groups and or answer aloud, depending on setting.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woman thinking is from Microsoft PowerPoint Version 2111, accessed June 23, 2020. </a:t>
            </a:r>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17</a:t>
            </a:fld>
            <a:endParaRPr lang="en-US"/>
          </a:p>
        </p:txBody>
      </p:sp>
    </p:spTree>
    <p:extLst>
      <p:ext uri="{BB962C8B-B14F-4D97-AF65-F5344CB8AC3E}">
        <p14:creationId xmlns:p14="http://schemas.microsoft.com/office/powerpoint/2010/main" val="1260346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we will discuss STI screening for females, but again opportunity to highlight that transgender and gender nonconforming care fits this algorithm, depending on anatomy and sexual practices. This slide title could instead be “STI screening for patients with a vagina” and could be applied to transgender men or nonbinary individuals</a:t>
            </a:r>
          </a:p>
          <a:p>
            <a:endParaRPr lang="en-US" dirty="0"/>
          </a:p>
          <a:p>
            <a:r>
              <a:rPr lang="en-US" dirty="0"/>
              <a:t>We will review this slide again for individuals with additional risk factors, so focus on table for now discussing STI screening for females. </a:t>
            </a:r>
          </a:p>
          <a:p>
            <a:r>
              <a:rPr lang="en-US" dirty="0"/>
              <a:t>For someone less than 25 years old, should be offered gonorrhea and chlamydia </a:t>
            </a:r>
            <a:r>
              <a:rPr lang="en-US" b="1" dirty="0"/>
              <a:t>annually </a:t>
            </a:r>
            <a:r>
              <a:rPr lang="en-US" dirty="0"/>
              <a:t>as long as sexually active. Should be offered HIV once. </a:t>
            </a:r>
          </a:p>
          <a:p>
            <a:r>
              <a:rPr lang="en-US" dirty="0"/>
              <a:t>If additional exposures, then would need additional testing, as listed in blue.</a:t>
            </a:r>
          </a:p>
          <a:p>
            <a:endParaRPr lang="en-US" dirty="0"/>
          </a:p>
          <a:p>
            <a:r>
              <a:rPr lang="en-US" dirty="0"/>
              <a:t>Also, highlight new USPSTF draft for HCV screening as well as need for possible rectal and pharyngeal swabs, depending on exposure history. Also need for possible HPV vaccination.</a:t>
            </a:r>
          </a:p>
          <a:p>
            <a:endParaRPr lang="en-US" dirty="0"/>
          </a:p>
          <a:p>
            <a:endParaRPr lang="en-US" dirty="0"/>
          </a:p>
          <a:p>
            <a:r>
              <a:rPr lang="en-US" dirty="0"/>
              <a:t>References:</a:t>
            </a:r>
          </a:p>
          <a:p>
            <a:r>
              <a:rPr lang="en-US" dirty="0"/>
              <a:t>LeFevre ML, U.S. Preventive Services Task Force. Screening for Chlamydia and gonorrhea: U.S. Preventive Services Task Force recommendation statement. Ann Intern Med 2014; 161:902.</a:t>
            </a:r>
          </a:p>
          <a:p>
            <a:r>
              <a:rPr lang="en-US" dirty="0"/>
              <a:t>US Preventive Services Task Force, </a:t>
            </a:r>
            <a:r>
              <a:rPr lang="en-US" dirty="0" err="1"/>
              <a:t>Bibbins</a:t>
            </a:r>
            <a:r>
              <a:rPr lang="en-US" dirty="0"/>
              <a:t>-Domingo K, Grossman DC, et al. Serologic Screening for Genital Herpes Infection: US Preventive Services Task Force Recommendation Statement. JAMA 2016; 316:2525.</a:t>
            </a:r>
          </a:p>
          <a:p>
            <a:r>
              <a:rPr lang="en-US" dirty="0"/>
              <a:t>Aberg JA, Gallant JE, Ghanem KG, et al. Primary care guidelines for the management of persons infected with HIV: 2013 update by the HIV medicine association of the Infectious Diseases Society of America. Clin Infect Dis 2014; 58:e1.</a:t>
            </a:r>
          </a:p>
          <a:p>
            <a:r>
              <a:rPr lang="en-US" dirty="0"/>
              <a:t>Committee on Adolescence, Society for Adolescent Health and Medicine. Screening for </a:t>
            </a:r>
            <a:r>
              <a:rPr lang="en-US" dirty="0" err="1"/>
              <a:t>nonviral</a:t>
            </a:r>
            <a:r>
              <a:rPr lang="en-US" dirty="0"/>
              <a:t> sexually transmitted infections in adolescents and young adults. Pediatrics 2014; 134:e302.</a:t>
            </a:r>
          </a:p>
          <a:p>
            <a:r>
              <a:rPr lang="en-US" dirty="0"/>
              <a:t>US Preventive Services Task Force. Draft Recommendation Statement. :</a:t>
            </a:r>
            <a:r>
              <a:rPr lang="en-US" dirty="0" err="1"/>
              <a:t>Hepatitic</a:t>
            </a:r>
            <a:r>
              <a:rPr lang="en-US" dirty="0"/>
              <a:t> C Virus Infection in Adolescents and Adults: Screening.  https://www.uspreventiveservicestaskforce.org/Page/Document/draft-recommendation-statement/hepatitis-c-screening</a:t>
            </a:r>
          </a:p>
        </p:txBody>
      </p:sp>
      <p:sp>
        <p:nvSpPr>
          <p:cNvPr id="4" name="Slide Number Placeholder 3"/>
          <p:cNvSpPr>
            <a:spLocks noGrp="1"/>
          </p:cNvSpPr>
          <p:nvPr>
            <p:ph type="sldNum" sz="quarter" idx="5"/>
          </p:nvPr>
        </p:nvSpPr>
        <p:spPr/>
        <p:txBody>
          <a:bodyPr/>
          <a:lstStyle/>
          <a:p>
            <a:fld id="{3FC91853-FC78-4933-A877-76847C45A286}" type="slidenum">
              <a:rPr lang="en-US" smtClean="0"/>
              <a:t>18</a:t>
            </a:fld>
            <a:endParaRPr lang="en-US"/>
          </a:p>
        </p:txBody>
      </p:sp>
    </p:spTree>
    <p:extLst>
      <p:ext uri="{BB962C8B-B14F-4D97-AF65-F5344CB8AC3E}">
        <p14:creationId xmlns:p14="http://schemas.microsoft.com/office/powerpoint/2010/main" val="3005304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we will discuss various collection methods for chlamydia and gonorrhea on this slide. We included photos of the actual swabs from our clinic (and where located) to better assist residents in future collection</a:t>
            </a:r>
          </a:p>
          <a:p>
            <a:endParaRPr lang="en-US" dirty="0"/>
          </a:p>
          <a:p>
            <a:r>
              <a:rPr lang="en-US" dirty="0"/>
              <a:t>For females, preferred NAAT assay vaginal or endocervical for GU sample due to increased sensitivity compared with urine sample. This can be either patient of physician collected (we will go over in next slide)</a:t>
            </a:r>
          </a:p>
          <a:p>
            <a:r>
              <a:rPr lang="en-US" dirty="0"/>
              <a:t>Do not forget to ask about sites of sexual intercourse – may need swabs for rectal or pharyngeal (up to 1/3 of women in one STI clinic in Missouri with Chlamydia would have been misdiagnosed is only endocervical swab obtained without additional pharyngeal and rectal swabs (depending on exposures))</a:t>
            </a:r>
          </a:p>
          <a:p>
            <a:r>
              <a:rPr lang="en-US" dirty="0"/>
              <a:t>For males, urethral, NOT typically used. Can use first catch urine sample instead </a:t>
            </a:r>
          </a:p>
          <a:p>
            <a:endParaRPr lang="en-US" dirty="0"/>
          </a:p>
          <a:p>
            <a:r>
              <a:rPr lang="en-US" dirty="0"/>
              <a:t>We Will discuss methods for patient collected samples in future slides.</a:t>
            </a:r>
          </a:p>
          <a:p>
            <a:endParaRPr lang="en-US" dirty="0"/>
          </a:p>
          <a:p>
            <a:r>
              <a:rPr lang="en-US" dirty="0"/>
              <a:t>First catch urine sample for males can be used in females if unable to obtain female NAAT sample due to supply </a:t>
            </a:r>
            <a:r>
              <a:rPr lang="en-US" dirty="0" err="1"/>
              <a:t>shortagee</a:t>
            </a:r>
            <a:r>
              <a:rPr lang="en-US" dirty="0"/>
              <a:t> or patient refusal of testing.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Courier New" panose="02070309020205020404" pitchFamily="49" charset="0"/>
              </a:rPr>
              <a:t>Bamberger DM, Graham G, Dennis L, </a:t>
            </a:r>
            <a:r>
              <a:rPr lang="en-US" sz="1800" dirty="0" err="1">
                <a:solidFill>
                  <a:srgbClr val="000000"/>
                </a:solidFill>
                <a:effectLst/>
                <a:latin typeface="Calibri" panose="020F0502020204030204" pitchFamily="34" charset="0"/>
                <a:ea typeface="Courier New" panose="02070309020205020404" pitchFamily="49" charset="0"/>
              </a:rPr>
              <a:t>Gerkovich</a:t>
            </a:r>
            <a:r>
              <a:rPr lang="en-US" sz="1800" dirty="0">
                <a:solidFill>
                  <a:srgbClr val="000000"/>
                </a:solidFill>
                <a:effectLst/>
                <a:latin typeface="Calibri" panose="020F0502020204030204" pitchFamily="34" charset="0"/>
                <a:ea typeface="Courier New" panose="02070309020205020404" pitchFamily="49" charset="0"/>
              </a:rPr>
              <a:t> MM. Extragenital Gonorrhea and Chlamydia among Men and Women According to Type of Sexual Exposure. </a:t>
            </a:r>
            <a:r>
              <a:rPr lang="en-US" sz="1800" i="1" dirty="0">
                <a:solidFill>
                  <a:srgbClr val="000000"/>
                </a:solidFill>
                <a:effectLst/>
                <a:latin typeface="Calibri" panose="020F0502020204030204" pitchFamily="34" charset="0"/>
                <a:ea typeface="Courier New" panose="02070309020205020404" pitchFamily="49" charset="0"/>
              </a:rPr>
              <a:t>Sex </a:t>
            </a:r>
            <a:r>
              <a:rPr lang="en-US" sz="1800" i="1" dirty="0" err="1">
                <a:solidFill>
                  <a:srgbClr val="000000"/>
                </a:solidFill>
                <a:effectLst/>
                <a:latin typeface="Calibri" panose="020F0502020204030204" pitchFamily="34" charset="0"/>
                <a:ea typeface="Courier New" panose="02070309020205020404" pitchFamily="49" charset="0"/>
              </a:rPr>
              <a:t>Transm</a:t>
            </a:r>
            <a:r>
              <a:rPr lang="en-US" sz="1800" i="1" dirty="0">
                <a:solidFill>
                  <a:srgbClr val="000000"/>
                </a:solidFill>
                <a:effectLst/>
                <a:latin typeface="Calibri" panose="020F0502020204030204" pitchFamily="34" charset="0"/>
                <a:ea typeface="Courier New" panose="02070309020205020404" pitchFamily="49" charset="0"/>
              </a:rPr>
              <a:t> Dis</a:t>
            </a:r>
            <a:r>
              <a:rPr lang="en-US" sz="1800" dirty="0">
                <a:solidFill>
                  <a:srgbClr val="000000"/>
                </a:solidFill>
                <a:effectLst/>
                <a:latin typeface="Calibri" panose="020F0502020204030204" pitchFamily="34" charset="0"/>
                <a:ea typeface="Courier New" panose="02070309020205020404" pitchFamily="49" charset="0"/>
              </a:rPr>
              <a:t>. 2019;46(5):329-334. doi:10.1097/OLQ.0000000000000967</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of </a:t>
            </a:r>
            <a:r>
              <a:rPr lang="en-US" sz="1200" dirty="0">
                <a:latin typeface="+mn-lt"/>
              </a:rPr>
              <a:t>exclamation mark is from Microsoft PowerPoint Version 2111, accessed June 23, 2020. </a:t>
            </a:r>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19</a:t>
            </a:fld>
            <a:endParaRPr lang="en-US"/>
          </a:p>
        </p:txBody>
      </p:sp>
    </p:spTree>
    <p:extLst>
      <p:ext uri="{BB962C8B-B14F-4D97-AF65-F5344CB8AC3E}">
        <p14:creationId xmlns:p14="http://schemas.microsoft.com/office/powerpoint/2010/main" val="3260848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a:t>
            </a:r>
          </a:p>
          <a:p>
            <a:r>
              <a:rPr lang="en-US" dirty="0"/>
              <a:t>Quickly discuss learning objectives</a:t>
            </a:r>
          </a:p>
        </p:txBody>
      </p:sp>
      <p:sp>
        <p:nvSpPr>
          <p:cNvPr id="4" name="Slide Number Placeholder 3"/>
          <p:cNvSpPr>
            <a:spLocks noGrp="1"/>
          </p:cNvSpPr>
          <p:nvPr>
            <p:ph type="sldNum" sz="quarter" idx="5"/>
          </p:nvPr>
        </p:nvSpPr>
        <p:spPr/>
        <p:txBody>
          <a:bodyPr/>
          <a:lstStyle/>
          <a:p>
            <a:fld id="{1CE50C9E-A5E5-4768-B9CF-9B5BC8E77A78}" type="slidenum">
              <a:rPr lang="en-US" smtClean="0"/>
              <a:t>2</a:t>
            </a:fld>
            <a:endParaRPr lang="en-US"/>
          </a:p>
        </p:txBody>
      </p:sp>
    </p:spTree>
    <p:extLst>
      <p:ext uri="{BB962C8B-B14F-4D97-AF65-F5344CB8AC3E}">
        <p14:creationId xmlns:p14="http://schemas.microsoft.com/office/powerpoint/2010/main" val="2834697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 this is a busy slide but go over step in order 1-3 about how to instruct patients how to collect their own vaginal sample (rather than physician collected endocervical </a:t>
            </a:r>
            <a:r>
              <a:rPr lang="en-US" dirty="0" err="1"/>
              <a:t>sampel</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Majority of steps are similar no matter source of specimen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Vaginal collection steps:</a:t>
            </a:r>
          </a:p>
          <a:p>
            <a:pPr marL="228600" indent="-228600">
              <a:buAutoNum type="arabicParenR"/>
            </a:pPr>
            <a:r>
              <a:rPr lang="en-US" dirty="0"/>
              <a:t>Twist off cap. Hold swab at mark. At any point, you should not touch swab, do not dump reagent from tube, and do not break foil/pierce the top</a:t>
            </a:r>
          </a:p>
          <a:p>
            <a:pPr marL="228600" indent="-228600">
              <a:buAutoNum type="arabicParenR"/>
            </a:pPr>
            <a:r>
              <a:rPr lang="en-US" dirty="0"/>
              <a:t>Patient or provider insert swab into vagina. Use marker to ensure correct depth into patient. Twist swab for 30 seconds.</a:t>
            </a:r>
          </a:p>
          <a:p>
            <a:pPr marL="228600" indent="-228600">
              <a:buAutoNum type="arabicParenR"/>
            </a:pPr>
            <a:r>
              <a:rPr lang="en-US" dirty="0"/>
              <a:t>Twist off cap. Insert swab and break at mark. Throw away top part of swab ONLY, the bottom of swab will remain in tube. Twist cap back on, label, and send to lab.</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patient collected, Can print out sheet or display in bathrooms to help guide patients. Would also verbally discuss and show collection tube with patient. We tend to instruct patients by saying </a:t>
            </a:r>
            <a:r>
              <a:rPr lang="en-US" b="0" i="0" dirty="0">
                <a:solidFill>
                  <a:srgbClr val="1F497D"/>
                </a:solidFill>
                <a:effectLst/>
                <a:latin typeface="Calibri" panose="020F0502020204030204" pitchFamily="34" charset="0"/>
              </a:rPr>
              <a:t>“Take this swab into the bathroom. Insert it in your vaginal like a tampon. Leave it in place for 30 seconds, twisting, then place it in the collection tube. The swab will break off and you can screw the top on.” </a:t>
            </a:r>
            <a:r>
              <a:rPr lang="en-US" dirty="0"/>
              <a:t>Important, make sure timing (30 seconds) is discussed and to twist off lid rather than break foil. Also to place swab inside tube and not to </a:t>
            </a:r>
            <a:r>
              <a:rPr lang="en-US" dirty="0" err="1"/>
              <a:t>dischard</a:t>
            </a:r>
            <a:r>
              <a:rPr lang="en-US" dirty="0"/>
              <a:t>.</a:t>
            </a:r>
          </a:p>
          <a:p>
            <a:r>
              <a:rPr lang="en-US" dirty="0"/>
              <a:t>If physician collected, can obtain vaginal swab rather than endocervical if do not need to cervical speculum exam for another reason for patient comfort.</a:t>
            </a:r>
          </a:p>
          <a:p>
            <a:pPr marL="0" indent="0">
              <a:buNone/>
            </a:pPr>
            <a:endParaRPr lang="en-US" dirty="0"/>
          </a:p>
          <a:p>
            <a:endParaRPr lang="en-US" dirty="0"/>
          </a:p>
          <a:p>
            <a:r>
              <a:rPr lang="en-US" dirty="0"/>
              <a:t>References: </a:t>
            </a:r>
          </a:p>
          <a:p>
            <a:r>
              <a:rPr lang="en-US" b="0" i="0" dirty="0">
                <a:solidFill>
                  <a:srgbClr val="201F1E"/>
                </a:solidFill>
                <a:effectLst/>
                <a:latin typeface="Calibri" panose="020F0502020204030204" pitchFamily="34" charset="0"/>
              </a:rPr>
              <a:t>Instructions for using the Aptima </a:t>
            </a:r>
            <a:r>
              <a:rPr lang="en-US" b="0" i="0" dirty="0" err="1">
                <a:solidFill>
                  <a:srgbClr val="201F1E"/>
                </a:solidFill>
                <a:effectLst/>
                <a:latin typeface="Calibri" panose="020F0502020204030204" pitchFamily="34" charset="0"/>
              </a:rPr>
              <a:t>Multitest</a:t>
            </a:r>
            <a:r>
              <a:rPr lang="en-US" b="0" i="0" dirty="0">
                <a:solidFill>
                  <a:srgbClr val="201F1E"/>
                </a:solidFill>
                <a:effectLst/>
                <a:latin typeface="Calibri" panose="020F0502020204030204" pitchFamily="34" charset="0"/>
              </a:rPr>
              <a:t> Swab Specimen Collection Kit for Patient-Collected Specimens. </a:t>
            </a:r>
            <a:r>
              <a:rPr lang="en-US" b="0" i="0" dirty="0"/>
              <a:t>Accessed February 3, 2022. Used with Permission. </a:t>
            </a:r>
          </a:p>
        </p:txBody>
      </p:sp>
      <p:sp>
        <p:nvSpPr>
          <p:cNvPr id="4" name="Slide Number Placeholder 3"/>
          <p:cNvSpPr>
            <a:spLocks noGrp="1"/>
          </p:cNvSpPr>
          <p:nvPr>
            <p:ph type="sldNum" sz="quarter" idx="5"/>
          </p:nvPr>
        </p:nvSpPr>
        <p:spPr/>
        <p:txBody>
          <a:bodyPr/>
          <a:lstStyle/>
          <a:p>
            <a:fld id="{1CE50C9E-A5E5-4768-B9CF-9B5BC8E77A78}" type="slidenum">
              <a:rPr lang="en-US" smtClean="0"/>
              <a:t>20</a:t>
            </a:fld>
            <a:endParaRPr lang="en-US"/>
          </a:p>
        </p:txBody>
      </p:sp>
    </p:spTree>
    <p:extLst>
      <p:ext uri="{BB962C8B-B14F-4D97-AF65-F5344CB8AC3E}">
        <p14:creationId xmlns:p14="http://schemas.microsoft.com/office/powerpoint/2010/main" val="29713692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we are now moving onto case 2 which is a 48 year old male presenting to establish care </a:t>
            </a:r>
          </a:p>
          <a:p>
            <a:endParaRPr lang="en-US" dirty="0"/>
          </a:p>
          <a:p>
            <a:r>
              <a:rPr lang="en-US" dirty="0"/>
              <a:t>Ask the group - what questions would you ask a patient to guide STI screening and counseling?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Note to presenter: give time again for participants to unmute, answer via chat, or talk in small groups and or answer aloud, depending on setting.</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man giving thumbs up is from Microsoft PowerPoint Version 2111, accessed June 23, 2020. </a:t>
            </a:r>
          </a:p>
          <a:p>
            <a:endParaRPr lang="en-US" dirty="0"/>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21</a:t>
            </a:fld>
            <a:endParaRPr lang="en-US"/>
          </a:p>
        </p:txBody>
      </p:sp>
    </p:spTree>
    <p:extLst>
      <p:ext uri="{BB962C8B-B14F-4D97-AF65-F5344CB8AC3E}">
        <p14:creationId xmlns:p14="http://schemas.microsoft.com/office/powerpoint/2010/main" val="2476825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discuss those questions from last slide that group would ask to help guide STI screening and counseling. make sure to highlight any that were not discussed. </a:t>
            </a:r>
          </a:p>
          <a:p>
            <a:endParaRPr lang="en-US" dirty="0"/>
          </a:p>
          <a:p>
            <a:r>
              <a:rPr lang="en-US" dirty="0"/>
              <a:t>This list is not exhaustive but most common questions we should be asking.</a:t>
            </a:r>
          </a:p>
          <a:p>
            <a:endParaRPr lang="en-US" dirty="0"/>
          </a:p>
          <a:p>
            <a:r>
              <a:rPr lang="en-US" dirty="0"/>
              <a:t>References:</a:t>
            </a:r>
          </a:p>
          <a:p>
            <a:r>
              <a:rPr lang="en-US" dirty="0" err="1"/>
              <a:t>Workowski</a:t>
            </a:r>
            <a:r>
              <a:rPr lang="en-US" dirty="0"/>
              <a:t> KA, Bolan GA, Centers for Disease Control and Prevention. Sexually transmitted diseases treatment guidelines, 2015. MMWR </a:t>
            </a:r>
            <a:r>
              <a:rPr lang="en-US" dirty="0" err="1"/>
              <a:t>Recomm</a:t>
            </a:r>
            <a:r>
              <a:rPr lang="en-US" dirty="0"/>
              <a:t> Rep 2015; 64:1.</a:t>
            </a:r>
          </a:p>
          <a:p>
            <a:r>
              <a:rPr lang="en-US" dirty="0"/>
              <a:t>LeFevre ML, U.S. Preventive Services Task Force. Screening for Chlamydia and gonorrhea: U.S. Preventive Services Task Force recommendation statement. Ann Intern Med 2014; 161:902.</a:t>
            </a:r>
          </a:p>
          <a:p>
            <a:r>
              <a:rPr lang="en-US" dirty="0"/>
              <a:t>Committee on Adolescence, Society for Adolescent Health and Medicine. Screening for </a:t>
            </a:r>
            <a:r>
              <a:rPr lang="en-US" dirty="0" err="1"/>
              <a:t>nonviral</a:t>
            </a:r>
            <a:r>
              <a:rPr lang="en-US" dirty="0"/>
              <a:t> sexually transmitted infections in adolescents and young adults. Pediatrics 2014; 134:e302.</a:t>
            </a:r>
          </a:p>
        </p:txBody>
      </p:sp>
      <p:sp>
        <p:nvSpPr>
          <p:cNvPr id="4" name="Slide Number Placeholder 3"/>
          <p:cNvSpPr>
            <a:spLocks noGrp="1"/>
          </p:cNvSpPr>
          <p:nvPr>
            <p:ph type="sldNum" sz="quarter" idx="5"/>
          </p:nvPr>
        </p:nvSpPr>
        <p:spPr/>
        <p:txBody>
          <a:bodyPr/>
          <a:lstStyle/>
          <a:p>
            <a:fld id="{3FC91853-FC78-4933-A877-76847C45A286}" type="slidenum">
              <a:rPr lang="en-US" smtClean="0"/>
              <a:t>22</a:t>
            </a:fld>
            <a:endParaRPr lang="en-US"/>
          </a:p>
        </p:txBody>
      </p:sp>
    </p:spTree>
    <p:extLst>
      <p:ext uri="{BB962C8B-B14F-4D97-AF65-F5344CB8AC3E}">
        <p14:creationId xmlns:p14="http://schemas.microsoft.com/office/powerpoint/2010/main" val="3254959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 Back to Sexual History Taking Algorithm from previously. For this case, remind audience that first steps are always “set ting the stage” and the screening questions” We will zoom on the first 2 steps in next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Adapted from: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Workowski</a:t>
            </a:r>
            <a:r>
              <a:rPr lang="en-US" dirty="0"/>
              <a:t> KA, Bolan GA, Centers for Disease Control and Prevention. Sexually transmitted diseases treatment guidelines, 2015. MMWR </a:t>
            </a:r>
            <a:r>
              <a:rPr lang="en-US" dirty="0" err="1"/>
              <a:t>Recomm</a:t>
            </a:r>
            <a:r>
              <a:rPr lang="en-US" dirty="0"/>
              <a:t> Rep 2015; 64:1.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National LGBT Health Education Center. Taking routine Histories of Sexual Health: A System-Wide Approach for Health Center. 2015. https://www.lgbthealtheducation.org/wp-content/uploads/COM-827-sexual-history_toolkit_2015.pdf</a:t>
            </a:r>
          </a:p>
          <a:p>
            <a:endParaRPr lang="en-US" dirty="0"/>
          </a:p>
        </p:txBody>
      </p:sp>
      <p:sp>
        <p:nvSpPr>
          <p:cNvPr id="4" name="Slide Number Placeholder 3"/>
          <p:cNvSpPr>
            <a:spLocks noGrp="1"/>
          </p:cNvSpPr>
          <p:nvPr>
            <p:ph type="sldNum" sz="quarter" idx="5"/>
          </p:nvPr>
        </p:nvSpPr>
        <p:spPr/>
        <p:txBody>
          <a:bodyPr/>
          <a:lstStyle/>
          <a:p>
            <a:fld id="{2BF83D90-E594-491F-855A-B8D2FD803D6D}" type="slidenum">
              <a:rPr lang="en-US" smtClean="0"/>
              <a:t>23</a:t>
            </a:fld>
            <a:endParaRPr lang="en-US"/>
          </a:p>
        </p:txBody>
      </p:sp>
    </p:spTree>
    <p:extLst>
      <p:ext uri="{BB962C8B-B14F-4D97-AF65-F5344CB8AC3E}">
        <p14:creationId xmlns:p14="http://schemas.microsoft.com/office/powerpoint/2010/main" val="769598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0" dirty="0"/>
              <a:t>INSTRUCTOR: here we again discuss the first 2 steps.  The steps are the same as case 1 so can skim quickly.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 patient tells you he is sexually active with men and women , with 7 sexual partners in past year.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Adapted from: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Workowski</a:t>
            </a:r>
            <a:r>
              <a:rPr lang="en-US" dirty="0"/>
              <a:t> KA, Bolan GA, Centers for Disease Control and Prevention. Sexually transmitted diseases treatment guidelines, 2015. MMWR </a:t>
            </a:r>
            <a:r>
              <a:rPr lang="en-US" dirty="0" err="1"/>
              <a:t>Recomm</a:t>
            </a:r>
            <a:r>
              <a:rPr lang="en-US" dirty="0"/>
              <a:t> Rep 2015; 64:1.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National LGBT Health Education Center. Taking routine Histories of Sexual Health: A System-Wide Approach for Health Center. 2015. https://www.lgbthealtheducation.org/wp-content/uploads/COM-827-sexual-history_toolkit_2015.pdf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man giving thumbs up is from Microsoft PowerPoint Version 2111, accessed June 23, 2020. </a:t>
            </a:r>
          </a:p>
          <a:p>
            <a:endParaRPr lang="en-US" dirty="0"/>
          </a:p>
          <a:p>
            <a:endParaRPr lang="en-US" dirty="0"/>
          </a:p>
        </p:txBody>
      </p:sp>
      <p:sp>
        <p:nvSpPr>
          <p:cNvPr id="4" name="Slide Number Placeholder 3"/>
          <p:cNvSpPr>
            <a:spLocks noGrp="1"/>
          </p:cNvSpPr>
          <p:nvPr>
            <p:ph type="sldNum" sz="quarter" idx="5"/>
          </p:nvPr>
        </p:nvSpPr>
        <p:spPr/>
        <p:txBody>
          <a:bodyPr/>
          <a:lstStyle/>
          <a:p>
            <a:fld id="{2BF83D90-E594-491F-855A-B8D2FD803D6D}" type="slidenum">
              <a:rPr lang="en-US" smtClean="0"/>
              <a:t>24</a:t>
            </a:fld>
            <a:endParaRPr lang="en-US"/>
          </a:p>
        </p:txBody>
      </p:sp>
    </p:spTree>
    <p:extLst>
      <p:ext uri="{BB962C8B-B14F-4D97-AF65-F5344CB8AC3E}">
        <p14:creationId xmlns:p14="http://schemas.microsoft.com/office/powerpoint/2010/main" val="35069698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Going back to algorithm, based on our screening questions, we will move to talk about multiple partners or new partner. We will zoom in on questions on next slide.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Adapted from: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Workowski</a:t>
            </a:r>
            <a:r>
              <a:rPr lang="en-US" dirty="0"/>
              <a:t> KA, Bolan GA, Centers for Disease Control and Prevention. Sexually transmitted diseases treatment guidelines, 2015. MMWR </a:t>
            </a:r>
            <a:r>
              <a:rPr lang="en-US" dirty="0" err="1"/>
              <a:t>Recomm</a:t>
            </a:r>
            <a:r>
              <a:rPr lang="en-US" dirty="0"/>
              <a:t> Rep 2015; 64:1.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National LGBT Health Education Center. Taking routine Histories of Sexual Health: A System-Wide Approach for Health Center. 2015. https://www.lgbthealtheducation.org/wp-content/uploads/COM-827-sexual-history_toolkit_2015.pdf</a:t>
            </a:r>
          </a:p>
          <a:p>
            <a:endParaRPr lang="en-US" dirty="0"/>
          </a:p>
        </p:txBody>
      </p:sp>
      <p:sp>
        <p:nvSpPr>
          <p:cNvPr id="4" name="Slide Number Placeholder 3"/>
          <p:cNvSpPr>
            <a:spLocks noGrp="1"/>
          </p:cNvSpPr>
          <p:nvPr>
            <p:ph type="sldNum" sz="quarter" idx="5"/>
          </p:nvPr>
        </p:nvSpPr>
        <p:spPr/>
        <p:txBody>
          <a:bodyPr/>
          <a:lstStyle/>
          <a:p>
            <a:fld id="{2BF83D90-E594-491F-855A-B8D2FD803D6D}" type="slidenum">
              <a:rPr lang="en-US" smtClean="0"/>
              <a:t>25</a:t>
            </a:fld>
            <a:endParaRPr lang="en-US"/>
          </a:p>
        </p:txBody>
      </p:sp>
    </p:spTree>
    <p:extLst>
      <p:ext uri="{BB962C8B-B14F-4D97-AF65-F5344CB8AC3E}">
        <p14:creationId xmlns:p14="http://schemas.microsoft.com/office/powerpoint/2010/main" val="2835908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based on our screening questions, we find out that he has multiple sexual partners, and thus we start asking questions related with individuals who are sexually active with multiple partner or new partner</a:t>
            </a:r>
          </a:p>
          <a:p>
            <a:endParaRPr lang="en-US" dirty="0"/>
          </a:p>
          <a:p>
            <a:r>
              <a:rPr lang="en-US" dirty="0"/>
              <a:t>STEP 3: follow-up questions for multiple partners or new partner</a:t>
            </a:r>
          </a:p>
          <a:p>
            <a:r>
              <a:rPr lang="en-US" dirty="0"/>
              <a:t>This is not exhaustive list of questions but highlights important ones which change clinical interaction with patient. </a:t>
            </a:r>
          </a:p>
          <a:p>
            <a:pPr marL="171450" indent="-171450">
              <a:buFont typeface="Arial" panose="020B0604020202020204" pitchFamily="34" charset="0"/>
              <a:buChar char="•"/>
            </a:pPr>
            <a:r>
              <a:rPr lang="en-US" dirty="0"/>
              <a:t>Types of sexual practices – make a difference in sites for screening. For anal and oral, important to ask if practicing </a:t>
            </a:r>
            <a:r>
              <a:rPr lang="en-US" dirty="0" err="1"/>
              <a:t>insertive</a:t>
            </a:r>
            <a:r>
              <a:rPr lang="en-US" dirty="0"/>
              <a:t> or receptive as this will change screening as well. </a:t>
            </a:r>
          </a:p>
          <a:p>
            <a:pPr marL="171450" indent="-171450">
              <a:buFont typeface="Arial" panose="020B0604020202020204" pitchFamily="34" charset="0"/>
              <a:buChar char="•"/>
            </a:pPr>
            <a:r>
              <a:rPr lang="en-US" dirty="0"/>
              <a:t>Asking about protection from pregnancy and STIs offer chance for counseling. Again, important to highlight that not all relationships include an individual with reproductive potential so important to use inclusive language</a:t>
            </a:r>
          </a:p>
          <a:p>
            <a:pPr marL="171450" indent="-171450">
              <a:buFont typeface="Arial" panose="020B0604020202020204" pitchFamily="34" charset="0"/>
              <a:buChar char="•"/>
            </a:pPr>
            <a:r>
              <a:rPr lang="en-US" dirty="0"/>
              <a:t>Sexual function offers opportunity for counseling and referrals as needed</a:t>
            </a:r>
          </a:p>
          <a:p>
            <a:pPr marL="171450" indent="-171450">
              <a:buFont typeface="Arial" panose="020B0604020202020204" pitchFamily="34" charset="0"/>
              <a:buChar char="•"/>
            </a:pPr>
            <a:r>
              <a:rPr lang="en-US" dirty="0"/>
              <a:t>Exchange of sex for money, etc. offers chance for social work referral, change in counseling</a:t>
            </a:r>
          </a:p>
          <a:p>
            <a:pPr marL="171450" indent="-171450">
              <a:buFont typeface="Arial" panose="020B0604020202020204" pitchFamily="34" charset="0"/>
              <a:buChar char="•"/>
            </a:pPr>
            <a:r>
              <a:rPr lang="en-US" dirty="0"/>
              <a:t>Previous STI testing and partner testing may change screening tests offered</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STEP 4:  based on above questions, offer STI testing, safe sex practice counseling, referrals for sexual dysfunction, and address any questions/concerns in general. We will talk about counseling more on future slides.</a:t>
            </a:r>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26</a:t>
            </a:fld>
            <a:endParaRPr lang="en-US"/>
          </a:p>
        </p:txBody>
      </p:sp>
    </p:spTree>
    <p:extLst>
      <p:ext uri="{BB962C8B-B14F-4D97-AF65-F5344CB8AC3E}">
        <p14:creationId xmlns:p14="http://schemas.microsoft.com/office/powerpoint/2010/main" val="33475399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What screening tests would be offered to this individual (male with multiple partners and practices receptive anal and oral intercourse)?  Again, change to have students call out which tests they would order or discuss in groups. </a:t>
            </a:r>
          </a:p>
          <a:p>
            <a:endParaRPr lang="en-US" dirty="0"/>
          </a:p>
          <a:p>
            <a:r>
              <a:rPr lang="en-US" dirty="0"/>
              <a:t>Once exhausted knowledge of class, move on to next slide to discuss each answer individually</a:t>
            </a:r>
          </a:p>
        </p:txBody>
      </p:sp>
      <p:sp>
        <p:nvSpPr>
          <p:cNvPr id="4" name="Slide Number Placeholder 3"/>
          <p:cNvSpPr>
            <a:spLocks noGrp="1"/>
          </p:cNvSpPr>
          <p:nvPr>
            <p:ph type="sldNum" sz="quarter" idx="5"/>
          </p:nvPr>
        </p:nvSpPr>
        <p:spPr/>
        <p:txBody>
          <a:bodyPr/>
          <a:lstStyle/>
          <a:p>
            <a:fld id="{3FC91853-FC78-4933-A877-76847C45A286}" type="slidenum">
              <a:rPr lang="en-US" smtClean="0"/>
              <a:t>27</a:t>
            </a:fld>
            <a:endParaRPr lang="en-US"/>
          </a:p>
        </p:txBody>
      </p:sp>
    </p:spTree>
    <p:extLst>
      <p:ext uri="{BB962C8B-B14F-4D97-AF65-F5344CB8AC3E}">
        <p14:creationId xmlns:p14="http://schemas.microsoft.com/office/powerpoint/2010/main" val="1265539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INSTRUCTOR: go through each option individually</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NOT Mid-stream catch urine as this is less sensitive for chlamydia/gonorrhea testing.</a:t>
            </a:r>
          </a:p>
          <a:p>
            <a:pPr marL="171450" indent="-171450">
              <a:buFont typeface="Arial" panose="020B0604020202020204" pitchFamily="34" charset="0"/>
              <a:buChar char="•"/>
            </a:pPr>
            <a:r>
              <a:rPr lang="en-US" dirty="0"/>
              <a:t>YES First catch urine is most sensitive way to test for chlamydia/gonorrhea. We will go over how to collect on future slide.</a:t>
            </a:r>
          </a:p>
          <a:p>
            <a:pPr marL="171450" indent="-171450">
              <a:buFont typeface="Arial" panose="020B0604020202020204" pitchFamily="34" charset="0"/>
              <a:buChar char="•"/>
            </a:pPr>
            <a:r>
              <a:rPr lang="en-US" dirty="0"/>
              <a:t>YES We will go over how to obtain, but important to get both pharyngeal and rectal swab for chlamydia/gonorrhea based on sexual practices</a:t>
            </a:r>
          </a:p>
          <a:p>
            <a:pPr marL="171450" indent="-171450">
              <a:buFont typeface="Arial" panose="020B0604020202020204" pitchFamily="34" charset="0"/>
              <a:buChar char="•"/>
            </a:pPr>
            <a:r>
              <a:rPr lang="en-US" dirty="0"/>
              <a:t>YES HIV testing (as frequently as every 3 months based on risk factors)</a:t>
            </a:r>
          </a:p>
          <a:p>
            <a:pPr marL="171450" indent="-171450">
              <a:buFont typeface="Arial" panose="020B0604020202020204" pitchFamily="34" charset="0"/>
              <a:buChar char="•"/>
            </a:pPr>
            <a:r>
              <a:rPr lang="en-US" dirty="0"/>
              <a:t>YES Syphilis (increasing in community)</a:t>
            </a:r>
          </a:p>
          <a:p>
            <a:pPr marL="171450" indent="-171450">
              <a:buFont typeface="Arial" panose="020B0604020202020204" pitchFamily="34" charset="0"/>
              <a:buChar char="•"/>
            </a:pPr>
            <a:r>
              <a:rPr lang="en-US" dirty="0"/>
              <a:t>NOT Trichomonas (only in women)</a:t>
            </a:r>
          </a:p>
          <a:p>
            <a:pPr marL="171450" indent="-171450">
              <a:buFont typeface="Arial" panose="020B0604020202020204" pitchFamily="34" charset="0"/>
              <a:buChar char="•"/>
            </a:pPr>
            <a:r>
              <a:rPr lang="en-US" dirty="0"/>
              <a:t>NOT - HSV is serum test that look for antibody. To know whether active infection, need to look clinically and if lesion, can collect PCR viral swab from lesion to say if active outbreak</a:t>
            </a:r>
          </a:p>
          <a:p>
            <a:pPr marL="171450" indent="-171450">
              <a:buFont typeface="Arial" panose="020B0604020202020204" pitchFamily="34" charset="0"/>
              <a:buChar char="•"/>
            </a:pPr>
            <a:r>
              <a:rPr lang="en-US" dirty="0"/>
              <a:t>YES Hepatitis A is spread fecal-oral. Recommended for all practicing anal sex</a:t>
            </a:r>
          </a:p>
          <a:p>
            <a:pPr marL="171450" indent="-171450">
              <a:buFont typeface="Arial" panose="020B0604020202020204" pitchFamily="34" charset="0"/>
              <a:buChar char="•"/>
            </a:pPr>
            <a:r>
              <a:rPr lang="en-US" dirty="0"/>
              <a:t>YES Hepatitis B is spread by blood or sexually transmitted. Should be Hepatitis B surface antibody and antigen to determine if immune or not. </a:t>
            </a:r>
            <a:r>
              <a:rPr lang="en-US" dirty="0" err="1"/>
              <a:t>HBcAg</a:t>
            </a:r>
            <a:r>
              <a:rPr lang="en-US" dirty="0"/>
              <a:t> if risk factors for occult infection</a:t>
            </a:r>
          </a:p>
          <a:p>
            <a:pPr marL="171450" indent="-171450">
              <a:buFont typeface="Arial" panose="020B0604020202020204" pitchFamily="34" charset="0"/>
              <a:buChar char="•"/>
            </a:pPr>
            <a:r>
              <a:rPr lang="en-US" dirty="0"/>
              <a:t>YES Hepatitis C is spread by blood or sexually transmitted. Can get antibody and reflex viral serology.</a:t>
            </a:r>
          </a:p>
          <a:p>
            <a:pPr marL="171450" indent="-171450">
              <a:buFont typeface="Arial" panose="020B0604020202020204" pitchFamily="34" charset="0"/>
              <a:buChar char="•"/>
            </a:pPr>
            <a:r>
              <a:rPr lang="en-US" dirty="0"/>
              <a:t>NOT anal pap smear – current recommendations only recommend for HIV positive individuals</a:t>
            </a:r>
          </a:p>
          <a:p>
            <a:endParaRPr lang="en-US" dirty="0"/>
          </a:p>
          <a:p>
            <a:r>
              <a:rPr lang="en-US" dirty="0"/>
              <a:t>While seems like a lot, entire testing would only require: 1. first catch urine sample, 2. pharyngeal swab, 3. rectal swab, 4. serum testing (HIV, syphilis, HAV, HBV, HCV)</a:t>
            </a:r>
          </a:p>
        </p:txBody>
      </p:sp>
      <p:sp>
        <p:nvSpPr>
          <p:cNvPr id="4" name="Slide Number Placeholder 3"/>
          <p:cNvSpPr>
            <a:spLocks noGrp="1"/>
          </p:cNvSpPr>
          <p:nvPr>
            <p:ph type="sldNum" sz="quarter" idx="5"/>
          </p:nvPr>
        </p:nvSpPr>
        <p:spPr/>
        <p:txBody>
          <a:bodyPr/>
          <a:lstStyle/>
          <a:p>
            <a:fld id="{3FC91853-FC78-4933-A877-76847C45A286}" type="slidenum">
              <a:rPr lang="en-US" smtClean="0"/>
              <a:t>28</a:t>
            </a:fld>
            <a:endParaRPr lang="en-US"/>
          </a:p>
        </p:txBody>
      </p:sp>
    </p:spTree>
    <p:extLst>
      <p:ext uri="{BB962C8B-B14F-4D97-AF65-F5344CB8AC3E}">
        <p14:creationId xmlns:p14="http://schemas.microsoft.com/office/powerpoint/2010/main" val="9802552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discussing STI screening for males. Again, similar to slide “STI Screening for Females” again opportunity to highlight that transgender and gender nonconforming care fits this algorithm, depending on anatomy and sexual practices. This slide title could instead be “STI screening for patients with a penis” and can include transgender women and nonbinary individuals</a:t>
            </a:r>
          </a:p>
          <a:p>
            <a:endParaRPr lang="en-US" dirty="0"/>
          </a:p>
          <a:p>
            <a:r>
              <a:rPr lang="en-US" dirty="0"/>
              <a:t>Breaks down based on sexual preferences and HIV status. If an individual fits into more than one category, just use whichever is most inclusive.</a:t>
            </a:r>
          </a:p>
          <a:p>
            <a:r>
              <a:rPr lang="en-US" dirty="0"/>
              <a:t>Important to highlight that if serum testing for Hep A an Hep B not consistent with immunity, should offer immunization. </a:t>
            </a:r>
          </a:p>
          <a:p>
            <a:r>
              <a:rPr lang="en-US" dirty="0"/>
              <a:t>Should also offer HPV vaccination as well for all individuals less than 26 and should be discussed with adults aged 27 to 45 and offered based on shared clinical decision-making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individuals with high exposure risk, consider testing as frequently as every 3 to 6 months.</a:t>
            </a:r>
          </a:p>
          <a:p>
            <a:endParaRPr lang="en-US" dirty="0"/>
          </a:p>
          <a:p>
            <a:r>
              <a:rPr lang="en-US" dirty="0"/>
              <a:t>References:</a:t>
            </a:r>
          </a:p>
          <a:p>
            <a:r>
              <a:rPr lang="en-US" dirty="0"/>
              <a:t>LeFevre ML, U.S. Preventive Services Task Force. Screening for Chlamydia and gonorrhea: U.S. Preventive Services Task Force recommendation statement. Ann Intern Med 2014; 161:902.</a:t>
            </a:r>
          </a:p>
          <a:p>
            <a:r>
              <a:rPr lang="en-US" dirty="0"/>
              <a:t>US Preventive Services Task Force, </a:t>
            </a:r>
            <a:r>
              <a:rPr lang="en-US" dirty="0" err="1"/>
              <a:t>Bibbins</a:t>
            </a:r>
            <a:r>
              <a:rPr lang="en-US" dirty="0"/>
              <a:t>-Domingo K, Grossman DC, et al. Serologic Screening for Genital Herpes Infection: US Preventive Services Task Force Recommendation Statement. JAMA 2016; 316:2525.</a:t>
            </a:r>
          </a:p>
          <a:p>
            <a:r>
              <a:rPr lang="en-US" dirty="0"/>
              <a:t>Aberg JA, Gallant JE, Ghanem KG, et al. Primary care guidelines for the management of persons infected with HIV: 2013 update by the HIV medicine association of the Infectious Diseases Society of America. Clin Infect Dis 2014; 58:e1.</a:t>
            </a:r>
          </a:p>
          <a:p>
            <a:r>
              <a:rPr lang="en-US" dirty="0"/>
              <a:t>Committee on Adolescence, Society for Adolescent Health and Medicine. Screening for </a:t>
            </a:r>
            <a:r>
              <a:rPr lang="en-US" dirty="0" err="1"/>
              <a:t>nonviral</a:t>
            </a:r>
            <a:r>
              <a:rPr lang="en-US" dirty="0"/>
              <a:t> sexually transmitted infections in adolescents and young adults. Pediatrics 2014; 134:e302.</a:t>
            </a:r>
          </a:p>
          <a:p>
            <a:r>
              <a:rPr lang="en-US" dirty="0"/>
              <a:t>US Preventive Services Task Force. Draft Recommendation Statement. :</a:t>
            </a:r>
            <a:r>
              <a:rPr lang="en-US" dirty="0" err="1"/>
              <a:t>Hepatitic</a:t>
            </a:r>
            <a:r>
              <a:rPr lang="en-US" dirty="0"/>
              <a:t> C Virus Infection in Adolescents and Adults: Screening.  https://www.uspreventiveservicestaskforce.org/Page/Document/draft-recommendation-statement/hepatitis-c-screening1</a:t>
            </a:r>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29</a:t>
            </a:fld>
            <a:endParaRPr lang="en-US"/>
          </a:p>
        </p:txBody>
      </p:sp>
    </p:spTree>
    <p:extLst>
      <p:ext uri="{BB962C8B-B14F-4D97-AF65-F5344CB8AC3E}">
        <p14:creationId xmlns:p14="http://schemas.microsoft.com/office/powerpoint/2010/main" val="3615680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a:t>
            </a:r>
          </a:p>
          <a:p>
            <a:r>
              <a:rPr lang="en-US" dirty="0"/>
              <a:t>Briefly discuss outline of lecture so learners are prepared on what to expect</a:t>
            </a:r>
          </a:p>
        </p:txBody>
      </p:sp>
      <p:sp>
        <p:nvSpPr>
          <p:cNvPr id="4" name="Slide Number Placeholder 3"/>
          <p:cNvSpPr>
            <a:spLocks noGrp="1"/>
          </p:cNvSpPr>
          <p:nvPr>
            <p:ph type="sldNum" sz="quarter" idx="5"/>
          </p:nvPr>
        </p:nvSpPr>
        <p:spPr/>
        <p:txBody>
          <a:bodyPr/>
          <a:lstStyle/>
          <a:p>
            <a:fld id="{3FC91853-FC78-4933-A877-76847C45A286}" type="slidenum">
              <a:rPr lang="en-US" smtClean="0"/>
              <a:t>3</a:t>
            </a:fld>
            <a:endParaRPr lang="en-US"/>
          </a:p>
        </p:txBody>
      </p:sp>
    </p:spTree>
    <p:extLst>
      <p:ext uri="{BB962C8B-B14F-4D97-AF65-F5344CB8AC3E}">
        <p14:creationId xmlns:p14="http://schemas.microsoft.com/office/powerpoint/2010/main" val="9645921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discuss urine first catch urine (as compared with other UA collection which is midstream). </a:t>
            </a:r>
          </a:p>
          <a:p>
            <a:endParaRPr lang="en-US" dirty="0"/>
          </a:p>
          <a:p>
            <a:r>
              <a:rPr lang="en-US" dirty="0"/>
              <a:t>Urine first catch used for gonorrhea/chlamydia screening. Often confused with midstream catch, which should be used to screen for UTIs (among other things)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May have false negative if send as clean catch rather than first catch as more organism in start of stream rather than midstream</a:t>
            </a:r>
          </a:p>
          <a:p>
            <a:r>
              <a:rPr lang="en-US" dirty="0"/>
              <a:t>Important to remember</a:t>
            </a:r>
          </a:p>
          <a:p>
            <a:r>
              <a:rPr lang="en-US" dirty="0"/>
              <a:t>Don’t give wipe to patient as they should not be using</a:t>
            </a:r>
          </a:p>
          <a:p>
            <a:r>
              <a:rPr lang="en-US" dirty="0"/>
              <a:t>Fill cup up ¼ to ½ with urine , not total way as will dilute sample</a:t>
            </a:r>
          </a:p>
          <a:p>
            <a:endParaRPr lang="en-US" dirty="0"/>
          </a:p>
          <a:p>
            <a:r>
              <a:rPr lang="en-US" dirty="0"/>
              <a:t>Remember, screening for females with urine is less sensitive than endocervical or vaginal sample so should only offer if not possible to collect by other method.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toilet is from Microsoft PowerPoint Version 2111, accessed June 23, 2020. </a:t>
            </a:r>
          </a:p>
          <a:p>
            <a:endParaRPr lang="en-US" dirty="0"/>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30</a:t>
            </a:fld>
            <a:endParaRPr lang="en-US"/>
          </a:p>
        </p:txBody>
      </p:sp>
    </p:spTree>
    <p:extLst>
      <p:ext uri="{BB962C8B-B14F-4D97-AF65-F5344CB8AC3E}">
        <p14:creationId xmlns:p14="http://schemas.microsoft.com/office/powerpoint/2010/main" val="21520378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 discuss secondary site collection (pharyngeal and rectal swabs)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Pharyngeal and rectal swabs should be collected for all patients who practice receptive anal or oral intercourse.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pharyngeal, more of a touch to tonsils, posterior wall, and uvula (compared with 30 seconds for rectal or vaginal collection)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rectal swabs, Similar to other method for patient vaginal self-collection, should make sure that turn swab in circles for 30 seconds, obtaining as much sample as possible.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Make sure to twist off cap and insert swab then break. Can be confusing because foil on top but do not break foil. Then put back on cap. Label each to avoid confusion with site of collection.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Some systems will have separate orders for rectal and pharyngeal swabs</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Important to obtain extragenital collection of samples because only collecting genital samples can lead to missed diagnosis</a:t>
            </a:r>
          </a:p>
          <a:p>
            <a:r>
              <a:rPr lang="en-US" sz="1200" b="0" i="0" kern="1200" dirty="0">
                <a:solidFill>
                  <a:schemeClr val="tx1"/>
                </a:solidFill>
                <a:effectLst/>
                <a:latin typeface="+mn-lt"/>
                <a:ea typeface="+mn-ea"/>
                <a:cs typeface="+mn-cs"/>
              </a:rPr>
              <a:t>As an example, among 4402 women accessing care at an STI clinic who reported extragenital exposures, 30 percent of gonorrhea cases and nearly 14 percent of chlamydia cases would have been missed with a genital-only testing approach </a:t>
            </a:r>
          </a:p>
          <a:p>
            <a:r>
              <a:rPr lang="en-US" sz="1200" b="0" i="0" kern="1200" dirty="0">
                <a:solidFill>
                  <a:schemeClr val="tx1"/>
                </a:solidFill>
                <a:effectLst/>
                <a:latin typeface="+mn-lt"/>
                <a:ea typeface="+mn-ea"/>
                <a:cs typeface="+mn-cs"/>
              </a:rPr>
              <a:t>MSM have highest rates of extragenital gonococcal infection with 1 in 6 men screened detected extragenital gonococcal site,</a:t>
            </a:r>
          </a:p>
          <a:p>
            <a:r>
              <a:rPr lang="en-US" sz="1200" b="0" i="0" kern="1200" dirty="0">
                <a:solidFill>
                  <a:schemeClr val="tx1"/>
                </a:solidFill>
                <a:effectLst/>
                <a:latin typeface="+mn-lt"/>
                <a:ea typeface="+mn-ea"/>
                <a:cs typeface="+mn-cs"/>
              </a:rPr>
              <a:t>Should consider for screening as well for individuals who present with specific symptoms (like sore throat for gonorrhea even in absence of other symptoms)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References:</a:t>
            </a:r>
          </a:p>
          <a:p>
            <a:r>
              <a:rPr lang="en-US" sz="1200" b="0" i="0" kern="1200" dirty="0">
                <a:solidFill>
                  <a:schemeClr val="tx1"/>
                </a:solidFill>
                <a:effectLst/>
                <a:latin typeface="+mn-lt"/>
                <a:ea typeface="+mn-ea"/>
                <a:cs typeface="+mn-cs"/>
              </a:rPr>
              <a:t>Joshua D. </a:t>
            </a:r>
            <a:r>
              <a:rPr lang="en-US" sz="1200" b="0" i="0" kern="1200" dirty="0" err="1">
                <a:solidFill>
                  <a:schemeClr val="tx1"/>
                </a:solidFill>
                <a:effectLst/>
                <a:latin typeface="+mn-lt"/>
                <a:ea typeface="+mn-ea"/>
                <a:cs typeface="+mn-cs"/>
              </a:rPr>
              <a:t>Trebach</a:t>
            </a:r>
            <a:r>
              <a:rPr lang="en-US" sz="1200" b="0" i="0" kern="1200" dirty="0">
                <a:solidFill>
                  <a:schemeClr val="tx1"/>
                </a:solidFill>
                <a:effectLst/>
                <a:latin typeface="+mn-lt"/>
                <a:ea typeface="+mn-ea"/>
                <a:cs typeface="+mn-cs"/>
              </a:rPr>
              <a:t>, B.S.,1 C. Patrick </a:t>
            </a:r>
            <a:r>
              <a:rPr lang="en-US" sz="1200" b="0" i="0" kern="1200" dirty="0" err="1">
                <a:solidFill>
                  <a:schemeClr val="tx1"/>
                </a:solidFill>
                <a:effectLst/>
                <a:latin typeface="+mn-lt"/>
                <a:ea typeface="+mn-ea"/>
                <a:cs typeface="+mn-cs"/>
              </a:rPr>
              <a:t>Chaulk</a:t>
            </a:r>
            <a:r>
              <a:rPr lang="en-US" sz="1200" b="0" i="0" kern="1200" dirty="0">
                <a:solidFill>
                  <a:schemeClr val="tx1"/>
                </a:solidFill>
                <a:effectLst/>
                <a:latin typeface="+mn-lt"/>
                <a:ea typeface="+mn-ea"/>
                <a:cs typeface="+mn-cs"/>
              </a:rPr>
              <a:t>, M.D.,1,2 Kathleen R. Page, M.D.,1,2 Susan </a:t>
            </a:r>
            <a:r>
              <a:rPr lang="en-US" sz="1200" b="0" i="0" kern="1200" dirty="0" err="1">
                <a:solidFill>
                  <a:schemeClr val="tx1"/>
                </a:solidFill>
                <a:effectLst/>
                <a:latin typeface="+mn-lt"/>
                <a:ea typeface="+mn-ea"/>
                <a:cs typeface="+mn-cs"/>
              </a:rPr>
              <a:t>Tuddenham</a:t>
            </a:r>
            <a:r>
              <a:rPr lang="en-US" sz="1200" b="0" i="0" kern="1200" dirty="0">
                <a:solidFill>
                  <a:schemeClr val="tx1"/>
                </a:solidFill>
                <a:effectLst/>
                <a:latin typeface="+mn-lt"/>
                <a:ea typeface="+mn-ea"/>
                <a:cs typeface="+mn-cs"/>
              </a:rPr>
              <a:t>, M.D., MPH,1 and Khalil G. Ghanem, M.D., Ph.D.. Neisseria gonorrhoeae and Chlamydia trachomatis among Women Reporting Extragenital Exposures. Sex </a:t>
            </a:r>
            <a:r>
              <a:rPr lang="en-US" sz="1200" b="0" i="0" kern="1200" dirty="0" err="1">
                <a:solidFill>
                  <a:schemeClr val="tx1"/>
                </a:solidFill>
                <a:effectLst/>
                <a:latin typeface="+mn-lt"/>
                <a:ea typeface="+mn-ea"/>
                <a:cs typeface="+mn-cs"/>
              </a:rPr>
              <a:t>Transm</a:t>
            </a:r>
            <a:r>
              <a:rPr lang="en-US" sz="1200" b="0" i="0" kern="1200" dirty="0">
                <a:solidFill>
                  <a:schemeClr val="tx1"/>
                </a:solidFill>
                <a:effectLst/>
                <a:latin typeface="+mn-lt"/>
                <a:ea typeface="+mn-ea"/>
                <a:cs typeface="+mn-cs"/>
              </a:rPr>
              <a:t> Dis. 2015 May; 42(5): 233–239. </a:t>
            </a:r>
            <a:r>
              <a:rPr lang="en-US" sz="1200" b="0" i="0" kern="1200" dirty="0" err="1">
                <a:solidFill>
                  <a:schemeClr val="tx1"/>
                </a:solidFill>
                <a:effectLst/>
                <a:latin typeface="+mn-lt"/>
                <a:ea typeface="+mn-ea"/>
                <a:cs typeface="+mn-cs"/>
              </a:rPr>
              <a:t>doi</a:t>
            </a:r>
            <a:r>
              <a:rPr lang="en-US" sz="1200" b="0" i="0" kern="1200" dirty="0">
                <a:solidFill>
                  <a:schemeClr val="tx1"/>
                </a:solidFill>
                <a:effectLst/>
                <a:latin typeface="+mn-lt"/>
                <a:ea typeface="+mn-ea"/>
                <a:cs typeface="+mn-cs"/>
              </a:rPr>
              <a:t>: 10.1097/OLQ.0000000000000248</a:t>
            </a:r>
            <a:endParaRPr lang="en-US" dirty="0"/>
          </a:p>
          <a:p>
            <a:r>
              <a:rPr lang="en-US" b="0" i="0" dirty="0">
                <a:solidFill>
                  <a:srgbClr val="201F1E"/>
                </a:solidFill>
                <a:effectLst/>
                <a:latin typeface="Calibri" panose="020F0502020204030204" pitchFamily="34" charset="0"/>
              </a:rPr>
              <a:t>Instructions for using the Aptima </a:t>
            </a:r>
            <a:r>
              <a:rPr lang="en-US" b="0" i="0" dirty="0" err="1">
                <a:solidFill>
                  <a:srgbClr val="201F1E"/>
                </a:solidFill>
                <a:effectLst/>
                <a:latin typeface="Calibri" panose="020F0502020204030204" pitchFamily="34" charset="0"/>
              </a:rPr>
              <a:t>Multitest</a:t>
            </a:r>
            <a:r>
              <a:rPr lang="en-US" b="0" i="0" dirty="0">
                <a:solidFill>
                  <a:srgbClr val="201F1E"/>
                </a:solidFill>
                <a:effectLst/>
                <a:latin typeface="Calibri" panose="020F0502020204030204" pitchFamily="34" charset="0"/>
              </a:rPr>
              <a:t> Swab Specimen Collection Kit for Patient-Collected Specimens. </a:t>
            </a:r>
            <a:r>
              <a:rPr lang="en-US" b="0" i="0" dirty="0"/>
              <a:t>Accessed February 3, 2022. Used with Permission.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C91853-FC78-4933-A877-76847C45A286}" type="slidenum">
              <a:rPr lang="en-US" smtClean="0"/>
              <a:t>31</a:t>
            </a:fld>
            <a:endParaRPr lang="en-US"/>
          </a:p>
        </p:txBody>
      </p:sp>
    </p:spTree>
    <p:extLst>
      <p:ext uri="{BB962C8B-B14F-4D97-AF65-F5344CB8AC3E}">
        <p14:creationId xmlns:p14="http://schemas.microsoft.com/office/powerpoint/2010/main" val="23157099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INSTUCTOR: case 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give time again for participants to unmute, answer via chat, or talk in small groups and or answer aloud, depending on setting.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woman shrugging </a:t>
            </a:r>
            <a:r>
              <a:rPr lang="en-US" sz="1200" dirty="0" err="1">
                <a:latin typeface="+mn-lt"/>
              </a:rPr>
              <a:t>onesided</a:t>
            </a:r>
            <a:r>
              <a:rPr lang="en-US" sz="1200" dirty="0">
                <a:latin typeface="+mn-lt"/>
              </a:rPr>
              <a:t> is from Microsoft PowerPoint Version 2111, accessed June 23, 2020. </a:t>
            </a:r>
          </a:p>
          <a:p>
            <a:endParaRPr lang="en-US" dirty="0"/>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32</a:t>
            </a:fld>
            <a:endParaRPr lang="en-US"/>
          </a:p>
        </p:txBody>
      </p:sp>
    </p:spTree>
    <p:extLst>
      <p:ext uri="{BB962C8B-B14F-4D97-AF65-F5344CB8AC3E}">
        <p14:creationId xmlns:p14="http://schemas.microsoft.com/office/powerpoint/2010/main" val="8426454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we will now be talking through steps for positive chlamydia treatment and counseling for females (and transgender men or </a:t>
            </a:r>
            <a:r>
              <a:rPr lang="en-US"/>
              <a:t>nonbinary individuals)</a:t>
            </a:r>
            <a:endParaRPr lang="en-US" dirty="0"/>
          </a:p>
          <a:p>
            <a:endParaRPr lang="en-US" dirty="0"/>
          </a:p>
          <a:p>
            <a:r>
              <a:rPr lang="en-US" dirty="0"/>
              <a:t>Now that STI positive, should be screened for additional possible infections.</a:t>
            </a:r>
          </a:p>
          <a:p>
            <a:r>
              <a:rPr lang="en-US" dirty="0"/>
              <a:t>Can try adding on trichomoniasis to endocervical swab or collect with future sample when </a:t>
            </a:r>
            <a:r>
              <a:rPr lang="en-US" dirty="0" err="1"/>
              <a:t>restesting</a:t>
            </a:r>
            <a:r>
              <a:rPr lang="en-US" dirty="0"/>
              <a:t> for STIs.</a:t>
            </a:r>
          </a:p>
          <a:p>
            <a:r>
              <a:rPr lang="en-US" dirty="0"/>
              <a:t>Obtain serum testing if not yet obtained for HIV, syphilis, HBV, HCV. Depending on timing, can also collect when comes in for retesting </a:t>
            </a:r>
          </a:p>
          <a:p>
            <a:endParaRPr lang="en-US" dirty="0"/>
          </a:p>
          <a:p>
            <a:endParaRPr lang="en-US" dirty="0"/>
          </a:p>
          <a:p>
            <a:r>
              <a:rPr lang="en-US" dirty="0"/>
              <a:t>References:</a:t>
            </a:r>
          </a:p>
          <a:p>
            <a:r>
              <a:rPr lang="en-US" dirty="0"/>
              <a:t>LeFevre ML, U.S. Preventive Services Task Force. Screening for Chlamydia and gonorrhea: U.S. Preventive Services Task Force recommendation statement. Ann Intern Med 2014; 161:902.</a:t>
            </a:r>
          </a:p>
          <a:p>
            <a:r>
              <a:rPr lang="en-US" dirty="0"/>
              <a:t>US Preventive Services Task Force, </a:t>
            </a:r>
            <a:r>
              <a:rPr lang="en-US" dirty="0" err="1"/>
              <a:t>Bibbins</a:t>
            </a:r>
            <a:r>
              <a:rPr lang="en-US" dirty="0"/>
              <a:t>-Domingo K, Grossman DC, et al. Serologic Screening for Genital Herpes Infection: US Preventive Services Task Force Recommendation Statement. JAMA 2016; 316:2525.</a:t>
            </a:r>
          </a:p>
          <a:p>
            <a:r>
              <a:rPr lang="en-US" dirty="0"/>
              <a:t>Aberg JA, Gallant JE, Ghanem KG, et al. Primary care guidelines for the management of persons infected with HIV: 2013 update by the HIV medicine association of the Infectious Diseases Society of America. Clin Infect Dis 2014; 58:e1.</a:t>
            </a:r>
          </a:p>
          <a:p>
            <a:r>
              <a:rPr lang="en-US" dirty="0"/>
              <a:t>Committee on Adolescence, Society for Adolescent Health and Medicine. Screening for </a:t>
            </a:r>
            <a:r>
              <a:rPr lang="en-US" dirty="0" err="1"/>
              <a:t>nonviral</a:t>
            </a:r>
            <a:r>
              <a:rPr lang="en-US" dirty="0"/>
              <a:t> sexually transmitted infections in adolescents and young adults. Pediatrics 2014; 134:e302.</a:t>
            </a:r>
          </a:p>
          <a:p>
            <a:r>
              <a:rPr lang="en-US" dirty="0"/>
              <a:t>US Preventive Services Task Force. Draft Recommendation Statement. :</a:t>
            </a:r>
            <a:r>
              <a:rPr lang="en-US" dirty="0" err="1"/>
              <a:t>Hepatitic</a:t>
            </a:r>
            <a:r>
              <a:rPr lang="en-US" dirty="0"/>
              <a:t> C Virus Infection in Adolescents and Adults: Screening.  https://www.uspreventiveservicestaskforce.org/Page/Document/draft-recommendation-statement/hepatitis-c-screening1</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woman shrugging </a:t>
            </a:r>
            <a:r>
              <a:rPr lang="en-US" sz="1200" dirty="0" err="1">
                <a:latin typeface="+mn-lt"/>
              </a:rPr>
              <a:t>onesided</a:t>
            </a:r>
            <a:r>
              <a:rPr lang="en-US" sz="1200" dirty="0">
                <a:latin typeface="+mn-lt"/>
              </a:rPr>
              <a:t> is from Microsoft PowerPoint Version 2111, accessed June 23, 2020. </a:t>
            </a:r>
          </a:p>
          <a:p>
            <a:endParaRPr lang="en-US" dirty="0"/>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33</a:t>
            </a:fld>
            <a:endParaRPr lang="en-US"/>
          </a:p>
        </p:txBody>
      </p:sp>
    </p:spTree>
    <p:extLst>
      <p:ext uri="{BB962C8B-B14F-4D97-AF65-F5344CB8AC3E}">
        <p14:creationId xmlns:p14="http://schemas.microsoft.com/office/powerpoint/2010/main" val="30225648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discuss patient treatment options </a:t>
            </a:r>
          </a:p>
          <a:p>
            <a:endParaRPr lang="en-US" dirty="0"/>
          </a:p>
          <a:p>
            <a:r>
              <a:rPr lang="en-US" dirty="0"/>
              <a:t>Discuss treatment for chlamydia as listed, including contraindication for doxycycline in pregnancy</a:t>
            </a:r>
          </a:p>
          <a:p>
            <a:r>
              <a:rPr lang="en-US" dirty="0"/>
              <a:t>Gonorrhea treatment also discussed in blue box. If chlamydia positive, just need to treat for chlamydia. If gonorrhea positive, high suspicion for chlamydia co-infection and if unable to collect chlamydia sample, should empirically treat (although most tests come with PCR for both chlamydia and gonorrhea)</a:t>
            </a:r>
          </a:p>
          <a:p>
            <a:r>
              <a:rPr lang="en-US" dirty="0"/>
              <a:t>Previously, the CDCs 2010 STD treatment guidelines recommended dual treatment with ceftriaxone and azithromycin or doxycycline for all gonorrhea infections due to resistance patterns. However, due to potential harm on microbiome and effect on other pathogens, CDC now recommends only ceftriaxone for gonorrhea treatment (unless known coinfection with chlamydia)</a:t>
            </a:r>
          </a:p>
          <a:p>
            <a:endParaRPr lang="en-US" dirty="0"/>
          </a:p>
          <a:p>
            <a:r>
              <a:rPr lang="en-US" dirty="0"/>
              <a:t>Observed therapy recommended for high risk individuals or recurrent infection to make sure obtain treatment. When high suspicion, CDC recommends giving empiric treatment, but still collection of PCR swab either endocervical or vaginal. If symptomatic, should do pelvic exam to rule out PID. </a:t>
            </a:r>
          </a:p>
          <a:p>
            <a:r>
              <a:rPr lang="en-US" dirty="0"/>
              <a:t>PID symptoms include: </a:t>
            </a:r>
          </a:p>
          <a:p>
            <a:r>
              <a:rPr lang="en-US" sz="1200" kern="1200" dirty="0">
                <a:solidFill>
                  <a:schemeClr val="tx1"/>
                </a:solidFill>
                <a:effectLst/>
                <a:latin typeface="+mn-lt"/>
                <a:ea typeface="+mn-ea"/>
                <a:cs typeface="+mn-cs"/>
              </a:rPr>
              <a:t>· Lower abdominal pain</a:t>
            </a:r>
          </a:p>
          <a:p>
            <a:r>
              <a:rPr lang="en-US" sz="1200" kern="1200" dirty="0">
                <a:solidFill>
                  <a:schemeClr val="tx1"/>
                </a:solidFill>
                <a:effectLst/>
                <a:latin typeface="+mn-lt"/>
                <a:ea typeface="+mn-ea"/>
                <a:cs typeface="+mn-cs"/>
              </a:rPr>
              <a:t>· Abnormal uterine bleeding</a:t>
            </a:r>
          </a:p>
          <a:p>
            <a:r>
              <a:rPr lang="en-US" sz="1200" kern="1200" dirty="0">
                <a:solidFill>
                  <a:schemeClr val="tx1"/>
                </a:solidFill>
                <a:effectLst/>
                <a:latin typeface="+mn-lt"/>
                <a:ea typeface="+mn-ea"/>
                <a:cs typeface="+mn-cs"/>
              </a:rPr>
              <a:t>· Cervical motion tenderness</a:t>
            </a:r>
          </a:p>
          <a:p>
            <a:r>
              <a:rPr lang="en-US" sz="1200" kern="1200" dirty="0">
                <a:solidFill>
                  <a:schemeClr val="tx1"/>
                </a:solidFill>
                <a:effectLst/>
                <a:latin typeface="+mn-lt"/>
                <a:ea typeface="+mn-ea"/>
                <a:cs typeface="+mn-cs"/>
              </a:rPr>
              <a:t>· Uterine or adnexal tenderness</a:t>
            </a:r>
          </a:p>
          <a:p>
            <a:r>
              <a:rPr lang="en-US" sz="1200" kern="1200" dirty="0">
                <a:solidFill>
                  <a:schemeClr val="tx1"/>
                </a:solidFill>
                <a:effectLst/>
                <a:latin typeface="+mn-lt"/>
                <a:ea typeface="+mn-ea"/>
                <a:cs typeface="+mn-cs"/>
              </a:rPr>
              <a:t>· Purulent discharge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There’s an app for that! Download CDC STI Tx Guide, currently being updated for 2021 updated guidelines</a:t>
            </a:r>
          </a:p>
          <a:p>
            <a:r>
              <a:rPr lang="en-US" sz="1200" kern="1200" dirty="0">
                <a:solidFill>
                  <a:schemeClr val="tx1"/>
                </a:solidFill>
                <a:effectLst/>
                <a:latin typeface="+mn-lt"/>
                <a:ea typeface="+mn-ea"/>
                <a:cs typeface="+mn-cs"/>
              </a:rPr>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Workowski</a:t>
            </a:r>
            <a:r>
              <a:rPr lang="en-US" dirty="0"/>
              <a:t> KA, Bolan GA, Centers for Disease Control and Prevention. Sexually transmitted diseases treatment guidelines, 2015. MMWR </a:t>
            </a:r>
            <a:r>
              <a:rPr lang="en-US" dirty="0" err="1"/>
              <a:t>Recomm</a:t>
            </a:r>
            <a:r>
              <a:rPr lang="en-US" dirty="0"/>
              <a:t> Rep 2015; 64:1.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St Cyr S, Barbee L, </a:t>
            </a:r>
            <a:r>
              <a:rPr lang="en-US" dirty="0" err="1">
                <a:effectLst/>
              </a:rPr>
              <a:t>Workowski</a:t>
            </a:r>
            <a:r>
              <a:rPr lang="en-US" dirty="0">
                <a:effectLst/>
              </a:rPr>
              <a:t> KA, et al. </a:t>
            </a:r>
            <a:r>
              <a:rPr lang="en-US" i="1" dirty="0">
                <a:effectLst/>
              </a:rPr>
              <a:t>Morbidity and Mortality Weekly Report Update to CDC’s Treatment Guidelines for Gonococcal Infection, 2020</a:t>
            </a:r>
            <a:r>
              <a:rPr lang="en-US" dirty="0">
                <a:effectLst/>
              </a:rPr>
              <a:t>. Vol 69.; 2020. Accessed January 3, 2021. https://www.uspreventiveservicestaskforce.org/uspstf/grade-definitions.</a:t>
            </a:r>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phone from Microsoft PowerPoint Version 2111, accessed June 23, 2020. </a:t>
            </a:r>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34</a:t>
            </a:fld>
            <a:endParaRPr lang="en-US"/>
          </a:p>
        </p:txBody>
      </p:sp>
    </p:spTree>
    <p:extLst>
      <p:ext uri="{BB962C8B-B14F-4D97-AF65-F5344CB8AC3E}">
        <p14:creationId xmlns:p14="http://schemas.microsoft.com/office/powerpoint/2010/main" val="42903355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discuss EPT.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EPT is allowed in most states, as shown on this map. For updated data or to look up state specific guidelines, please visit </a:t>
            </a:r>
            <a:r>
              <a:rPr lang="en-US" sz="1200" dirty="0"/>
              <a:t>https://www.cdc.gov/std/ept/legal/default.htm</a:t>
            </a:r>
          </a:p>
          <a:p>
            <a:endParaRPr lang="en-US" dirty="0"/>
          </a:p>
          <a:p>
            <a:r>
              <a:rPr lang="en-US" dirty="0"/>
              <a:t>What is EPT?</a:t>
            </a:r>
          </a:p>
          <a:p>
            <a:r>
              <a:rPr lang="en-US" dirty="0"/>
              <a:t>For partners in previous 60 days, best way to prevent reinfection is to make sure partners are treated</a:t>
            </a:r>
          </a:p>
          <a:p>
            <a:r>
              <a:rPr lang="en-US" dirty="0"/>
              <a:t>Best thing to do would be to have all partners come in to see providers by providing referrals</a:t>
            </a:r>
          </a:p>
          <a:p>
            <a:r>
              <a:rPr lang="en-US" dirty="0"/>
              <a:t>Unfortunately, often partners not able to obtain care on their own due to financial, time restraints, or system issues. </a:t>
            </a:r>
          </a:p>
          <a:p>
            <a:r>
              <a:rPr lang="en-US" dirty="0"/>
              <a:t>If partners unwilling or unable to come, can offer expedited partner therapy which is offering empiric therapy for whichever STI the provider is currently treating for the patient.</a:t>
            </a:r>
          </a:p>
          <a:p>
            <a:endParaRPr lang="en-US" dirty="0"/>
          </a:p>
          <a:p>
            <a:r>
              <a:rPr lang="en-US" dirty="0"/>
              <a:t>Multiple ways to write out a script for a partner, depending on institution/state policy. </a:t>
            </a:r>
          </a:p>
          <a:p>
            <a:r>
              <a:rPr lang="en-US" dirty="0"/>
              <a:t>The process we use most commonly: write out paper script with partners name at top and give to patient to give to partner. This is best because allows pharmacist to check allergies of partner and more trackable. </a:t>
            </a:r>
          </a:p>
          <a:p>
            <a:r>
              <a:rPr lang="en-US" dirty="0"/>
              <a:t>Can also e-prescribe to patient and give additional refill for partner. This also works if partner does not have insurance. </a:t>
            </a:r>
          </a:p>
          <a:p>
            <a:r>
              <a:rPr lang="en-US" dirty="0"/>
              <a:t>Can also call in to pharmacy with partner name, date of birth, and your NPI number. </a:t>
            </a:r>
          </a:p>
          <a:p>
            <a:endParaRPr lang="en-US" dirty="0"/>
          </a:p>
          <a:p>
            <a:r>
              <a:rPr lang="en-US" dirty="0"/>
              <a:t>References: </a:t>
            </a:r>
          </a:p>
          <a:p>
            <a:r>
              <a:rPr lang="en-US" dirty="0"/>
              <a:t>Centers for Disease Control and Prevention. Legal Status of Expedited Partner Therapy. December 6, 2019. Accessed at https://www.cdc.gov/std/ept/legal/default.htm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666666"/>
                </a:solidFill>
                <a:effectLst/>
                <a:latin typeface="+mn-lt"/>
              </a:rPr>
              <a:t>Image by Centers for Disease Control and , retrieved from: https://www.cdc.gov/std/ept/legal/default.htm on May 16 2020. Image is in the public domain.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666666"/>
              </a:solidFill>
              <a:effectLst/>
              <a:latin typeface="+mn-lt"/>
            </a:endParaRPr>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35</a:t>
            </a:fld>
            <a:endParaRPr lang="en-US"/>
          </a:p>
        </p:txBody>
      </p:sp>
    </p:spTree>
    <p:extLst>
      <p:ext uri="{BB962C8B-B14F-4D97-AF65-F5344CB8AC3E}">
        <p14:creationId xmlns:p14="http://schemas.microsoft.com/office/powerpoint/2010/main" val="4561075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discuss safe sex practices. In general, check with </a:t>
            </a:r>
            <a:r>
              <a:rPr lang="en-US" dirty="0" err="1"/>
              <a:t>pt</a:t>
            </a:r>
            <a:r>
              <a:rPr lang="en-US" dirty="0"/>
              <a:t> to make sure they want to discuss, use inclusive language, and focus on reducing risk rather than judgement or controlling sexual practices of the patient</a:t>
            </a:r>
          </a:p>
          <a:p>
            <a:endParaRPr lang="en-US" dirty="0"/>
          </a:p>
          <a:p>
            <a:r>
              <a:rPr lang="en-US" dirty="0"/>
              <a:t>Make sure to counsel on general safe sex practices, highlighting that positivity for one STI increases risk for other STIs and importance of safe sex practices moving forward.</a:t>
            </a:r>
          </a:p>
          <a:p>
            <a:r>
              <a:rPr lang="en-US" dirty="0"/>
              <a:t>Also make sure to counsel on what to do with chlamydia treatment, such as not intercourse for 7 days after completion of antibiotics and possibility to reinfection after treatment/ importance of retesting.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Many online resources that can be provided to patients who have access to the internet, as listed below which can give pts reliable information and have them explore questions they may not feel comfortable asking to a provider.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smiling face is from Microsoft PowerPoint Version 2111, accessed June 23, 2020. </a:t>
            </a:r>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36</a:t>
            </a:fld>
            <a:endParaRPr lang="en-US"/>
          </a:p>
        </p:txBody>
      </p:sp>
    </p:spTree>
    <p:extLst>
      <p:ext uri="{BB962C8B-B14F-4D97-AF65-F5344CB8AC3E}">
        <p14:creationId xmlns:p14="http://schemas.microsoft.com/office/powerpoint/2010/main" val="36815775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Discuss next STI screening for patients after positive chlamydia test</a:t>
            </a:r>
          </a:p>
          <a:p>
            <a:endParaRPr lang="en-US" dirty="0"/>
          </a:p>
          <a:p>
            <a:r>
              <a:rPr lang="en-US" dirty="0"/>
              <a:t>Misconception that treatment failure is common, particularly for chlamydia (cases do exist for </a:t>
            </a:r>
            <a:r>
              <a:rPr lang="en-US" dirty="0" err="1"/>
              <a:t>gonorrrhea</a:t>
            </a:r>
            <a:r>
              <a:rPr lang="en-US" dirty="0"/>
              <a:t> although also are less common) – more often patients take medication incorrectly or become reinfected by partner. </a:t>
            </a:r>
          </a:p>
          <a:p>
            <a:r>
              <a:rPr lang="en-US" dirty="0"/>
              <a:t>Testing is therefore to screen again (not to prove efficacy of antibiotic)</a:t>
            </a:r>
          </a:p>
          <a:p>
            <a:r>
              <a:rPr lang="en-US" dirty="0"/>
              <a:t>Testing too early can lead to false positive PCR, even if adequately treated. Should wait at least 3 weeks.</a:t>
            </a:r>
          </a:p>
          <a:p>
            <a:endParaRPr lang="en-US" dirty="0"/>
          </a:p>
          <a:p>
            <a:r>
              <a:rPr lang="en-US" dirty="0"/>
              <a:t>References:</a:t>
            </a:r>
          </a:p>
          <a:p>
            <a:r>
              <a:rPr lang="en-US" dirty="0"/>
              <a:t>Papp JR, Schachter J, Gaydos C, et al. Recommendations for the laboratory-based detection of Chlamydia trachomatis and Neisseria gonorrhoeae–2014. MMWR </a:t>
            </a:r>
            <a:r>
              <a:rPr lang="en-US" dirty="0" err="1"/>
              <a:t>Recomm</a:t>
            </a:r>
            <a:r>
              <a:rPr lang="en-US" dirty="0"/>
              <a:t> Rep 2014;63(No. RR-02).</a:t>
            </a:r>
          </a:p>
          <a:p>
            <a:r>
              <a:rPr lang="en-US" dirty="0"/>
              <a:t>CDC, Association of Public Health Laboratories. Laboratory diagnostic testing for Treponema pallidum, Expert Consultation Meeting Summary Report, January 13-15, 2009, Atlanta, GA. Available at http://www.aphl.org/programs/infectious_disease/std/Documents/ID_2009Jan_Laboratory-Guidelines-Treponema-pallidum-Meeting-Report.pdfCdc-pdfExternal. 2009.</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Image of brain with gears is from Microsoft PowerPoint Version 2111, accessed June 23, 2020. </a:t>
            </a:r>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37</a:t>
            </a:fld>
            <a:endParaRPr lang="en-US"/>
          </a:p>
        </p:txBody>
      </p:sp>
    </p:spTree>
    <p:extLst>
      <p:ext uri="{BB962C8B-B14F-4D97-AF65-F5344CB8AC3E}">
        <p14:creationId xmlns:p14="http://schemas.microsoft.com/office/powerpoint/2010/main" val="17802805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INSTRUCTOR: step 6 is to introduce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and who we should offer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to. This is not meant to be discussed in detail but rather to make students aware of which patients they should be offering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More information available on CDC website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Will not go into detail but overall, should be aware of indications for which patient should be offering or consider offering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including individuals with HIV positive sexual partners, history of bacterial SHIs, and history of inconsistent condom use. Also consider in IV drug users depending on risk factors.</a:t>
            </a:r>
          </a:p>
          <a:p>
            <a:r>
              <a:rPr lang="en-US" sz="1200" b="0" i="0" kern="1200" dirty="0">
                <a:solidFill>
                  <a:schemeClr val="tx1"/>
                </a:solidFill>
                <a:effectLst/>
                <a:latin typeface="+mn-lt"/>
                <a:ea typeface="+mn-ea"/>
                <a:cs typeface="+mn-cs"/>
              </a:rPr>
              <a:t>Extensive resources available through CDC, including resources for PCPs to start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and monitor in clinic.</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References:</a:t>
            </a:r>
          </a:p>
          <a:p>
            <a:r>
              <a:rPr lang="en-US" sz="1200" b="0" i="0" kern="1200" dirty="0">
                <a:solidFill>
                  <a:schemeClr val="tx1"/>
                </a:solidFill>
                <a:effectLst/>
                <a:latin typeface="+mn-lt"/>
                <a:ea typeface="+mn-ea"/>
                <a:cs typeface="+mn-cs"/>
              </a:rPr>
              <a:t>US Public Health Service preexposure prophylaxis for the prevention of HIV infection in the Unites States – 2021 Update. A clinical Practice Guideline. https://www.cdc.gov/hiv/pdf/risk/prep/cdc-hiv-prep-guidelines-2021.pdf</a:t>
            </a:r>
          </a:p>
          <a:p>
            <a:r>
              <a:rPr lang="en-US" sz="1200" b="0" i="0" kern="1200" dirty="0">
                <a:solidFill>
                  <a:schemeClr val="tx1"/>
                </a:solidFill>
                <a:effectLst/>
                <a:latin typeface="+mn-lt"/>
                <a:ea typeface="+mn-ea"/>
                <a:cs typeface="+mn-cs"/>
              </a:rPr>
              <a:t>CDC Pre-Exposure Prophylaxis. https://www.cdc.gov/hiv/clinicians/prevention/prep.html</a:t>
            </a:r>
          </a:p>
        </p:txBody>
      </p:sp>
      <p:sp>
        <p:nvSpPr>
          <p:cNvPr id="4" name="Slide Number Placeholder 3"/>
          <p:cNvSpPr>
            <a:spLocks noGrp="1"/>
          </p:cNvSpPr>
          <p:nvPr>
            <p:ph type="sldNum" sz="quarter" idx="5"/>
          </p:nvPr>
        </p:nvSpPr>
        <p:spPr/>
        <p:txBody>
          <a:bodyPr/>
          <a:lstStyle/>
          <a:p>
            <a:fld id="{3FC91853-FC78-4933-A877-76847C45A286}" type="slidenum">
              <a:rPr lang="en-US" smtClean="0"/>
              <a:t>38</a:t>
            </a:fld>
            <a:endParaRPr lang="en-US"/>
          </a:p>
        </p:txBody>
      </p:sp>
    </p:spTree>
    <p:extLst>
      <p:ext uri="{BB962C8B-B14F-4D97-AF65-F5344CB8AC3E}">
        <p14:creationId xmlns:p14="http://schemas.microsoft.com/office/powerpoint/2010/main" val="3486687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depending on timing, can either summarize and pause for questions or if running low on time, can move on.</a:t>
            </a:r>
          </a:p>
        </p:txBody>
      </p:sp>
      <p:sp>
        <p:nvSpPr>
          <p:cNvPr id="4" name="Slide Number Placeholder 3"/>
          <p:cNvSpPr>
            <a:spLocks noGrp="1"/>
          </p:cNvSpPr>
          <p:nvPr>
            <p:ph type="sldNum" sz="quarter" idx="5"/>
          </p:nvPr>
        </p:nvSpPr>
        <p:spPr/>
        <p:txBody>
          <a:bodyPr/>
          <a:lstStyle/>
          <a:p>
            <a:fld id="{3FC91853-FC78-4933-A877-76847C45A286}" type="slidenum">
              <a:rPr lang="en-US" smtClean="0"/>
              <a:t>39</a:t>
            </a:fld>
            <a:endParaRPr lang="en-US"/>
          </a:p>
        </p:txBody>
      </p:sp>
    </p:spTree>
    <p:extLst>
      <p:ext uri="{BB962C8B-B14F-4D97-AF65-F5344CB8AC3E}">
        <p14:creationId xmlns:p14="http://schemas.microsoft.com/office/powerpoint/2010/main" val="4134130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rgbClr val="000000"/>
                </a:solidFill>
                <a:effectLst/>
                <a:latin typeface="Calibri" panose="020F0502020204030204" pitchFamily="34" charset="0"/>
                <a:ea typeface="Courier New" panose="02070309020205020404" pitchFamily="49" charset="0"/>
              </a:rPr>
              <a:t>INSTRUCTOR: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rgbClr val="000000"/>
                </a:solidFill>
                <a:effectLst/>
                <a:latin typeface="Calibri" panose="020F0502020204030204" pitchFamily="34" charset="0"/>
                <a:ea typeface="Courier New" panose="02070309020205020404" pitchFamily="49" charset="0"/>
              </a:rPr>
              <a:t> It important to provide context early on in a sexual health discussion about important of terminology, particularly related with sex and gender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rgbClr val="000000"/>
                </a:solidFill>
                <a:effectLst/>
                <a:latin typeface="Calibri" panose="020F0502020204030204" pitchFamily="34" charset="0"/>
                <a:ea typeface="Courier New" panose="02070309020205020404" pitchFamily="49" charset="0"/>
              </a:rPr>
              <a:t>The terminology related with sex and gender is progressing.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rgbClr val="000000"/>
                </a:solidFill>
                <a:effectLst/>
                <a:latin typeface="Calibri" panose="020F0502020204030204" pitchFamily="34" charset="0"/>
                <a:ea typeface="Courier New" panose="02070309020205020404" pitchFamily="49" charset="0"/>
              </a:rPr>
              <a:t>Often literatures and guidelines of the past and even sometimes the present do not use terminology inclusive off all individuals on the gender spectrum.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rgbClr val="000000"/>
                </a:solidFill>
                <a:effectLst/>
                <a:latin typeface="Calibri" panose="020F0502020204030204" pitchFamily="34" charset="0"/>
                <a:ea typeface="Courier New" panose="02070309020205020404" pitchFamily="49" charset="0"/>
              </a:rPr>
              <a:t>In this lecture and in practice, we prioritize inclusive language and strive to build an environment for equitable treatment of all individuals, no matter their gender identity.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rgbClr val="000000"/>
                </a:solidFill>
                <a:effectLst/>
                <a:latin typeface="Calibri" panose="020F0502020204030204" pitchFamily="34" charset="0"/>
                <a:ea typeface="Courier New" panose="02070309020205020404" pitchFamily="49" charset="0"/>
              </a:rPr>
              <a:t>We focus on screening and counseling based on anatomy and sexual practices but urge other clinicians to recognize and respect an individual’s gender identity.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rgbClr val="000000"/>
              </a:solidFill>
              <a:effectLst/>
              <a:latin typeface="Calibri" panose="020F0502020204030204" pitchFamily="34" charset="0"/>
              <a:ea typeface="Courier New" panose="020703090202050204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err="1">
                <a:solidFill>
                  <a:srgbClr val="000000"/>
                </a:solidFill>
                <a:effectLst/>
                <a:latin typeface="Calibri" panose="020F0502020204030204" pitchFamily="34" charset="0"/>
                <a:ea typeface="Courier New" panose="02070309020205020404" pitchFamily="49" charset="0"/>
              </a:rPr>
              <a:t>Walensky</a:t>
            </a:r>
            <a:r>
              <a:rPr lang="en-US" sz="1800" b="0" dirty="0">
                <a:solidFill>
                  <a:srgbClr val="000000"/>
                </a:solidFill>
                <a:effectLst/>
                <a:latin typeface="Calibri" panose="020F0502020204030204" pitchFamily="34" charset="0"/>
                <a:ea typeface="Courier New" panose="02070309020205020404" pitchFamily="49" charset="0"/>
              </a:rPr>
              <a:t> RP, Jernigan DB, Bunnell R, et al. Morbidity and Mortality Weekly Report Sexually Transmitted Infections Treatment Guidelines, 2021 Centers for Disease Control and Prevention MMWR Editorial and Production Staff (Serials) MMWR Editorial Board. Published online 2021.</a:t>
            </a:r>
            <a:endParaRPr lang="en-US" sz="1800" b="1" dirty="0">
              <a:solidFill>
                <a:srgbClr val="000000"/>
              </a:solidFill>
              <a:effectLst/>
              <a:latin typeface="Courier New" panose="02070309020205020404" pitchFamily="49" charset="0"/>
              <a:ea typeface="Courier New" panose="02070309020205020404" pitchFamily="49" charset="0"/>
            </a:endParaRPr>
          </a:p>
          <a:p>
            <a:endParaRPr lang="en-US" dirty="0"/>
          </a:p>
        </p:txBody>
      </p:sp>
      <p:sp>
        <p:nvSpPr>
          <p:cNvPr id="4" name="Slide Number Placeholder 3"/>
          <p:cNvSpPr>
            <a:spLocks noGrp="1"/>
          </p:cNvSpPr>
          <p:nvPr>
            <p:ph type="sldNum" sz="quarter" idx="5"/>
          </p:nvPr>
        </p:nvSpPr>
        <p:spPr/>
        <p:txBody>
          <a:bodyPr/>
          <a:lstStyle/>
          <a:p>
            <a:fld id="{3FC91853-FC78-4933-A877-76847C45A286}" type="slidenum">
              <a:rPr lang="en-US" smtClean="0"/>
              <a:t>4</a:t>
            </a:fld>
            <a:endParaRPr lang="en-US"/>
          </a:p>
        </p:txBody>
      </p:sp>
    </p:spTree>
    <p:extLst>
      <p:ext uri="{BB962C8B-B14F-4D97-AF65-F5344CB8AC3E}">
        <p14:creationId xmlns:p14="http://schemas.microsoft.com/office/powerpoint/2010/main" val="41609187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INSTRUCTOR: review teaching points. Remind participants about pocket card and to keep as reference for future clinical use.</a:t>
            </a:r>
          </a:p>
          <a:p>
            <a:endParaRPr lang="en-US" dirty="0"/>
          </a:p>
          <a:p>
            <a:r>
              <a:rPr lang="en-US" dirty="0"/>
              <a:t>Then pause for Questions</a:t>
            </a:r>
          </a:p>
          <a:p>
            <a:endParaRPr lang="en-US" dirty="0"/>
          </a:p>
          <a:p>
            <a:r>
              <a:rPr lang="en-US" dirty="0"/>
              <a:t>After this, consider optional post-curriculum survey to assess efficacy of curriculum.</a:t>
            </a:r>
          </a:p>
        </p:txBody>
      </p:sp>
      <p:sp>
        <p:nvSpPr>
          <p:cNvPr id="4" name="Slide Number Placeholder 3"/>
          <p:cNvSpPr>
            <a:spLocks noGrp="1"/>
          </p:cNvSpPr>
          <p:nvPr>
            <p:ph type="sldNum" sz="quarter" idx="5"/>
          </p:nvPr>
        </p:nvSpPr>
        <p:spPr/>
        <p:txBody>
          <a:bodyPr/>
          <a:lstStyle/>
          <a:p>
            <a:fld id="{3FC91853-FC78-4933-A877-76847C45A286}" type="slidenum">
              <a:rPr lang="en-US" smtClean="0"/>
              <a:t>40</a:t>
            </a:fld>
            <a:endParaRPr lang="en-US"/>
          </a:p>
        </p:txBody>
      </p:sp>
    </p:spTree>
    <p:extLst>
      <p:ext uri="{BB962C8B-B14F-4D97-AF65-F5344CB8AC3E}">
        <p14:creationId xmlns:p14="http://schemas.microsoft.com/office/powerpoint/2010/main" val="26728430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FC91853-FC78-4933-A877-76847C45A286}" type="slidenum">
              <a:rPr lang="en-US" smtClean="0"/>
              <a:t>41</a:t>
            </a:fld>
            <a:endParaRPr lang="en-US"/>
          </a:p>
        </p:txBody>
      </p:sp>
    </p:spTree>
    <p:extLst>
      <p:ext uri="{BB962C8B-B14F-4D97-AF65-F5344CB8AC3E}">
        <p14:creationId xmlns:p14="http://schemas.microsoft.com/office/powerpoint/2010/main" val="3781895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ct val="80000"/>
              </a:lnSpc>
            </a:pPr>
            <a:r>
              <a:rPr lang="en-US" sz="1200" dirty="0">
                <a:latin typeface="+mn-lt"/>
              </a:rPr>
              <a:t>INSTRUCTOR: Discuss that sexual health is important in a variety of contexts, as examples:</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Hospital:</a:t>
            </a:r>
          </a:p>
          <a:p>
            <a:r>
              <a:rPr lang="en-US" sz="1200" b="0" i="0" kern="1200" dirty="0">
                <a:solidFill>
                  <a:schemeClr val="tx1"/>
                </a:solidFill>
                <a:effectLst/>
                <a:latin typeface="+mn-lt"/>
                <a:ea typeface="+mn-ea"/>
                <a:cs typeface="+mn-cs"/>
              </a:rPr>
              <a:t>Many people do not ask sexual history because not pertinent to presentation. But often hard to tell what is pertinent.</a:t>
            </a:r>
          </a:p>
          <a:p>
            <a:r>
              <a:rPr lang="en-US" sz="1200" b="0" i="0" kern="1200" dirty="0">
                <a:solidFill>
                  <a:schemeClr val="tx1"/>
                </a:solidFill>
                <a:effectLst/>
                <a:latin typeface="+mn-lt"/>
                <a:ea typeface="+mn-ea"/>
                <a:cs typeface="+mn-cs"/>
              </a:rPr>
              <a:t>As example, 62 year old man with trouble balancing and new incontinence. CT head negative but eventually underwent LP, found to be VDRL positive. After finding out this result, sexual history obtained and included multiple sexual partners while out of town as a truck driver. Earlier obtainment of sexual history could have led to earlier serum testing for syphilis and higher suspicion of neurosyphilis. </a:t>
            </a:r>
          </a:p>
          <a:p>
            <a:endParaRPr lang="en-US" sz="1200" b="1" dirty="0">
              <a:latin typeface="+mn-lt"/>
            </a:endParaRPr>
          </a:p>
          <a:p>
            <a:r>
              <a:rPr lang="en-US" sz="1200" b="1" dirty="0">
                <a:latin typeface="+mn-lt"/>
              </a:rPr>
              <a:t>Clinic:</a:t>
            </a:r>
          </a:p>
          <a:p>
            <a:r>
              <a:rPr lang="en-US" sz="1200" b="0" i="0" kern="1200" dirty="0">
                <a:solidFill>
                  <a:schemeClr val="tx1"/>
                </a:solidFill>
                <a:effectLst/>
                <a:latin typeface="+mn-lt"/>
                <a:ea typeface="+mn-ea"/>
                <a:cs typeface="+mn-cs"/>
              </a:rPr>
              <a:t>Asking about sexual history helps to open discussion about STI screening and about sexual health in general, which is tied to general health.</a:t>
            </a:r>
          </a:p>
          <a:p>
            <a:r>
              <a:rPr lang="en-US" sz="1200" b="0" i="0" kern="1200" dirty="0">
                <a:solidFill>
                  <a:schemeClr val="tx1"/>
                </a:solidFill>
                <a:effectLst/>
                <a:latin typeface="+mn-lt"/>
                <a:ea typeface="+mn-ea"/>
                <a:cs typeface="+mn-cs"/>
              </a:rPr>
              <a:t>Also, sexual health important part of wellness for many patients so important to be addressed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On study from 2000 found that only 28% of adults aged 18–64 years who had a routine outpatient checkup in the past year reported being asked about STIs</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Community:</a:t>
            </a:r>
          </a:p>
          <a:p>
            <a:r>
              <a:rPr lang="en-US" sz="1200" b="0" i="0" kern="1200" dirty="0">
                <a:solidFill>
                  <a:schemeClr val="tx1"/>
                </a:solidFill>
                <a:effectLst/>
                <a:latin typeface="+mn-lt"/>
                <a:ea typeface="+mn-ea"/>
                <a:cs typeface="+mn-cs"/>
              </a:rPr>
              <a:t>Important for individual wellness as well as decreasing rates of STIs among communities and for family planning discussions</a:t>
            </a:r>
            <a:endParaRPr lang="en-US" sz="1200" b="0" dirty="0">
              <a:latin typeface="+mn-lt"/>
            </a:endParaRPr>
          </a:p>
          <a:p>
            <a:endParaRPr lang="en-US" sz="1200" dirty="0">
              <a:latin typeface="+mn-lt"/>
            </a:endParaRPr>
          </a:p>
          <a:p>
            <a:r>
              <a:rPr lang="en-US" sz="1200" dirty="0">
                <a:latin typeface="+mn-lt"/>
              </a:rPr>
              <a:t>References:</a:t>
            </a:r>
          </a:p>
          <a:p>
            <a:r>
              <a:rPr lang="en-US" sz="1200" b="0" i="0" kern="1200" dirty="0">
                <a:solidFill>
                  <a:schemeClr val="tx1"/>
                </a:solidFill>
                <a:effectLst/>
                <a:latin typeface="+mn-lt"/>
                <a:ea typeface="+mn-ea"/>
                <a:cs typeface="+mn-cs"/>
              </a:rPr>
              <a:t>Farley TA, Cohen DA, Elkins W. Asymptomatic sexually transmitted diseases: the case for screening. </a:t>
            </a:r>
            <a:r>
              <a:rPr lang="en-US" sz="1200" b="0" i="1" kern="1200" dirty="0" err="1">
                <a:solidFill>
                  <a:schemeClr val="tx1"/>
                </a:solidFill>
                <a:effectLst/>
                <a:latin typeface="+mn-lt"/>
                <a:ea typeface="+mn-ea"/>
                <a:cs typeface="+mn-cs"/>
              </a:rPr>
              <a:t>Prev</a:t>
            </a:r>
            <a:r>
              <a:rPr lang="en-US" sz="1200" b="0" i="1" kern="1200" dirty="0">
                <a:solidFill>
                  <a:schemeClr val="tx1"/>
                </a:solidFill>
                <a:effectLst/>
                <a:latin typeface="+mn-lt"/>
                <a:ea typeface="+mn-ea"/>
                <a:cs typeface="+mn-cs"/>
              </a:rPr>
              <a:t> Med</a:t>
            </a:r>
            <a:r>
              <a:rPr lang="en-US" sz="1200" b="0" i="0" kern="1200" dirty="0">
                <a:solidFill>
                  <a:schemeClr val="tx1"/>
                </a:solidFill>
                <a:effectLst/>
                <a:latin typeface="+mn-lt"/>
                <a:ea typeface="+mn-ea"/>
                <a:cs typeface="+mn-cs"/>
              </a:rPr>
              <a:t>. 2003;36:502-509.</a:t>
            </a:r>
          </a:p>
          <a:p>
            <a:r>
              <a:rPr lang="en-US" sz="1200" b="0" i="0" kern="1200" dirty="0">
                <a:solidFill>
                  <a:schemeClr val="tx1"/>
                </a:solidFill>
                <a:effectLst/>
                <a:latin typeface="+mn-lt"/>
                <a:ea typeface="+mn-ea"/>
                <a:cs typeface="+mn-cs"/>
              </a:rPr>
              <a:t>Centers for Disease Control and Prevention. </a:t>
            </a:r>
            <a:r>
              <a:rPr lang="en-US" sz="1200" b="0" i="1" kern="1200" dirty="0">
                <a:solidFill>
                  <a:schemeClr val="tx1"/>
                </a:solidFill>
                <a:effectLst/>
                <a:latin typeface="+mn-lt"/>
                <a:ea typeface="+mn-ea"/>
                <a:cs typeface="+mn-cs"/>
              </a:rPr>
              <a:t>Tracking the Hidden Epidemics: Trends in STDs in the United States</a:t>
            </a:r>
            <a:r>
              <a:rPr lang="en-US" sz="1200" b="0" i="0" kern="1200" dirty="0">
                <a:solidFill>
                  <a:schemeClr val="tx1"/>
                </a:solidFill>
                <a:effectLst/>
                <a:latin typeface="+mn-lt"/>
                <a:ea typeface="+mn-ea"/>
                <a:cs typeface="+mn-cs"/>
              </a:rPr>
              <a:t>, 2000. Atlanta, Ga.; Centers for Disease Control and Prevention; 2001:1-31.</a:t>
            </a:r>
          </a:p>
          <a:p>
            <a:r>
              <a:rPr lang="en-US" sz="1200" b="0" i="0" kern="1200" dirty="0">
                <a:solidFill>
                  <a:schemeClr val="tx1"/>
                </a:solidFill>
                <a:effectLst/>
                <a:latin typeface="+mn-lt"/>
                <a:ea typeface="+mn-ea"/>
                <a:cs typeface="+mn-cs"/>
              </a:rPr>
              <a:t>Marwick C. Survey says patients expect little physician help on sex. </a:t>
            </a:r>
            <a:r>
              <a:rPr lang="en-US" sz="1200" b="0" i="1" kern="1200" dirty="0">
                <a:solidFill>
                  <a:schemeClr val="tx1"/>
                </a:solidFill>
                <a:effectLst/>
                <a:latin typeface="+mn-lt"/>
                <a:ea typeface="+mn-ea"/>
                <a:cs typeface="+mn-cs"/>
              </a:rPr>
              <a:t>JAMA</a:t>
            </a:r>
            <a:r>
              <a:rPr lang="en-US" sz="1200" b="0" i="0" kern="1200" dirty="0">
                <a:solidFill>
                  <a:schemeClr val="tx1"/>
                </a:solidFill>
                <a:effectLst/>
                <a:latin typeface="+mn-lt"/>
                <a:ea typeface="+mn-ea"/>
                <a:cs typeface="+mn-cs"/>
              </a:rPr>
              <a:t> 1999;</a:t>
            </a:r>
            <a:r>
              <a:rPr lang="en-US" sz="1200" b="1" i="0" kern="1200" dirty="0">
                <a:solidFill>
                  <a:schemeClr val="tx1"/>
                </a:solidFill>
                <a:effectLst/>
                <a:latin typeface="+mn-lt"/>
                <a:ea typeface="+mn-ea"/>
                <a:cs typeface="+mn-cs"/>
              </a:rPr>
              <a:t>281</a:t>
            </a:r>
            <a:r>
              <a:rPr lang="en-US" sz="1200" b="0" i="0" kern="1200" dirty="0">
                <a:solidFill>
                  <a:schemeClr val="tx1"/>
                </a:solidFill>
                <a:effectLst/>
                <a:latin typeface="+mn-lt"/>
                <a:ea typeface="+mn-ea"/>
                <a:cs typeface="+mn-cs"/>
              </a:rPr>
              <a:t>:2173–4.</a:t>
            </a:r>
          </a:p>
          <a:p>
            <a:r>
              <a:rPr lang="en-US" sz="1200" b="0" i="0" kern="1200" dirty="0" err="1">
                <a:solidFill>
                  <a:schemeClr val="tx1"/>
                </a:solidFill>
                <a:effectLst/>
                <a:latin typeface="+mn-lt"/>
                <a:ea typeface="+mn-ea"/>
                <a:cs typeface="+mn-cs"/>
              </a:rPr>
              <a:t>Laumann</a:t>
            </a:r>
            <a:r>
              <a:rPr lang="en-US" sz="1200" b="0" i="0" kern="1200" dirty="0">
                <a:solidFill>
                  <a:schemeClr val="tx1"/>
                </a:solidFill>
                <a:effectLst/>
                <a:latin typeface="+mn-lt"/>
                <a:ea typeface="+mn-ea"/>
                <a:cs typeface="+mn-cs"/>
              </a:rPr>
              <a:t> E, Paik A, Rosen RC. Sexual dysfunction in the United States: Prevalence and predictors. </a:t>
            </a:r>
            <a:r>
              <a:rPr lang="en-US" sz="1200" b="0" i="1" kern="1200" dirty="0">
                <a:solidFill>
                  <a:schemeClr val="tx1"/>
                </a:solidFill>
                <a:effectLst/>
                <a:latin typeface="+mn-lt"/>
                <a:ea typeface="+mn-ea"/>
                <a:cs typeface="+mn-cs"/>
              </a:rPr>
              <a:t>JAMA</a:t>
            </a:r>
            <a:r>
              <a:rPr lang="en-US" sz="1200" b="0" i="0" kern="1200" dirty="0">
                <a:solidFill>
                  <a:schemeClr val="tx1"/>
                </a:solidFill>
                <a:effectLst/>
                <a:latin typeface="+mn-lt"/>
                <a:ea typeface="+mn-ea"/>
                <a:cs typeface="+mn-cs"/>
              </a:rPr>
              <a:t> 1999;</a:t>
            </a:r>
            <a:r>
              <a:rPr lang="en-US" sz="1200" b="1" i="0" kern="1200" dirty="0">
                <a:solidFill>
                  <a:schemeClr val="tx1"/>
                </a:solidFill>
                <a:effectLst/>
                <a:latin typeface="+mn-lt"/>
                <a:ea typeface="+mn-ea"/>
                <a:cs typeface="+mn-cs"/>
              </a:rPr>
              <a:t>281</a:t>
            </a:r>
            <a:r>
              <a:rPr lang="en-US" sz="1200" b="0" i="0" kern="1200" dirty="0">
                <a:solidFill>
                  <a:schemeClr val="tx1"/>
                </a:solidFill>
                <a:effectLst/>
                <a:latin typeface="+mn-lt"/>
                <a:ea typeface="+mn-ea"/>
                <a:cs typeface="+mn-cs"/>
              </a:rPr>
              <a:t>:537–44.</a:t>
            </a:r>
          </a:p>
          <a:p>
            <a:r>
              <a:rPr lang="en-US" sz="1200" dirty="0" err="1">
                <a:latin typeface="+mn-lt"/>
              </a:rPr>
              <a:t>Boekeloo</a:t>
            </a:r>
            <a:r>
              <a:rPr lang="en-US" sz="1200" dirty="0">
                <a:latin typeface="+mn-lt"/>
              </a:rPr>
              <a:t> BO, Marx ES, </a:t>
            </a:r>
            <a:r>
              <a:rPr lang="en-US" sz="1200" dirty="0" err="1">
                <a:latin typeface="+mn-lt"/>
              </a:rPr>
              <a:t>Kral</a:t>
            </a:r>
            <a:r>
              <a:rPr lang="en-US" sz="1200" dirty="0">
                <a:latin typeface="+mn-lt"/>
              </a:rPr>
              <a:t> AH, Coughlin SC, Bowman M, Rabin DL. Frequency and thoroughness of STD/HIV risk assessment by physicians in a high-risk metropolitan area. Am J Public Health. 1991;81(12):1645– 1648. </a:t>
            </a:r>
          </a:p>
          <a:p>
            <a:r>
              <a:rPr lang="en-US" sz="1200" dirty="0">
                <a:latin typeface="+mn-lt"/>
              </a:rPr>
              <a:t>Lewis CE, Freeman HE. The sexual history-taking and counseling practices of primary care physicians. West J Med. 1987;147(2):165–167. </a:t>
            </a:r>
          </a:p>
          <a:p>
            <a:r>
              <a:rPr lang="en-US" sz="1200" dirty="0" err="1">
                <a:latin typeface="+mn-lt"/>
              </a:rPr>
              <a:t>Platano</a:t>
            </a:r>
            <a:r>
              <a:rPr lang="en-US" sz="1200" dirty="0">
                <a:latin typeface="+mn-lt"/>
              </a:rPr>
              <a:t> G, </a:t>
            </a:r>
            <a:r>
              <a:rPr lang="en-US" sz="1200" dirty="0" err="1">
                <a:latin typeface="+mn-lt"/>
              </a:rPr>
              <a:t>Margraf</a:t>
            </a:r>
            <a:r>
              <a:rPr lang="en-US" sz="1200" dirty="0">
                <a:latin typeface="+mn-lt"/>
              </a:rPr>
              <a:t> J, Alder J, Bitzer J. Frequency and focus of sexual history taking in male patients–a pilot study conducted among Swiss general practitioners and urologists. J Sex Med. 2008;5(1):47–59. </a:t>
            </a:r>
          </a:p>
          <a:p>
            <a:r>
              <a:rPr lang="en-US" sz="1200" dirty="0">
                <a:latin typeface="+mn-lt"/>
              </a:rPr>
              <a:t>Wimberly YH, Hogben M, Moore-Ruffin J, Moore SE, Fry-Johnson Y. Sexual history-taking among primary care physicians. J Natl Med Assoc. 2006;98(12):1924–1929.</a:t>
            </a:r>
          </a:p>
          <a:p>
            <a:r>
              <a:rPr lang="en-US" sz="1200" dirty="0">
                <a:latin typeface="+mn-lt"/>
              </a:rPr>
              <a:t>Tao G, Irwin KL, </a:t>
            </a:r>
            <a:r>
              <a:rPr lang="en-US" sz="1200" dirty="0" err="1">
                <a:latin typeface="+mn-lt"/>
              </a:rPr>
              <a:t>Kassler</a:t>
            </a:r>
            <a:r>
              <a:rPr lang="en-US" sz="1200" dirty="0">
                <a:latin typeface="+mn-lt"/>
              </a:rPr>
              <a:t> WJ. Missed opportunities to assess sexually transmitted diseases in US adults during routine medical checkups. Am J </a:t>
            </a:r>
            <a:r>
              <a:rPr lang="en-US" sz="1200" dirty="0" err="1">
                <a:latin typeface="+mn-lt"/>
              </a:rPr>
              <a:t>Prev</a:t>
            </a:r>
            <a:r>
              <a:rPr lang="en-US" sz="1200" dirty="0">
                <a:latin typeface="+mn-lt"/>
              </a:rPr>
              <a:t> Med. 2000;18(2):109–114</a:t>
            </a:r>
          </a:p>
          <a:p>
            <a:endParaRPr lang="en-US" sz="1200" dirty="0">
              <a:latin typeface="+mn-lt"/>
            </a:endParaRPr>
          </a:p>
          <a:p>
            <a:r>
              <a:rPr lang="en-US" sz="1200" dirty="0">
                <a:latin typeface="+mn-lt"/>
              </a:rPr>
              <a:t>Images of hospital bed, outpatient clinic, and group of people are from Microsoft PowerPoint Version 2111, accessed June 16, 2020. </a:t>
            </a:r>
          </a:p>
          <a:p>
            <a:endParaRPr lang="en-US" sz="1200" dirty="0">
              <a:latin typeface="+mn-lt"/>
            </a:endParaRPr>
          </a:p>
        </p:txBody>
      </p:sp>
      <p:sp>
        <p:nvSpPr>
          <p:cNvPr id="4" name="Slide Number Placeholder 3"/>
          <p:cNvSpPr>
            <a:spLocks noGrp="1"/>
          </p:cNvSpPr>
          <p:nvPr>
            <p:ph type="sldNum" sz="quarter" idx="5"/>
          </p:nvPr>
        </p:nvSpPr>
        <p:spPr/>
        <p:txBody>
          <a:bodyPr/>
          <a:lstStyle/>
          <a:p>
            <a:fld id="{1CE50C9E-A5E5-4768-B9CF-9B5BC8E77A78}" type="slidenum">
              <a:rPr lang="en-US" smtClean="0"/>
              <a:t>5</a:t>
            </a:fld>
            <a:endParaRPr lang="en-US"/>
          </a:p>
        </p:txBody>
      </p:sp>
    </p:spTree>
    <p:extLst>
      <p:ext uri="{BB962C8B-B14F-4D97-AF65-F5344CB8AC3E}">
        <p14:creationId xmlns:p14="http://schemas.microsoft.com/office/powerpoint/2010/main" val="3805278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solidFill>
                  <a:srgbClr val="000000"/>
                </a:solidFill>
                <a:effectLst/>
                <a:latin typeface="+mn-lt"/>
                <a:ea typeface="Courier New" panose="02070309020205020404" pitchFamily="49" charset="0"/>
                <a:cs typeface="Times New Roman" panose="02020603050405020304" pitchFamily="18" charset="0"/>
              </a:rPr>
              <a:t>INSTRCUTOR: here we will discuss why screening and treatment of STIs is so important for individual patients</a:t>
            </a:r>
          </a:p>
          <a:p>
            <a:endParaRPr lang="en-US" sz="1200" b="0" dirty="0">
              <a:solidFill>
                <a:srgbClr val="000000"/>
              </a:solidFill>
              <a:effectLst/>
              <a:latin typeface="+mn-lt"/>
              <a:ea typeface="Courier New" panose="02070309020205020404" pitchFamily="49" charset="0"/>
              <a:cs typeface="Times New Roman" panose="02020603050405020304" pitchFamily="18" charset="0"/>
            </a:endParaRPr>
          </a:p>
          <a:p>
            <a:r>
              <a:rPr lang="en-US" sz="1200" b="0" dirty="0">
                <a:solidFill>
                  <a:srgbClr val="000000"/>
                </a:solidFill>
                <a:effectLst/>
                <a:latin typeface="+mn-lt"/>
                <a:ea typeface="Courier New" panose="02070309020205020404" pitchFamily="49" charset="0"/>
                <a:cs typeface="Times New Roman" panose="02020603050405020304" pitchFamily="18" charset="0"/>
              </a:rPr>
              <a:t>75% of female and 95% of male patient with chlamydia infections are asymptomatic, leading to many missed diagnosis if testing is triggered only by symptoms. </a:t>
            </a:r>
          </a:p>
          <a:p>
            <a:endParaRPr lang="en-US" sz="1200" b="0" dirty="0">
              <a:solidFill>
                <a:srgbClr val="000000"/>
              </a:solidFill>
              <a:effectLst/>
              <a:latin typeface="+mn-lt"/>
              <a:ea typeface="Courier New" panose="02070309020205020404" pitchFamily="49" charset="0"/>
              <a:cs typeface="Times New Roman" panose="02020603050405020304" pitchFamily="18" charset="0"/>
            </a:endParaRPr>
          </a:p>
          <a:p>
            <a:r>
              <a:rPr lang="en-US" sz="1200" b="0" dirty="0">
                <a:solidFill>
                  <a:srgbClr val="000000"/>
                </a:solidFill>
                <a:effectLst/>
                <a:latin typeface="+mn-lt"/>
                <a:ea typeface="Courier New" panose="02070309020205020404" pitchFamily="49" charset="0"/>
                <a:cs typeface="Times New Roman" panose="02020603050405020304" pitchFamily="18" charset="0"/>
              </a:rPr>
              <a:t>Untreated chlamydia infections can lead to pelvic inflammatory disease (PID), infertility, and increased risk of HIV contraction.</a:t>
            </a:r>
            <a:endParaRPr lang="en-US" sz="1200" b="0" baseline="30000" dirty="0">
              <a:solidFill>
                <a:srgbClr val="000000"/>
              </a:solidFill>
              <a:effectLst/>
              <a:latin typeface="+mn-lt"/>
              <a:ea typeface="Courier New" panose="02070309020205020404" pitchFamily="49" charset="0"/>
              <a:cs typeface="Times New Roman" panose="02020603050405020304" pitchFamily="18" charset="0"/>
            </a:endParaRPr>
          </a:p>
          <a:p>
            <a:endParaRPr lang="en-US" sz="1200" b="0" baseline="30000" dirty="0">
              <a:solidFill>
                <a:srgbClr val="000000"/>
              </a:solidFill>
              <a:effectLst/>
              <a:latin typeface="+mn-lt"/>
              <a:cs typeface="Times New Roman" panose="02020603050405020304" pitchFamily="18" charset="0"/>
            </a:endParaRPr>
          </a:p>
          <a:p>
            <a:pPr marL="406400" marR="0" indent="-406400">
              <a:lnSpc>
                <a:spcPct val="104000"/>
              </a:lnSpc>
              <a:spcBef>
                <a:spcPts val="0"/>
              </a:spcBef>
              <a:spcAft>
                <a:spcPts val="0"/>
              </a:spcAft>
            </a:pPr>
            <a:r>
              <a:rPr lang="en-US" sz="1200" b="0" dirty="0">
                <a:solidFill>
                  <a:srgbClr val="000000"/>
                </a:solidFill>
                <a:effectLst/>
                <a:latin typeface="+mn-lt"/>
                <a:ea typeface="Courier New" panose="02070309020205020404" pitchFamily="49" charset="0"/>
              </a:rPr>
              <a:t>Chlamydia Screening in Women - NCQA. Accessed November 24, 2020. https://www.ncqa.org/hedis/measures/chlamydia-screening-in-women/</a:t>
            </a:r>
          </a:p>
          <a:p>
            <a:pPr marL="406400" marR="0" indent="-406400">
              <a:lnSpc>
                <a:spcPct val="104000"/>
              </a:lnSpc>
              <a:spcBef>
                <a:spcPts val="0"/>
              </a:spcBef>
              <a:spcAft>
                <a:spcPts val="0"/>
              </a:spcAft>
            </a:pPr>
            <a:r>
              <a:rPr lang="en-US" sz="1200" b="0" dirty="0" err="1">
                <a:solidFill>
                  <a:srgbClr val="000000"/>
                </a:solidFill>
                <a:effectLst/>
                <a:latin typeface="+mn-lt"/>
                <a:ea typeface="Courier New" panose="02070309020205020404" pitchFamily="49" charset="0"/>
              </a:rPr>
              <a:t>Workowski</a:t>
            </a:r>
            <a:r>
              <a:rPr lang="en-US" sz="1200" b="0" dirty="0">
                <a:solidFill>
                  <a:srgbClr val="000000"/>
                </a:solidFill>
                <a:effectLst/>
                <a:latin typeface="+mn-lt"/>
                <a:ea typeface="Courier New" panose="02070309020205020404" pitchFamily="49" charset="0"/>
              </a:rPr>
              <a:t> KA, Bolan GA. </a:t>
            </a:r>
            <a:r>
              <a:rPr lang="en-US" sz="1200" b="0" i="1" dirty="0">
                <a:solidFill>
                  <a:srgbClr val="000000"/>
                </a:solidFill>
                <a:effectLst/>
                <a:latin typeface="+mn-lt"/>
                <a:ea typeface="Courier New" panose="02070309020205020404" pitchFamily="49" charset="0"/>
              </a:rPr>
              <a:t>Erratum to: Sexually Transmitted Diseases Treatment Guidelines, 2015 (Morbidity and Mortality Weekly Report,(2015), 64,RR-3)</a:t>
            </a:r>
            <a:r>
              <a:rPr lang="en-US" sz="1200" b="0" dirty="0">
                <a:solidFill>
                  <a:srgbClr val="000000"/>
                </a:solidFill>
                <a:effectLst/>
                <a:latin typeface="+mn-lt"/>
                <a:ea typeface="Courier New" panose="02070309020205020404" pitchFamily="49" charset="0"/>
              </a:rPr>
              <a:t>. Vol 0.; 2015. doi:10.18370/2309-4117.2015.24.51-56</a:t>
            </a:r>
          </a:p>
          <a:p>
            <a:endParaRPr lang="en-US" sz="1200" b="0" dirty="0">
              <a:latin typeface="+mn-lt"/>
            </a:endParaRPr>
          </a:p>
        </p:txBody>
      </p:sp>
      <p:sp>
        <p:nvSpPr>
          <p:cNvPr id="4" name="Slide Number Placeholder 3"/>
          <p:cNvSpPr>
            <a:spLocks noGrp="1"/>
          </p:cNvSpPr>
          <p:nvPr>
            <p:ph type="sldNum" sz="quarter" idx="5"/>
          </p:nvPr>
        </p:nvSpPr>
        <p:spPr/>
        <p:txBody>
          <a:bodyPr/>
          <a:lstStyle/>
          <a:p>
            <a:fld id="{3FC91853-FC78-4933-A877-76847C45A286}" type="slidenum">
              <a:rPr lang="en-US" smtClean="0"/>
              <a:t>6</a:t>
            </a:fld>
            <a:endParaRPr lang="en-US"/>
          </a:p>
        </p:txBody>
      </p:sp>
    </p:spTree>
    <p:extLst>
      <p:ext uri="{BB962C8B-B14F-4D97-AF65-F5344CB8AC3E}">
        <p14:creationId xmlns:p14="http://schemas.microsoft.com/office/powerpoint/2010/main" val="2759484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444444"/>
                </a:solidFill>
                <a:effectLst/>
                <a:latin typeface="+mn-lt"/>
              </a:rPr>
              <a:t>INSTRUCTORS: Discuss that STI rates are high despite attempts to control in previous years.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444444"/>
                </a:solidFill>
                <a:effectLst/>
                <a:latin typeface="+mn-lt"/>
              </a:rPr>
              <a:t>Discuss STI rates above, particularly highlighting chlamydia and gonorrhea, which we will focus on throughout lecture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444444"/>
                </a:solidFill>
                <a:effectLst/>
                <a:latin typeface="+mn-lt"/>
              </a:rPr>
              <a:t>Updated data can be found at www.cdc.gov/STD for future years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444444"/>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444444"/>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444444"/>
                </a:solidFill>
                <a:effectLst/>
                <a:latin typeface="+mn-lt"/>
              </a:rPr>
              <a:t>Chlamydia previously had been increasing in case numbers each year, CDC notes the slight decrease in case number in 2020 compared to 2019 is likely due to decreased testing due to pandemic rather than decreased infection rates.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444444"/>
                </a:solidFill>
                <a:effectLst/>
                <a:latin typeface="+mn-lt"/>
              </a:rPr>
              <a:t>Many STIs are easily treatable with a course of antibiotics but untreated can lead to significant morbidity.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444444"/>
              </a:solidFill>
              <a:effectLst/>
              <a:latin typeface="+mn-lt"/>
            </a:endParaRPr>
          </a:p>
          <a:p>
            <a:pPr marL="406400" marR="0" indent="-406400">
              <a:lnSpc>
                <a:spcPct val="104000"/>
              </a:lnSpc>
              <a:spcBef>
                <a:spcPts val="0"/>
              </a:spcBef>
              <a:spcAft>
                <a:spcPts val="0"/>
              </a:spcAft>
            </a:pPr>
            <a:endParaRPr lang="en-US" sz="1200" b="1" dirty="0">
              <a:solidFill>
                <a:srgbClr val="000000"/>
              </a:solidFill>
              <a:effectLst/>
              <a:latin typeface="+mn-lt"/>
              <a:ea typeface="Courier New" panose="02070309020205020404" pitchFamily="49" charset="0"/>
            </a:endParaRPr>
          </a:p>
          <a:p>
            <a:pPr marL="406400" marR="0" indent="-406400">
              <a:lnSpc>
                <a:spcPct val="104000"/>
              </a:lnSpc>
              <a:spcBef>
                <a:spcPts val="0"/>
              </a:spcBef>
              <a:spcAft>
                <a:spcPts val="0"/>
              </a:spcAft>
            </a:pPr>
            <a:r>
              <a:rPr lang="en-US" sz="1200" b="0" dirty="0">
                <a:solidFill>
                  <a:srgbClr val="000000"/>
                </a:solidFill>
                <a:effectLst/>
                <a:latin typeface="+mn-lt"/>
                <a:ea typeface="Courier New" panose="02070309020205020404" pitchFamily="49" charset="0"/>
              </a:rPr>
              <a:t>References:</a:t>
            </a:r>
          </a:p>
          <a:p>
            <a:pPr marL="406400" marR="0" indent="-406400">
              <a:lnSpc>
                <a:spcPct val="104000"/>
              </a:lnSpc>
              <a:spcBef>
                <a:spcPts val="0"/>
              </a:spcBef>
              <a:spcAft>
                <a:spcPts val="0"/>
              </a:spcAft>
            </a:pPr>
            <a:r>
              <a:rPr lang="en-US" sz="1200" b="0" dirty="0">
                <a:solidFill>
                  <a:srgbClr val="000000"/>
                </a:solidFill>
                <a:effectLst/>
                <a:latin typeface="+mn-lt"/>
                <a:ea typeface="Courier New" panose="02070309020205020404" pitchFamily="49" charset="0"/>
              </a:rPr>
              <a:t>HHS, CDC, </a:t>
            </a:r>
            <a:r>
              <a:rPr lang="en-US" sz="1200" b="0" dirty="0" err="1">
                <a:solidFill>
                  <a:srgbClr val="000000"/>
                </a:solidFill>
                <a:effectLst/>
                <a:latin typeface="+mn-lt"/>
                <a:ea typeface="Courier New" panose="02070309020205020404" pitchFamily="49" charset="0"/>
              </a:rPr>
              <a:t>Oid</a:t>
            </a:r>
            <a:r>
              <a:rPr lang="en-US" sz="1200" b="0" dirty="0">
                <a:solidFill>
                  <a:srgbClr val="000000"/>
                </a:solidFill>
                <a:effectLst/>
                <a:latin typeface="+mn-lt"/>
                <a:ea typeface="Courier New" panose="02070309020205020404" pitchFamily="49" charset="0"/>
              </a:rPr>
              <a:t>, NCHHSTP, DSTDP. Sexually Transmitted Disease Surveillance 2020. Published online 2021.</a:t>
            </a:r>
          </a:p>
          <a:p>
            <a:pPr marL="406400" marR="0" indent="-406400">
              <a:lnSpc>
                <a:spcPct val="104000"/>
              </a:lnSpc>
              <a:spcBef>
                <a:spcPts val="0"/>
              </a:spcBef>
              <a:spcAft>
                <a:spcPts val="0"/>
              </a:spcAft>
            </a:pPr>
            <a:endParaRPr lang="en-US" sz="1200" b="0" dirty="0">
              <a:solidFill>
                <a:srgbClr val="000000"/>
              </a:solidFill>
              <a:effectLst/>
              <a:latin typeface="+mn-lt"/>
              <a:ea typeface="Courier New" panose="020703090202050204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666666"/>
                </a:solidFill>
                <a:effectLst/>
                <a:latin typeface="+mn-lt"/>
              </a:rPr>
              <a:t>Image by Centers for Disease Control and , retrieved from: https://www.cdc.gov/std/statistics/2020/TheStateOfSTDs-National-2020.pdf on July 6, 2022. Image is in the public domain.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666666"/>
              </a:solidFill>
              <a:effectLst/>
              <a:latin typeface="+mn-lt"/>
            </a:endParaRPr>
          </a:p>
          <a:p>
            <a:endParaRPr lang="en-US" sz="1200" dirty="0">
              <a:latin typeface="+mn-lt"/>
            </a:endParaRPr>
          </a:p>
        </p:txBody>
      </p:sp>
      <p:sp>
        <p:nvSpPr>
          <p:cNvPr id="4" name="Slide Number Placeholder 3"/>
          <p:cNvSpPr>
            <a:spLocks noGrp="1"/>
          </p:cNvSpPr>
          <p:nvPr>
            <p:ph type="sldNum" sz="quarter" idx="5"/>
          </p:nvPr>
        </p:nvSpPr>
        <p:spPr/>
        <p:txBody>
          <a:bodyPr/>
          <a:lstStyle/>
          <a:p>
            <a:fld id="{3FC91853-FC78-4933-A877-76847C45A286}" type="slidenum">
              <a:rPr lang="en-US" smtClean="0"/>
              <a:t>7</a:t>
            </a:fld>
            <a:endParaRPr lang="en-US"/>
          </a:p>
        </p:txBody>
      </p:sp>
    </p:spTree>
    <p:extLst>
      <p:ext uri="{BB962C8B-B14F-4D97-AF65-F5344CB8AC3E}">
        <p14:creationId xmlns:p14="http://schemas.microsoft.com/office/powerpoint/2010/main" val="2964215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666666"/>
                </a:solidFill>
                <a:effectLst/>
                <a:latin typeface="+mn-lt"/>
              </a:rPr>
              <a:t>INSTRUCTOR: Discuss the significant variability in STI rates by state.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666666"/>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666666"/>
                </a:solidFill>
                <a:effectLst/>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666666"/>
                </a:solidFill>
                <a:effectLst/>
                <a:latin typeface="+mn-lt"/>
              </a:rPr>
              <a:t>This map shows Chlamydia rates across the US, with highest rates in the Southeastern US.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There is significant </a:t>
            </a:r>
            <a:r>
              <a:rPr lang="en-US" dirty="0" err="1">
                <a:latin typeface="+mn-lt"/>
              </a:rPr>
              <a:t>variablility</a:t>
            </a:r>
            <a:r>
              <a:rPr lang="en-US" dirty="0">
                <a:latin typeface="+mn-lt"/>
              </a:rPr>
              <a:t> in rates of STIs not only by state, but also socioeconomically within states. </a:t>
            </a:r>
            <a:endParaRPr lang="en-US" b="0" i="0" dirty="0">
              <a:solidFill>
                <a:srgbClr val="666666"/>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666666"/>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latin typeface="+mn-lt"/>
                <a:cs typeface="Times New Roman" panose="02020603050405020304" pitchFamily="18" charset="0"/>
              </a:rPr>
              <a:t>Across the country, the diagnosis and treatment of STIs remains a significant public health issue, particularly for the most vulnerable patients, with </a:t>
            </a:r>
            <a:r>
              <a:rPr lang="en-US" sz="1200" b="0" dirty="0">
                <a:solidFill>
                  <a:srgbClr val="000000"/>
                </a:solidFill>
                <a:effectLst/>
                <a:latin typeface="+mn-lt"/>
                <a:ea typeface="Courier New" panose="02070309020205020404" pitchFamily="49" charset="0"/>
                <a:cs typeface="Times New Roman" panose="02020603050405020304" pitchFamily="18" charset="0"/>
              </a:rPr>
              <a:t>the prevalence and morbidity of STIs is highest among low-income patients as well as among Black, American Indian/Alaska Native, Native Hawaiian/Other Pacific Islander, and Hispanic females patients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666666"/>
              </a:solidFill>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666666"/>
                </a:solidFill>
                <a:effectLst/>
                <a:latin typeface="+mn-lt"/>
              </a:rPr>
              <a:t>References: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666666"/>
                </a:solidFill>
                <a:effectLst/>
                <a:latin typeface="+mn-lt"/>
              </a:rPr>
              <a:t>Centers for Disease Control and Prevention. Sexually Transmitted Disease Surveillance 2018. Chlamydia. Atlanta: U.S. Department of Health and Human Services; October 2019.</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666666"/>
                </a:solidFill>
                <a:effectLst/>
                <a:latin typeface="+mn-lt"/>
              </a:rPr>
              <a:t>Image by Centers for Disease Control and retrieved from: https://www.cdc.gov/std/stats18/STDSurveillance2018-full-report.pdf on July 6, 2020. Image is in the public domain.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rgbClr val="666666"/>
              </a:solidFill>
              <a:effectLst/>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3FC91853-FC78-4933-A877-76847C45A286}" type="slidenum">
              <a:rPr lang="en-US" smtClean="0"/>
              <a:t>8</a:t>
            </a:fld>
            <a:endParaRPr lang="en-US"/>
          </a:p>
        </p:txBody>
      </p:sp>
    </p:spTree>
    <p:extLst>
      <p:ext uri="{BB962C8B-B14F-4D97-AF65-F5344CB8AC3E}">
        <p14:creationId xmlns:p14="http://schemas.microsoft.com/office/powerpoint/2010/main" val="3252849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effectLst/>
                <a:latin typeface="+mn-lt"/>
                <a:ea typeface="Courier New" panose="02070309020205020404" pitchFamily="49" charset="0"/>
              </a:rPr>
              <a:t>INSTRUCTOR: discuss low rates of chlamydia screening nationally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effectLst/>
              <a:latin typeface="+mn-lt"/>
              <a:ea typeface="Courier New" panose="020703090202050204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effectLst/>
                <a:latin typeface="+mn-lt"/>
                <a:ea typeface="Courier New" panose="02070309020205020404" pitchFamily="49" charset="0"/>
              </a:rPr>
              <a:t>CDC and USPSTF recommends annual chlamydia screening for sexually active females ages 15-24 (or less than 25 years of age for the CDC)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effectLst/>
                <a:latin typeface="+mn-lt"/>
                <a:ea typeface="Courier New" panose="02070309020205020404" pitchFamily="49" charset="0"/>
              </a:rPr>
              <a:t>Despite these recommendations, the HEDIS which accumulates patient data from PPOs, HMOs, and Medicaid patients found low rates of screening, around 50% in each insurance cohort.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effectLst/>
              <a:latin typeface="+mn-lt"/>
              <a:ea typeface="Courier New" panose="020703090202050204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Calibri" panose="020F0502020204030204" pitchFamily="34" charset="0"/>
                <a:ea typeface="Calibri" panose="020F0502020204030204" pitchFamily="34" charset="0"/>
                <a:cs typeface="Times New Roman" panose="02020603050405020304" pitchFamily="18" charset="0"/>
              </a:rPr>
              <a:t>Lo</a:t>
            </a:r>
            <a:r>
              <a:rPr lang="en-US" sz="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 chlamydia screening rates reflects inadequate access to healthcare for certain populations as well as a lack of sexual health awareness and comfort among some health care providers. </a:t>
            </a:r>
            <a:endParaRPr lang="en-US" sz="1200" b="0" dirty="0">
              <a:solidFill>
                <a:srgbClr val="000000"/>
              </a:solidFill>
              <a:effectLst/>
              <a:latin typeface="+mn-lt"/>
              <a:ea typeface="Courier New" panose="020703090202050204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0000"/>
              </a:solidFill>
              <a:effectLst/>
              <a:latin typeface="+mn-lt"/>
              <a:ea typeface="Courier New" panose="020703090202050204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effectLst/>
                <a:latin typeface="+mn-lt"/>
                <a:ea typeface="Courier New" panose="02070309020205020404" pitchFamily="49" charset="0"/>
              </a:rPr>
              <a:t>References: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effectLst/>
                <a:latin typeface="+mn-lt"/>
                <a:ea typeface="Courier New" panose="02070309020205020404" pitchFamily="49" charset="0"/>
              </a:rPr>
              <a:t>Chlamydia Screening in Women - NCQA. Accessed November 24, 2020. https://www.ncqa.org/hedis/measures/chlamydia-screening-in-women/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effectLst/>
                <a:latin typeface="+mn-lt"/>
                <a:ea typeface="Courier New" panose="02070309020205020404" pitchFamily="49" charset="0"/>
              </a:rPr>
              <a:t>LeFevre ML. Screening for chlamydia and gonorrhea: U.S. Preventive Services Task Force recommendation statement. </a:t>
            </a:r>
            <a:r>
              <a:rPr lang="en-US" sz="1200" b="0" i="1" dirty="0">
                <a:solidFill>
                  <a:srgbClr val="000000"/>
                </a:solidFill>
                <a:effectLst/>
                <a:latin typeface="+mn-lt"/>
                <a:ea typeface="Courier New" panose="02070309020205020404" pitchFamily="49" charset="0"/>
              </a:rPr>
              <a:t>Ann Intern Med</a:t>
            </a:r>
            <a:r>
              <a:rPr lang="en-US" sz="1200" b="0" dirty="0">
                <a:solidFill>
                  <a:srgbClr val="000000"/>
                </a:solidFill>
                <a:effectLst/>
                <a:latin typeface="+mn-lt"/>
                <a:ea typeface="Courier New" panose="02070309020205020404" pitchFamily="49" charset="0"/>
              </a:rPr>
              <a:t>. 2014;161(12):902-910. doi:10.7326/M14-1981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effectLst/>
                <a:latin typeface="+mn-lt"/>
                <a:ea typeface="Courier New" panose="02070309020205020404" pitchFamily="49" charset="0"/>
              </a:rPr>
              <a:t>HHS, CDC, </a:t>
            </a:r>
            <a:r>
              <a:rPr lang="en-US" sz="1200" b="0" dirty="0" err="1">
                <a:solidFill>
                  <a:srgbClr val="000000"/>
                </a:solidFill>
                <a:effectLst/>
                <a:latin typeface="+mn-lt"/>
                <a:ea typeface="Courier New" panose="02070309020205020404" pitchFamily="49" charset="0"/>
              </a:rPr>
              <a:t>Oid</a:t>
            </a:r>
            <a:r>
              <a:rPr lang="en-US" sz="1200" b="0" dirty="0">
                <a:solidFill>
                  <a:srgbClr val="000000"/>
                </a:solidFill>
                <a:effectLst/>
                <a:latin typeface="+mn-lt"/>
                <a:ea typeface="Courier New" panose="02070309020205020404" pitchFamily="49" charset="0"/>
              </a:rPr>
              <a:t>, NCHHSTP, DSTDP. Sexually Transmitted Disease Surveillance 2018. Published online 2018:24-30.</a:t>
            </a:r>
          </a:p>
          <a:p>
            <a:endParaRPr lang="en-US" sz="1200" dirty="0">
              <a:latin typeface="+mn-lt"/>
            </a:endParaRPr>
          </a:p>
        </p:txBody>
      </p:sp>
      <p:sp>
        <p:nvSpPr>
          <p:cNvPr id="4" name="Slide Number Placeholder 3"/>
          <p:cNvSpPr>
            <a:spLocks noGrp="1"/>
          </p:cNvSpPr>
          <p:nvPr>
            <p:ph type="sldNum" sz="quarter" idx="5"/>
          </p:nvPr>
        </p:nvSpPr>
        <p:spPr/>
        <p:txBody>
          <a:bodyPr/>
          <a:lstStyle/>
          <a:p>
            <a:fld id="{3FC91853-FC78-4933-A877-76847C45A286}" type="slidenum">
              <a:rPr lang="en-US" smtClean="0"/>
              <a:t>9</a:t>
            </a:fld>
            <a:endParaRPr lang="en-US"/>
          </a:p>
        </p:txBody>
      </p:sp>
    </p:spTree>
    <p:extLst>
      <p:ext uri="{BB962C8B-B14F-4D97-AF65-F5344CB8AC3E}">
        <p14:creationId xmlns:p14="http://schemas.microsoft.com/office/powerpoint/2010/main" val="3494086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D3E62C-F6EE-462E-A752-AEE10CA41118}" type="datetimeFigureOut">
              <a:rPr lang="en-US" smtClean="0"/>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1911109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D3E62C-F6EE-462E-A752-AEE10CA41118}" type="datetimeFigureOut">
              <a:rPr lang="en-US" smtClean="0"/>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2555296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D3E62C-F6EE-462E-A752-AEE10CA41118}" type="datetimeFigureOut">
              <a:rPr lang="en-US" smtClean="0"/>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2326150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D3E62C-F6EE-462E-A752-AEE10CA41118}" type="datetimeFigureOut">
              <a:rPr lang="en-US" smtClean="0"/>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1364015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ED3E62C-F6EE-462E-A752-AEE10CA41118}" type="datetimeFigureOut">
              <a:rPr lang="en-US" smtClean="0"/>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4290861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ED3E62C-F6EE-462E-A752-AEE10CA41118}" type="datetimeFigureOut">
              <a:rPr lang="en-US" smtClean="0"/>
              <a:t>8/15/2022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1396860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ED3E62C-F6EE-462E-A752-AEE10CA41118}" type="datetimeFigureOut">
              <a:rPr lang="en-US" smtClean="0"/>
              <a:t>8/15/2022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42746234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ED3E62C-F6EE-462E-A752-AEE10CA41118}" type="datetimeFigureOut">
              <a:rPr lang="en-US" smtClean="0"/>
              <a:t>8/15/2022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370332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D3E62C-F6EE-462E-A752-AEE10CA41118}" type="datetimeFigureOut">
              <a:rPr lang="en-US" smtClean="0"/>
              <a:t>8/15/2022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4274595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D3E62C-F6EE-462E-A752-AEE10CA41118}" type="datetimeFigureOut">
              <a:rPr lang="en-US" smtClean="0"/>
              <a:t>8/15/2022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1241182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D3E62C-F6EE-462E-A752-AEE10CA41118}" type="datetimeFigureOut">
              <a:rPr lang="en-US" smtClean="0"/>
              <a:t>8/15/2022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601CF-E26D-4F43-96B5-72251772EC9A}" type="slidenum">
              <a:rPr lang="en-US" smtClean="0"/>
              <a:t>‹#›</a:t>
            </a:fld>
            <a:endParaRPr lang="en-US"/>
          </a:p>
        </p:txBody>
      </p:sp>
    </p:spTree>
    <p:extLst>
      <p:ext uri="{BB962C8B-B14F-4D97-AF65-F5344CB8AC3E}">
        <p14:creationId xmlns:p14="http://schemas.microsoft.com/office/powerpoint/2010/main" val="768411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D3E62C-F6EE-462E-A752-AEE10CA41118}" type="datetimeFigureOut">
              <a:rPr lang="en-US" smtClean="0"/>
              <a:t>8/15/2022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D601CF-E26D-4F43-96B5-72251772EC9A}" type="slidenum">
              <a:rPr lang="en-US" smtClean="0"/>
              <a:t>‹#›</a:t>
            </a:fld>
            <a:endParaRPr lang="en-US"/>
          </a:p>
        </p:txBody>
      </p:sp>
    </p:spTree>
    <p:extLst>
      <p:ext uri="{BB962C8B-B14F-4D97-AF65-F5344CB8AC3E}">
        <p14:creationId xmlns:p14="http://schemas.microsoft.com/office/powerpoint/2010/main" val="316155998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4.svg"/><Relationship Id="rId4" Type="http://schemas.openxmlformats.org/officeDocument/2006/relationships/image" Target="../media/image13.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7.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g"/><Relationship Id="rId7" Type="http://schemas.openxmlformats.org/officeDocument/2006/relationships/image" Target="../media/image22.jpeg"/><Relationship Id="rId12"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jpg"/><Relationship Id="rId11" Type="http://schemas.openxmlformats.org/officeDocument/2006/relationships/image" Target="../media/image26.jpeg"/><Relationship Id="rId5" Type="http://schemas.openxmlformats.org/officeDocument/2006/relationships/image" Target="../media/image20.jpg"/><Relationship Id="rId10" Type="http://schemas.openxmlformats.org/officeDocument/2006/relationships/image" Target="../media/image25.jpg"/><Relationship Id="rId4" Type="http://schemas.openxmlformats.org/officeDocument/2006/relationships/image" Target="../media/image19.jpg"/><Relationship Id="rId9" Type="http://schemas.openxmlformats.org/officeDocument/2006/relationships/image" Target="../media/image24.jp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14.svg"/><Relationship Id="rId4" Type="http://schemas.openxmlformats.org/officeDocument/2006/relationships/image" Target="../media/image13.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0.svg"/></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6.sv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plannedparenthood.org/learn/stds-hiv-safer-sex/safer-se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hyperlink" Target="https://www.cdc.gov/std/prevention/default.htm"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1.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www.uspreventiveservicestaskforce.org/Page/Document/draft-recommendation-statement/hepatitis-c-screening"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hyperlink" Target="https://www.cdc.gov/std/ept/legal/default.htm"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19D32F93-50AC-4C46-A5DB-291C60DDB7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Triangle 20">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32540" y="3335867"/>
            <a:ext cx="246888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330" y="623275"/>
            <a:ext cx="8178790"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1CC6C4A-70FF-4D95-8FA1-BFFA709084B9}"/>
              </a:ext>
            </a:extLst>
          </p:cNvPr>
          <p:cNvSpPr>
            <a:spLocks noGrp="1"/>
          </p:cNvSpPr>
          <p:nvPr>
            <p:ph type="ctrTitle"/>
          </p:nvPr>
        </p:nvSpPr>
        <p:spPr>
          <a:xfrm>
            <a:off x="723900" y="1383528"/>
            <a:ext cx="4444491" cy="3167510"/>
          </a:xfrm>
        </p:spPr>
        <p:txBody>
          <a:bodyPr anchor="b">
            <a:normAutofit/>
          </a:bodyPr>
          <a:lstStyle/>
          <a:p>
            <a:pPr algn="r"/>
            <a:r>
              <a:rPr lang="en-US" sz="7100"/>
              <a:t>Sexual Health Curriculum</a:t>
            </a:r>
          </a:p>
        </p:txBody>
      </p:sp>
      <p:sp>
        <p:nvSpPr>
          <p:cNvPr id="3" name="Subtitle 2">
            <a:extLst>
              <a:ext uri="{FF2B5EF4-FFF2-40B4-BE49-F238E27FC236}">
                <a16:creationId xmlns:a16="http://schemas.microsoft.com/office/drawing/2014/main" id="{B3223D1C-0366-40B5-AD8B-B3D7711D9901}"/>
              </a:ext>
            </a:extLst>
          </p:cNvPr>
          <p:cNvSpPr>
            <a:spLocks noGrp="1"/>
          </p:cNvSpPr>
          <p:nvPr>
            <p:ph type="subTitle" idx="1"/>
          </p:nvPr>
        </p:nvSpPr>
        <p:spPr>
          <a:xfrm>
            <a:off x="723900" y="4582814"/>
            <a:ext cx="4444491" cy="1312657"/>
          </a:xfrm>
        </p:spPr>
        <p:txBody>
          <a:bodyPr anchor="t">
            <a:normAutofit/>
          </a:bodyPr>
          <a:lstStyle/>
          <a:p>
            <a:pPr algn="r"/>
            <a:r>
              <a:rPr lang="en-US" dirty="0"/>
              <a:t>Created by Maria Maldonado, MD and Jennifer Rusiecki, MD, MS</a:t>
            </a:r>
          </a:p>
        </p:txBody>
      </p:sp>
      <p:pic>
        <p:nvPicPr>
          <p:cNvPr id="7" name="Graphic 6" descr="Stethoscope">
            <a:extLst>
              <a:ext uri="{FF2B5EF4-FFF2-40B4-BE49-F238E27FC236}">
                <a16:creationId xmlns:a16="http://schemas.microsoft.com/office/drawing/2014/main" id="{D414445B-629B-4860-BEB6-5AC3430672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49721" y="2471017"/>
            <a:ext cx="1966329" cy="1966329"/>
          </a:xfrm>
          <a:prstGeom prst="rect">
            <a:avLst/>
          </a:prstGeom>
        </p:spPr>
      </p:pic>
    </p:spTree>
    <p:extLst>
      <p:ext uri="{BB962C8B-B14F-4D97-AF65-F5344CB8AC3E}">
        <p14:creationId xmlns:p14="http://schemas.microsoft.com/office/powerpoint/2010/main" val="3992043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B2CF9-D724-4031-A3C8-46C9654DDF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9DAEB07-A1FC-48B8-9B97-85A3EAFEFD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9144000" cy="48712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9B50363C-6E40-42AB-BBD9-041FE73641EE}"/>
              </a:ext>
            </a:extLst>
          </p:cNvPr>
          <p:cNvSpPr>
            <a:spLocks noGrp="1"/>
          </p:cNvSpPr>
          <p:nvPr>
            <p:ph type="title"/>
          </p:nvPr>
        </p:nvSpPr>
        <p:spPr>
          <a:xfrm>
            <a:off x="445770" y="1087627"/>
            <a:ext cx="8282593" cy="3338069"/>
          </a:xfrm>
        </p:spPr>
        <p:txBody>
          <a:bodyPr vert="horz" lIns="91440" tIns="45720" rIns="91440" bIns="45720" rtlCol="0" anchor="ctr">
            <a:normAutofit/>
          </a:bodyPr>
          <a:lstStyle/>
          <a:p>
            <a:r>
              <a:rPr lang="en-US" sz="7700" kern="1200" dirty="0">
                <a:solidFill>
                  <a:schemeClr val="tx1"/>
                </a:solidFill>
                <a:latin typeface="+mj-lt"/>
                <a:ea typeface="+mj-ea"/>
                <a:cs typeface="+mj-cs"/>
              </a:rPr>
              <a:t>Case Discussions	</a:t>
            </a:r>
          </a:p>
        </p:txBody>
      </p:sp>
      <p:grpSp>
        <p:nvGrpSpPr>
          <p:cNvPr id="13" name="Group 12">
            <a:extLst>
              <a:ext uri="{FF2B5EF4-FFF2-40B4-BE49-F238E27FC236}">
                <a16:creationId xmlns:a16="http://schemas.microsoft.com/office/drawing/2014/main" id="{FFC558B0-E15A-4439-964A-E116796B912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8756" y="2081322"/>
            <a:ext cx="179985" cy="1340860"/>
            <a:chOff x="51677" y="2081322"/>
            <a:chExt cx="239982" cy="1340860"/>
          </a:xfrm>
        </p:grpSpPr>
        <p:sp>
          <p:nvSpPr>
            <p:cNvPr id="14" name="Rectangle 2">
              <a:extLst>
                <a:ext uri="{FF2B5EF4-FFF2-40B4-BE49-F238E27FC236}">
                  <a16:creationId xmlns:a16="http://schemas.microsoft.com/office/drawing/2014/main" id="{6ED30F7C-0B80-4AF3-ABE5-6AB701D38A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31129" y="265108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59">
              <a:extLst>
                <a:ext uri="{FF2B5EF4-FFF2-40B4-BE49-F238E27FC236}">
                  <a16:creationId xmlns:a16="http://schemas.microsoft.com/office/drawing/2014/main" id="{F22687A1-9733-486E-BD02-80578A0CE9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4624" y="265108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
              <a:extLst>
                <a:ext uri="{FF2B5EF4-FFF2-40B4-BE49-F238E27FC236}">
                  <a16:creationId xmlns:a16="http://schemas.microsoft.com/office/drawing/2014/main" id="{B01704A8-E938-423E-9FDB-9519D24E31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31129" y="2508967"/>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59">
              <a:extLst>
                <a:ext uri="{FF2B5EF4-FFF2-40B4-BE49-F238E27FC236}">
                  <a16:creationId xmlns:a16="http://schemas.microsoft.com/office/drawing/2014/main" id="{191149B4-3CAD-451F-AB8D-1ED6D7D02C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4624" y="2508967"/>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
              <a:extLst>
                <a:ext uri="{FF2B5EF4-FFF2-40B4-BE49-F238E27FC236}">
                  <a16:creationId xmlns:a16="http://schemas.microsoft.com/office/drawing/2014/main" id="{313271C8-C4C3-4B25-8E1F-11C0693A42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31129" y="2366853"/>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59">
              <a:extLst>
                <a:ext uri="{FF2B5EF4-FFF2-40B4-BE49-F238E27FC236}">
                  <a16:creationId xmlns:a16="http://schemas.microsoft.com/office/drawing/2014/main" id="{3228CA6D-E75C-45B5-A1B7-5E02CAE026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4624" y="2366853"/>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2">
              <a:extLst>
                <a:ext uri="{FF2B5EF4-FFF2-40B4-BE49-F238E27FC236}">
                  <a16:creationId xmlns:a16="http://schemas.microsoft.com/office/drawing/2014/main" id="{E3FDE651-896B-49A5-B70C-19B54EC131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31129" y="2224739"/>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59">
              <a:extLst>
                <a:ext uri="{FF2B5EF4-FFF2-40B4-BE49-F238E27FC236}">
                  <a16:creationId xmlns:a16="http://schemas.microsoft.com/office/drawing/2014/main" id="{C409F776-BA43-44E6-A22A-151A5136F4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4624" y="2224739"/>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
              <a:extLst>
                <a:ext uri="{FF2B5EF4-FFF2-40B4-BE49-F238E27FC236}">
                  <a16:creationId xmlns:a16="http://schemas.microsoft.com/office/drawing/2014/main" id="{C846CA88-493D-4BC4-BD12-834B9CEFB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31129" y="2082625"/>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59">
              <a:extLst>
                <a:ext uri="{FF2B5EF4-FFF2-40B4-BE49-F238E27FC236}">
                  <a16:creationId xmlns:a16="http://schemas.microsoft.com/office/drawing/2014/main" id="{D61E728B-8EC3-4C84-9150-06F5E7222E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4624" y="2082625"/>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
              <a:extLst>
                <a:ext uri="{FF2B5EF4-FFF2-40B4-BE49-F238E27FC236}">
                  <a16:creationId xmlns:a16="http://schemas.microsoft.com/office/drawing/2014/main" id="{4AAABEAB-E36B-4A29-9602-8F1AF3020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26879" y="336165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59">
              <a:extLst>
                <a:ext uri="{FF2B5EF4-FFF2-40B4-BE49-F238E27FC236}">
                  <a16:creationId xmlns:a16="http://schemas.microsoft.com/office/drawing/2014/main" id="{24F9C51E-864B-4E60-AF1D-E6A3098CA6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374" y="3361651"/>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
              <a:extLst>
                <a:ext uri="{FF2B5EF4-FFF2-40B4-BE49-F238E27FC236}">
                  <a16:creationId xmlns:a16="http://schemas.microsoft.com/office/drawing/2014/main" id="{0665AB40-0B54-4F21-B422-1F5C0EC059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26879" y="3219537"/>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59">
              <a:extLst>
                <a:ext uri="{FF2B5EF4-FFF2-40B4-BE49-F238E27FC236}">
                  <a16:creationId xmlns:a16="http://schemas.microsoft.com/office/drawing/2014/main" id="{D1B8FEAC-124D-4A04-8DC2-CD077ACE63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374" y="3219537"/>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
              <a:extLst>
                <a:ext uri="{FF2B5EF4-FFF2-40B4-BE49-F238E27FC236}">
                  <a16:creationId xmlns:a16="http://schemas.microsoft.com/office/drawing/2014/main" id="{87566BE2-5047-4786-BE92-E80643CF6C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26879" y="3077423"/>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59">
              <a:extLst>
                <a:ext uri="{FF2B5EF4-FFF2-40B4-BE49-F238E27FC236}">
                  <a16:creationId xmlns:a16="http://schemas.microsoft.com/office/drawing/2014/main" id="{143C62C9-F75F-44C3-BFBE-1A3334146B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374" y="3077423"/>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E4E1C4B8-2FA9-4AED-B66D-595405B15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26879" y="2935309"/>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59">
              <a:extLst>
                <a:ext uri="{FF2B5EF4-FFF2-40B4-BE49-F238E27FC236}">
                  <a16:creationId xmlns:a16="http://schemas.microsoft.com/office/drawing/2014/main" id="{A494CA6A-0021-4D21-A5BF-05BE30B8A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374" y="2935309"/>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2">
              <a:extLst>
                <a:ext uri="{FF2B5EF4-FFF2-40B4-BE49-F238E27FC236}">
                  <a16:creationId xmlns:a16="http://schemas.microsoft.com/office/drawing/2014/main" id="{AD5C6811-4EBA-49BA-AEA9-9A90CDC14E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226879" y="2793195"/>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59">
              <a:extLst>
                <a:ext uri="{FF2B5EF4-FFF2-40B4-BE49-F238E27FC236}">
                  <a16:creationId xmlns:a16="http://schemas.microsoft.com/office/drawing/2014/main" id="{E9539E65-19A5-48E9-BCEA-DFA45E90FA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374" y="2793195"/>
              <a:ext cx="61834"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Rectangle 34">
            <a:extLst>
              <a:ext uri="{FF2B5EF4-FFF2-40B4-BE49-F238E27FC236}">
                <a16:creationId xmlns:a16="http://schemas.microsoft.com/office/drawing/2014/main" id="{CF2C2511-1962-4C4B-BB77-3E0B893A85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01384"/>
            <a:ext cx="9144000" cy="3566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55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CDF71-CBD6-44E5-B2A4-00394EE439EB}"/>
              </a:ext>
            </a:extLst>
          </p:cNvPr>
          <p:cNvSpPr>
            <a:spLocks noGrp="1"/>
          </p:cNvSpPr>
          <p:nvPr>
            <p:ph type="title"/>
          </p:nvPr>
        </p:nvSpPr>
        <p:spPr/>
        <p:txBody>
          <a:bodyPr/>
          <a:lstStyle/>
          <a:p>
            <a:r>
              <a:rPr lang="en-US" dirty="0"/>
              <a:t>Case 1: 23 year-old woman presents to establish care</a:t>
            </a:r>
          </a:p>
        </p:txBody>
      </p:sp>
      <p:sp>
        <p:nvSpPr>
          <p:cNvPr id="3" name="Rectangle: Rounded Corners 2">
            <a:extLst>
              <a:ext uri="{FF2B5EF4-FFF2-40B4-BE49-F238E27FC236}">
                <a16:creationId xmlns:a16="http://schemas.microsoft.com/office/drawing/2014/main" id="{A325CB22-87F4-4F61-96BC-C70C9D524CCF}"/>
              </a:ext>
            </a:extLst>
          </p:cNvPr>
          <p:cNvSpPr/>
          <p:nvPr/>
        </p:nvSpPr>
        <p:spPr>
          <a:xfrm>
            <a:off x="1431973" y="2385085"/>
            <a:ext cx="3359426" cy="21142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latin typeface="+mj-lt"/>
              </a:rPr>
              <a:t>What questions do you ask while taking a sexual history?</a:t>
            </a:r>
          </a:p>
        </p:txBody>
      </p:sp>
      <p:pic>
        <p:nvPicPr>
          <p:cNvPr id="7" name="Picture 6" descr="Casual woman">
            <a:extLst>
              <a:ext uri="{FF2B5EF4-FFF2-40B4-BE49-F238E27FC236}">
                <a16:creationId xmlns:a16="http://schemas.microsoft.com/office/drawing/2014/main" id="{0D585B78-2D77-4F8F-A7D2-29349BF36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9874" y="2125267"/>
            <a:ext cx="2192154" cy="3644978"/>
          </a:xfrm>
          <a:prstGeom prst="rect">
            <a:avLst/>
          </a:prstGeom>
        </p:spPr>
      </p:pic>
    </p:spTree>
    <p:extLst>
      <p:ext uri="{BB962C8B-B14F-4D97-AF65-F5344CB8AC3E}">
        <p14:creationId xmlns:p14="http://schemas.microsoft.com/office/powerpoint/2010/main" val="2752017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3D4FB-8B28-413A-8D01-167BED1A1697}"/>
              </a:ext>
            </a:extLst>
          </p:cNvPr>
          <p:cNvSpPr>
            <a:spLocks noGrp="1"/>
          </p:cNvSpPr>
          <p:nvPr>
            <p:ph type="title"/>
          </p:nvPr>
        </p:nvSpPr>
        <p:spPr/>
        <p:txBody>
          <a:bodyPr/>
          <a:lstStyle/>
          <a:p>
            <a:r>
              <a:rPr lang="en-US" dirty="0"/>
              <a:t>Basics of Sexual History </a:t>
            </a:r>
            <a:br>
              <a:rPr lang="en-US" dirty="0"/>
            </a:br>
            <a:r>
              <a:rPr lang="en-US" dirty="0"/>
              <a:t>CDC – the five Ps</a:t>
            </a:r>
          </a:p>
        </p:txBody>
      </p:sp>
      <p:sp>
        <p:nvSpPr>
          <p:cNvPr id="3" name="Rectangle: Rounded Corners 2">
            <a:extLst>
              <a:ext uri="{FF2B5EF4-FFF2-40B4-BE49-F238E27FC236}">
                <a16:creationId xmlns:a16="http://schemas.microsoft.com/office/drawing/2014/main" id="{92316CEB-66D5-4D8C-B8AF-2F5D90B948DD}"/>
              </a:ext>
            </a:extLst>
          </p:cNvPr>
          <p:cNvSpPr/>
          <p:nvPr/>
        </p:nvSpPr>
        <p:spPr>
          <a:xfrm>
            <a:off x="1752600" y="2286000"/>
            <a:ext cx="4117056" cy="31056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300" dirty="0"/>
              <a:t>Partners</a:t>
            </a:r>
          </a:p>
          <a:p>
            <a:r>
              <a:rPr lang="en-US" sz="3300" dirty="0"/>
              <a:t>Practices</a:t>
            </a:r>
          </a:p>
          <a:p>
            <a:r>
              <a:rPr lang="en-US" sz="3300" dirty="0"/>
              <a:t>Past History of STIs</a:t>
            </a:r>
          </a:p>
          <a:p>
            <a:r>
              <a:rPr lang="en-US" sz="3300" dirty="0"/>
              <a:t>Protection from STIs</a:t>
            </a:r>
          </a:p>
          <a:p>
            <a:r>
              <a:rPr lang="en-US" sz="3300" dirty="0"/>
              <a:t>Pregnancy Plans</a:t>
            </a:r>
          </a:p>
        </p:txBody>
      </p:sp>
    </p:spTree>
    <p:extLst>
      <p:ext uri="{BB962C8B-B14F-4D97-AF65-F5344CB8AC3E}">
        <p14:creationId xmlns:p14="http://schemas.microsoft.com/office/powerpoint/2010/main" val="346443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292D65E-E7D2-4FD6-9E89-6CF21725DC1A}"/>
              </a:ext>
            </a:extLst>
          </p:cNvPr>
          <p:cNvSpPr/>
          <p:nvPr/>
        </p:nvSpPr>
        <p:spPr>
          <a:xfrm>
            <a:off x="2895600" y="762000"/>
            <a:ext cx="3306298" cy="812942"/>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050" b="1" u="sng" dirty="0"/>
              <a:t>SET THE STAGE</a:t>
            </a:r>
          </a:p>
          <a:p>
            <a:pPr marL="214313" indent="-214313">
              <a:buFont typeface="Arial" panose="020B0604020202020204" pitchFamily="34" charset="0"/>
              <a:buChar char="•"/>
            </a:pPr>
            <a:r>
              <a:rPr lang="en-US" sz="1050" dirty="0"/>
              <a:t>Bring up sexual history as part of the overall history</a:t>
            </a:r>
          </a:p>
          <a:p>
            <a:pPr marL="214313" indent="-214313">
              <a:buFont typeface="Arial" panose="020B0604020202020204" pitchFamily="34" charset="0"/>
              <a:buChar char="•"/>
            </a:pPr>
            <a:r>
              <a:rPr lang="en-US" sz="1050" dirty="0"/>
              <a:t>Explain you ask these questions to all patients</a:t>
            </a:r>
          </a:p>
          <a:p>
            <a:pPr marL="214313" indent="-214313">
              <a:buFont typeface="Arial" panose="020B0604020202020204" pitchFamily="34" charset="0"/>
              <a:buChar char="•"/>
            </a:pPr>
            <a:r>
              <a:rPr lang="en-US" sz="1050" dirty="0"/>
              <a:t>Ensure confidentiality</a:t>
            </a:r>
          </a:p>
        </p:txBody>
      </p:sp>
      <p:sp>
        <p:nvSpPr>
          <p:cNvPr id="5" name="Rectangle: Rounded Corners 4">
            <a:extLst>
              <a:ext uri="{FF2B5EF4-FFF2-40B4-BE49-F238E27FC236}">
                <a16:creationId xmlns:a16="http://schemas.microsoft.com/office/drawing/2014/main" id="{4247348C-5217-4AA7-A30F-EB38A4806794}"/>
              </a:ext>
            </a:extLst>
          </p:cNvPr>
          <p:cNvSpPr/>
          <p:nvPr/>
        </p:nvSpPr>
        <p:spPr>
          <a:xfrm>
            <a:off x="2578190" y="1676400"/>
            <a:ext cx="3987614" cy="89271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050" b="1" u="sng" dirty="0"/>
              <a:t>SCREENING QUESTIONS</a:t>
            </a:r>
          </a:p>
          <a:p>
            <a:pPr marL="257175" indent="-257175">
              <a:buAutoNum type="arabicPeriod"/>
            </a:pPr>
            <a:r>
              <a:rPr lang="en-US" sz="1050" dirty="0"/>
              <a:t>Are you currently or previously sexually active?</a:t>
            </a:r>
          </a:p>
          <a:p>
            <a:pPr marL="257175" indent="-257175">
              <a:buAutoNum type="arabicPeriod"/>
            </a:pPr>
            <a:r>
              <a:rPr lang="en-US" sz="1050" dirty="0"/>
              <a:t>What are the gender identities of your sexual partners (men, women, nonbinary)?</a:t>
            </a:r>
          </a:p>
          <a:p>
            <a:pPr marL="257175" indent="-257175">
              <a:buAutoNum type="arabicPeriod"/>
            </a:pPr>
            <a:r>
              <a:rPr lang="en-US" sz="1050" dirty="0"/>
              <a:t>How many people have you had sex within the past year?</a:t>
            </a:r>
          </a:p>
        </p:txBody>
      </p:sp>
      <p:sp>
        <p:nvSpPr>
          <p:cNvPr id="6" name="Rectangle: Rounded Corners 5">
            <a:extLst>
              <a:ext uri="{FF2B5EF4-FFF2-40B4-BE49-F238E27FC236}">
                <a16:creationId xmlns:a16="http://schemas.microsoft.com/office/drawing/2014/main" id="{34B0E9BF-A346-4918-BC06-260057890B34}"/>
              </a:ext>
            </a:extLst>
          </p:cNvPr>
          <p:cNvSpPr/>
          <p:nvPr/>
        </p:nvSpPr>
        <p:spPr>
          <a:xfrm>
            <a:off x="471669" y="2723224"/>
            <a:ext cx="3037114" cy="2188055"/>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MULTIPLE PARTNERS OR NEW PARTNER</a:t>
            </a:r>
          </a:p>
          <a:p>
            <a:r>
              <a:rPr lang="en-US" sz="975" dirty="0"/>
              <a:t>Ask about:</a:t>
            </a:r>
          </a:p>
          <a:p>
            <a:pPr marL="214313" indent="-214313">
              <a:buFont typeface="Arial" panose="020B0604020202020204" pitchFamily="34" charset="0"/>
              <a:buChar char="•"/>
            </a:pPr>
            <a:r>
              <a:rPr lang="en-US" sz="975" dirty="0"/>
              <a:t>Types of sexual practices (anal, genital, oral)</a:t>
            </a:r>
          </a:p>
          <a:p>
            <a:pPr marL="214313" indent="-214313">
              <a:buFont typeface="Arial" panose="020B0604020202020204" pitchFamily="34" charset="0"/>
              <a:buChar char="•"/>
            </a:pPr>
            <a:r>
              <a:rPr lang="en-US" sz="975" dirty="0"/>
              <a:t>Protection from STIs and pregnancy</a:t>
            </a:r>
          </a:p>
          <a:p>
            <a:pPr marL="214313" indent="-214313">
              <a:buFont typeface="Arial" panose="020B0604020202020204" pitchFamily="34" charset="0"/>
              <a:buChar char="•"/>
            </a:pPr>
            <a:r>
              <a:rPr lang="en-US" sz="975" dirty="0"/>
              <a:t>Issues with sexual function</a:t>
            </a:r>
          </a:p>
          <a:p>
            <a:pPr marL="214313" indent="-214313">
              <a:buFont typeface="Arial" panose="020B0604020202020204" pitchFamily="34" charset="0"/>
              <a:buChar char="•"/>
            </a:pPr>
            <a:r>
              <a:rPr lang="en-US" sz="975" dirty="0"/>
              <a:t>Drug and alcohol use</a:t>
            </a:r>
          </a:p>
          <a:p>
            <a:pPr marL="214313" indent="-214313">
              <a:buFont typeface="Arial" panose="020B0604020202020204" pitchFamily="34" charset="0"/>
              <a:buChar char="•"/>
            </a:pPr>
            <a:r>
              <a:rPr lang="en-US" sz="975" dirty="0"/>
              <a:t>Exchange of sex for money, items, or services</a:t>
            </a:r>
          </a:p>
          <a:p>
            <a:pPr marL="214313" indent="-214313">
              <a:buFont typeface="Arial" panose="020B0604020202020204" pitchFamily="34" charset="0"/>
              <a:buChar char="•"/>
            </a:pPr>
            <a:r>
              <a:rPr lang="en-US" sz="975" dirty="0"/>
              <a:t>Previous STI testing</a:t>
            </a:r>
          </a:p>
          <a:p>
            <a:pPr marL="557213" lvl="1" indent="-214313">
              <a:buFont typeface="Arial" panose="020B0604020202020204" pitchFamily="34" charset="0"/>
              <a:buChar char="•"/>
            </a:pPr>
            <a:r>
              <a:rPr lang="en-US" sz="975" dirty="0"/>
              <a:t>If positive, treatment and if partner treated</a:t>
            </a:r>
          </a:p>
          <a:p>
            <a:pPr marL="214313" indent="-214313">
              <a:buFont typeface="Arial" panose="020B0604020202020204" pitchFamily="34" charset="0"/>
              <a:buChar char="•"/>
            </a:pPr>
            <a:r>
              <a:rPr lang="en-US" sz="975" dirty="0"/>
              <a:t>Current or previous partners STI tested</a:t>
            </a:r>
          </a:p>
          <a:p>
            <a:pPr marL="557213" lvl="1" indent="-214313">
              <a:buFont typeface="Arial" panose="020B0604020202020204" pitchFamily="34" charset="0"/>
              <a:buChar char="•"/>
            </a:pPr>
            <a:r>
              <a:rPr lang="en-US" sz="975" dirty="0"/>
              <a:t>If positive, treatment</a:t>
            </a:r>
          </a:p>
          <a:p>
            <a:pPr marL="557213" lvl="1" indent="-214313">
              <a:buFont typeface="Arial" panose="020B0604020202020204" pitchFamily="34" charset="0"/>
              <a:buChar char="•"/>
            </a:pPr>
            <a:r>
              <a:rPr lang="en-US" sz="975" dirty="0"/>
              <a:t>If not tested before, offer referral</a:t>
            </a:r>
          </a:p>
        </p:txBody>
      </p:sp>
      <p:sp>
        <p:nvSpPr>
          <p:cNvPr id="8" name="Rectangle: Rounded Corners 7">
            <a:extLst>
              <a:ext uri="{FF2B5EF4-FFF2-40B4-BE49-F238E27FC236}">
                <a16:creationId xmlns:a16="http://schemas.microsoft.com/office/drawing/2014/main" id="{D8B68BE4-94AF-4A09-8879-B276728DB884}"/>
              </a:ext>
            </a:extLst>
          </p:cNvPr>
          <p:cNvSpPr/>
          <p:nvPr/>
        </p:nvSpPr>
        <p:spPr>
          <a:xfrm>
            <a:off x="3868491" y="2753165"/>
            <a:ext cx="2519908" cy="215811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LONG-TERM MONOGAMOUS PARTNER</a:t>
            </a:r>
          </a:p>
          <a:p>
            <a:r>
              <a:rPr lang="en-US" sz="975" dirty="0"/>
              <a:t>Ask about:</a:t>
            </a:r>
          </a:p>
          <a:p>
            <a:pPr marL="214313" indent="-214313">
              <a:buFont typeface="Arial" panose="020B0604020202020204" pitchFamily="34" charset="0"/>
              <a:buChar char="•"/>
            </a:pPr>
            <a:r>
              <a:rPr lang="en-US" sz="975" dirty="0"/>
              <a:t>Pregnancy plans and protection</a:t>
            </a:r>
          </a:p>
          <a:p>
            <a:pPr marL="214313" indent="-214313">
              <a:buFont typeface="Arial" panose="020B0604020202020204" pitchFamily="34" charset="0"/>
              <a:buChar char="•"/>
            </a:pPr>
            <a:r>
              <a:rPr lang="en-US" sz="975" dirty="0"/>
              <a:t>Drug and alcohol use</a:t>
            </a:r>
          </a:p>
          <a:p>
            <a:pPr marL="214313" indent="-214313">
              <a:buFont typeface="Arial" panose="020B0604020202020204" pitchFamily="34" charset="0"/>
              <a:buChar char="•"/>
            </a:pPr>
            <a:r>
              <a:rPr lang="en-US" sz="975" dirty="0"/>
              <a:t>Issues with sexual function</a:t>
            </a:r>
          </a:p>
          <a:p>
            <a:pPr marL="214313" indent="-214313">
              <a:buFont typeface="Arial" panose="020B0604020202020204" pitchFamily="34" charset="0"/>
              <a:buChar char="•"/>
            </a:pPr>
            <a:r>
              <a:rPr lang="en-US" sz="975" dirty="0"/>
              <a:t>Previous STI testing</a:t>
            </a:r>
          </a:p>
          <a:p>
            <a:pPr marL="557213" lvl="1" indent="-214313">
              <a:buFont typeface="Arial" panose="020B0604020202020204" pitchFamily="34" charset="0"/>
              <a:buChar char="•"/>
            </a:pPr>
            <a:r>
              <a:rPr lang="en-US" sz="975" dirty="0"/>
              <a:t>If positive, treatment and if partner treated</a:t>
            </a:r>
          </a:p>
          <a:p>
            <a:pPr marL="557213" lvl="1" indent="-214313">
              <a:buFont typeface="Arial" panose="020B0604020202020204" pitchFamily="34" charset="0"/>
              <a:buChar char="•"/>
            </a:pPr>
            <a:endParaRPr lang="en-US" sz="975" dirty="0"/>
          </a:p>
          <a:p>
            <a:pPr marL="557213" lvl="1" indent="-214313">
              <a:buFont typeface="Arial" panose="020B0604020202020204" pitchFamily="34" charset="0"/>
              <a:buChar char="•"/>
            </a:pPr>
            <a:endParaRPr lang="en-US" sz="975" dirty="0"/>
          </a:p>
          <a:p>
            <a:r>
              <a:rPr lang="en-US" sz="975" dirty="0"/>
              <a:t>*If partner is </a:t>
            </a:r>
            <a:r>
              <a:rPr lang="en-US" sz="975" dirty="0" err="1"/>
              <a:t>nonmonogamous</a:t>
            </a:r>
            <a:r>
              <a:rPr lang="en-US" sz="975" dirty="0"/>
              <a:t>, ask screening questions for multiple partners</a:t>
            </a:r>
          </a:p>
        </p:txBody>
      </p:sp>
      <p:sp>
        <p:nvSpPr>
          <p:cNvPr id="9" name="Rectangle: Rounded Corners 8">
            <a:extLst>
              <a:ext uri="{FF2B5EF4-FFF2-40B4-BE49-F238E27FC236}">
                <a16:creationId xmlns:a16="http://schemas.microsoft.com/office/drawing/2014/main" id="{9E6A770F-7E18-4A28-8A6B-2A26856A73A5}"/>
              </a:ext>
            </a:extLst>
          </p:cNvPr>
          <p:cNvSpPr/>
          <p:nvPr/>
        </p:nvSpPr>
        <p:spPr>
          <a:xfrm>
            <a:off x="6748106" y="2723225"/>
            <a:ext cx="1924226" cy="218805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NOT SEXUALLY ACTIVE</a:t>
            </a:r>
          </a:p>
          <a:p>
            <a:r>
              <a:rPr lang="en-US" sz="975" dirty="0"/>
              <a:t>Ask about:</a:t>
            </a:r>
          </a:p>
          <a:p>
            <a:pPr marL="214313" indent="-214313">
              <a:buFont typeface="Arial" panose="020B0604020202020204" pitchFamily="34" charset="0"/>
              <a:buChar char="•"/>
            </a:pPr>
            <a:r>
              <a:rPr lang="en-US" sz="975" dirty="0"/>
              <a:t>Plans for future sexual activity</a:t>
            </a:r>
          </a:p>
        </p:txBody>
      </p:sp>
      <p:sp>
        <p:nvSpPr>
          <p:cNvPr id="7" name="Rectangle: Rounded Corners 6">
            <a:extLst>
              <a:ext uri="{FF2B5EF4-FFF2-40B4-BE49-F238E27FC236}">
                <a16:creationId xmlns:a16="http://schemas.microsoft.com/office/drawing/2014/main" id="{3E647694-B756-4CDA-AA54-8B6D3A5CA97E}"/>
              </a:ext>
            </a:extLst>
          </p:cNvPr>
          <p:cNvSpPr/>
          <p:nvPr/>
        </p:nvSpPr>
        <p:spPr>
          <a:xfrm>
            <a:off x="3408032" y="5101823"/>
            <a:ext cx="2327929" cy="876783"/>
          </a:xfrm>
          <a:prstGeom prst="roundRect">
            <a:avLst/>
          </a:prstGeom>
          <a:solidFill>
            <a:schemeClr val="accent6">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050" b="1" u="sng" dirty="0"/>
              <a:t>FOLLOW UP AS APPROPRIATE</a:t>
            </a:r>
            <a:endParaRPr lang="en-US" sz="1050" dirty="0"/>
          </a:p>
          <a:p>
            <a:pPr marL="214313" indent="-214313">
              <a:buFont typeface="Arial" panose="020B0604020202020204" pitchFamily="34" charset="0"/>
              <a:buChar char="•"/>
            </a:pPr>
            <a:r>
              <a:rPr lang="en-US" sz="1050" dirty="0"/>
              <a:t>STI testing</a:t>
            </a:r>
          </a:p>
          <a:p>
            <a:pPr marL="214313" indent="-214313">
              <a:buFont typeface="Arial" panose="020B0604020202020204" pitchFamily="34" charset="0"/>
              <a:buChar char="•"/>
            </a:pPr>
            <a:r>
              <a:rPr lang="en-US" sz="1050" dirty="0"/>
              <a:t>Safe sex practice counseling</a:t>
            </a:r>
          </a:p>
          <a:p>
            <a:pPr marL="214313" indent="-214313">
              <a:buFont typeface="Arial" panose="020B0604020202020204" pitchFamily="34" charset="0"/>
              <a:buChar char="•"/>
            </a:pPr>
            <a:r>
              <a:rPr lang="en-US" sz="1050" dirty="0"/>
              <a:t>Referrals for sexual dysfunction</a:t>
            </a:r>
          </a:p>
          <a:p>
            <a:pPr marL="214313" indent="-214313">
              <a:buFont typeface="Arial" panose="020B0604020202020204" pitchFamily="34" charset="0"/>
              <a:buChar char="•"/>
            </a:pPr>
            <a:r>
              <a:rPr lang="en-US" sz="1050" dirty="0"/>
              <a:t>Address questions or concerns</a:t>
            </a:r>
          </a:p>
        </p:txBody>
      </p:sp>
      <p:cxnSp>
        <p:nvCxnSpPr>
          <p:cNvPr id="3" name="Straight Connector 2">
            <a:extLst>
              <a:ext uri="{FF2B5EF4-FFF2-40B4-BE49-F238E27FC236}">
                <a16:creationId xmlns:a16="http://schemas.microsoft.com/office/drawing/2014/main" id="{D2088FFF-9884-4637-871C-2DCA993EF7AB}"/>
              </a:ext>
            </a:extLst>
          </p:cNvPr>
          <p:cNvCxnSpPr>
            <a:cxnSpLocks/>
          </p:cNvCxnSpPr>
          <p:nvPr/>
        </p:nvCxnSpPr>
        <p:spPr>
          <a:xfrm flipH="1">
            <a:off x="4571997" y="1600423"/>
            <a:ext cx="522" cy="75977"/>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5BB5FAC1-1AD5-41F7-8D70-2B6C7E6C9714}"/>
              </a:ext>
            </a:extLst>
          </p:cNvPr>
          <p:cNvCxnSpPr>
            <a:cxnSpLocks/>
          </p:cNvCxnSpPr>
          <p:nvPr/>
        </p:nvCxnSpPr>
        <p:spPr>
          <a:xfrm>
            <a:off x="4571997" y="2569119"/>
            <a:ext cx="0" cy="60767"/>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8D5C2A49-E70D-4523-8E12-6B0FAF5E3977}"/>
              </a:ext>
            </a:extLst>
          </p:cNvPr>
          <p:cNvCxnSpPr>
            <a:cxnSpLocks/>
          </p:cNvCxnSpPr>
          <p:nvPr/>
        </p:nvCxnSpPr>
        <p:spPr>
          <a:xfrm flipH="1">
            <a:off x="1987293" y="2620536"/>
            <a:ext cx="572845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9F45C354-1639-4231-BC9C-0F68A69AF042}"/>
              </a:ext>
            </a:extLst>
          </p:cNvPr>
          <p:cNvCxnSpPr>
            <a:cxnSpLocks/>
          </p:cNvCxnSpPr>
          <p:nvPr/>
        </p:nvCxnSpPr>
        <p:spPr>
          <a:xfrm>
            <a:off x="5127661" y="2617820"/>
            <a:ext cx="0" cy="133193"/>
          </a:xfrm>
          <a:prstGeom prst="line">
            <a:avLst/>
          </a:prstGeom>
          <a:ln w="19050"/>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71B78615-FC54-445B-A812-2942DA641BCA}"/>
              </a:ext>
            </a:extLst>
          </p:cNvPr>
          <p:cNvCxnSpPr>
            <a:cxnSpLocks/>
          </p:cNvCxnSpPr>
          <p:nvPr/>
        </p:nvCxnSpPr>
        <p:spPr>
          <a:xfrm>
            <a:off x="7709433" y="2609346"/>
            <a:ext cx="787"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AD59E874-AC0B-4F0E-9FA0-52CC779B59D0}"/>
              </a:ext>
            </a:extLst>
          </p:cNvPr>
          <p:cNvCxnSpPr>
            <a:cxnSpLocks/>
            <a:endCxn id="6" idx="0"/>
          </p:cNvCxnSpPr>
          <p:nvPr/>
        </p:nvCxnSpPr>
        <p:spPr>
          <a:xfrm>
            <a:off x="1990226" y="2609346"/>
            <a:ext cx="0" cy="113878"/>
          </a:xfrm>
          <a:prstGeom prst="line">
            <a:avLst/>
          </a:prstGeom>
          <a:ln w="19050"/>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F56AF0AB-0F33-42E5-8271-54F50F4AF1D8}"/>
              </a:ext>
            </a:extLst>
          </p:cNvPr>
          <p:cNvCxnSpPr>
            <a:cxnSpLocks/>
          </p:cNvCxnSpPr>
          <p:nvPr/>
        </p:nvCxnSpPr>
        <p:spPr>
          <a:xfrm flipH="1">
            <a:off x="2048705" y="5017148"/>
            <a:ext cx="572845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9E754E9D-B0E4-4E87-99B9-AE15135C29BB}"/>
              </a:ext>
            </a:extLst>
          </p:cNvPr>
          <p:cNvCxnSpPr>
            <a:cxnSpLocks/>
          </p:cNvCxnSpPr>
          <p:nvPr/>
        </p:nvCxnSpPr>
        <p:spPr>
          <a:xfrm>
            <a:off x="5186140" y="4911743"/>
            <a:ext cx="0" cy="105405"/>
          </a:xfrm>
          <a:prstGeom prst="line">
            <a:avLst/>
          </a:prstGeom>
          <a:ln w="19050"/>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2DAE58FF-5A17-4616-9C08-F429FEB19012}"/>
              </a:ext>
            </a:extLst>
          </p:cNvPr>
          <p:cNvCxnSpPr>
            <a:cxnSpLocks/>
          </p:cNvCxnSpPr>
          <p:nvPr/>
        </p:nvCxnSpPr>
        <p:spPr>
          <a:xfrm>
            <a:off x="7767912" y="4903269"/>
            <a:ext cx="787"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D6A5C9CB-E0CB-4268-8B75-D9BA8FC61F60}"/>
              </a:ext>
            </a:extLst>
          </p:cNvPr>
          <p:cNvCxnSpPr>
            <a:cxnSpLocks/>
          </p:cNvCxnSpPr>
          <p:nvPr/>
        </p:nvCxnSpPr>
        <p:spPr>
          <a:xfrm>
            <a:off x="2048705" y="4903269"/>
            <a:ext cx="0"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858ED2B1-2664-43B3-B59C-1CE355F6D403}"/>
              </a:ext>
            </a:extLst>
          </p:cNvPr>
          <p:cNvCxnSpPr>
            <a:cxnSpLocks/>
            <a:endCxn id="7" idx="0"/>
          </p:cNvCxnSpPr>
          <p:nvPr/>
        </p:nvCxnSpPr>
        <p:spPr>
          <a:xfrm>
            <a:off x="4571996" y="5008124"/>
            <a:ext cx="1" cy="93699"/>
          </a:xfrm>
          <a:prstGeom prst="line">
            <a:avLst/>
          </a:prstGeom>
          <a:ln w="19050"/>
        </p:spPr>
        <p:style>
          <a:lnRef idx="1">
            <a:schemeClr val="dk1"/>
          </a:lnRef>
          <a:fillRef idx="0">
            <a:schemeClr val="dk1"/>
          </a:fillRef>
          <a:effectRef idx="0">
            <a:schemeClr val="dk1"/>
          </a:effectRef>
          <a:fontRef idx="minor">
            <a:schemeClr val="tx1"/>
          </a:fontRef>
        </p:style>
      </p:cxnSp>
      <p:sp>
        <p:nvSpPr>
          <p:cNvPr id="41" name="Content Placeholder 2">
            <a:extLst>
              <a:ext uri="{FF2B5EF4-FFF2-40B4-BE49-F238E27FC236}">
                <a16:creationId xmlns:a16="http://schemas.microsoft.com/office/drawing/2014/main" id="{3E1BB5D4-3DA6-4DF3-9822-431857261344}"/>
              </a:ext>
            </a:extLst>
          </p:cNvPr>
          <p:cNvSpPr txBox="1">
            <a:spLocks/>
          </p:cNvSpPr>
          <p:nvPr/>
        </p:nvSpPr>
        <p:spPr>
          <a:xfrm>
            <a:off x="628650" y="2226469"/>
            <a:ext cx="7886700" cy="3263504"/>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800" dirty="0"/>
          </a:p>
        </p:txBody>
      </p:sp>
      <p:sp>
        <p:nvSpPr>
          <p:cNvPr id="2" name="TextBox 1">
            <a:extLst>
              <a:ext uri="{FF2B5EF4-FFF2-40B4-BE49-F238E27FC236}">
                <a16:creationId xmlns:a16="http://schemas.microsoft.com/office/drawing/2014/main" id="{C6893D7A-383C-4749-B85C-E935340F518D}"/>
              </a:ext>
            </a:extLst>
          </p:cNvPr>
          <p:cNvSpPr txBox="1"/>
          <p:nvPr/>
        </p:nvSpPr>
        <p:spPr>
          <a:xfrm>
            <a:off x="628650" y="352841"/>
            <a:ext cx="1940420" cy="1384995"/>
          </a:xfrm>
          <a:prstGeom prst="rect">
            <a:avLst/>
          </a:prstGeom>
          <a:noFill/>
        </p:spPr>
        <p:txBody>
          <a:bodyPr wrap="square" rtlCol="0">
            <a:spAutoFit/>
          </a:bodyPr>
          <a:lstStyle/>
          <a:p>
            <a:r>
              <a:rPr lang="en-US" sz="2100" dirty="0">
                <a:latin typeface="+mj-lt"/>
              </a:rPr>
              <a:t>Practical Approach to Sexual History Taking</a:t>
            </a:r>
          </a:p>
        </p:txBody>
      </p:sp>
    </p:spTree>
    <p:extLst>
      <p:ext uri="{BB962C8B-B14F-4D97-AF65-F5344CB8AC3E}">
        <p14:creationId xmlns:p14="http://schemas.microsoft.com/office/powerpoint/2010/main" val="614255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292D65E-E7D2-4FD6-9E89-6CF21725DC1A}"/>
              </a:ext>
            </a:extLst>
          </p:cNvPr>
          <p:cNvSpPr/>
          <p:nvPr/>
        </p:nvSpPr>
        <p:spPr>
          <a:xfrm>
            <a:off x="2133600" y="914400"/>
            <a:ext cx="3551522" cy="168179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350" b="1" u="sng" dirty="0"/>
              <a:t>SET THE STAGE</a:t>
            </a:r>
          </a:p>
          <a:p>
            <a:pPr marL="214313" indent="-214313">
              <a:buFont typeface="Arial" panose="020B0604020202020204" pitchFamily="34" charset="0"/>
              <a:buChar char="•"/>
            </a:pPr>
            <a:r>
              <a:rPr lang="en-US" sz="1350" dirty="0"/>
              <a:t>Bring up sexual history as part of the overall history</a:t>
            </a:r>
          </a:p>
          <a:p>
            <a:pPr marL="214313" indent="-214313">
              <a:buFont typeface="Arial" panose="020B0604020202020204" pitchFamily="34" charset="0"/>
              <a:buChar char="•"/>
            </a:pPr>
            <a:r>
              <a:rPr lang="en-US" sz="1350" dirty="0"/>
              <a:t>Explain you ask these questions to all patients</a:t>
            </a:r>
          </a:p>
          <a:p>
            <a:pPr marL="214313" indent="-214313">
              <a:buFont typeface="Arial" panose="020B0604020202020204" pitchFamily="34" charset="0"/>
              <a:buChar char="•"/>
            </a:pPr>
            <a:r>
              <a:rPr lang="en-US" sz="1350" dirty="0"/>
              <a:t>Ensure confidentiality</a:t>
            </a:r>
          </a:p>
        </p:txBody>
      </p:sp>
      <p:cxnSp>
        <p:nvCxnSpPr>
          <p:cNvPr id="3" name="Straight Connector 2">
            <a:extLst>
              <a:ext uri="{FF2B5EF4-FFF2-40B4-BE49-F238E27FC236}">
                <a16:creationId xmlns:a16="http://schemas.microsoft.com/office/drawing/2014/main" id="{D2088FFF-9884-4637-871C-2DCA993EF7AB}"/>
              </a:ext>
            </a:extLst>
          </p:cNvPr>
          <p:cNvCxnSpPr>
            <a:cxnSpLocks/>
          </p:cNvCxnSpPr>
          <p:nvPr/>
        </p:nvCxnSpPr>
        <p:spPr>
          <a:xfrm flipV="1">
            <a:off x="3733800" y="2590800"/>
            <a:ext cx="0" cy="320138"/>
          </a:xfrm>
          <a:prstGeom prst="line">
            <a:avLst/>
          </a:prstGeom>
          <a:ln w="19050"/>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D085C95C-7C29-4543-87D6-7305604794EA}"/>
              </a:ext>
            </a:extLst>
          </p:cNvPr>
          <p:cNvSpPr txBox="1"/>
          <p:nvPr/>
        </p:nvSpPr>
        <p:spPr>
          <a:xfrm>
            <a:off x="5943600" y="4724400"/>
            <a:ext cx="2743200" cy="1200329"/>
          </a:xfrm>
          <a:prstGeom prst="rect">
            <a:avLst/>
          </a:prstGeom>
          <a:noFill/>
        </p:spPr>
        <p:txBody>
          <a:bodyPr wrap="square" rtlCol="0">
            <a:spAutoFit/>
          </a:bodyPr>
          <a:lstStyle/>
          <a:p>
            <a:r>
              <a:rPr lang="en-US" dirty="0"/>
              <a:t>In this case, patient tells you she is sexually active and  monogamous with a monogamous male partner</a:t>
            </a:r>
          </a:p>
        </p:txBody>
      </p:sp>
      <p:sp>
        <p:nvSpPr>
          <p:cNvPr id="26" name="TextBox 25">
            <a:extLst>
              <a:ext uri="{FF2B5EF4-FFF2-40B4-BE49-F238E27FC236}">
                <a16:creationId xmlns:a16="http://schemas.microsoft.com/office/drawing/2014/main" id="{F2D9F7C4-1F62-486D-9651-4BEDDD346E19}"/>
              </a:ext>
            </a:extLst>
          </p:cNvPr>
          <p:cNvSpPr txBox="1"/>
          <p:nvPr/>
        </p:nvSpPr>
        <p:spPr>
          <a:xfrm>
            <a:off x="283289" y="230716"/>
            <a:ext cx="1940420" cy="1384995"/>
          </a:xfrm>
          <a:prstGeom prst="rect">
            <a:avLst/>
          </a:prstGeom>
          <a:noFill/>
        </p:spPr>
        <p:txBody>
          <a:bodyPr wrap="square" rtlCol="0">
            <a:spAutoFit/>
          </a:bodyPr>
          <a:lstStyle/>
          <a:p>
            <a:r>
              <a:rPr lang="en-US" sz="2100" dirty="0">
                <a:latin typeface="+mj-lt"/>
              </a:rPr>
              <a:t>Practical Approach to Sexual History Taking</a:t>
            </a:r>
          </a:p>
        </p:txBody>
      </p:sp>
      <p:sp>
        <p:nvSpPr>
          <p:cNvPr id="2" name="TextBox 1">
            <a:extLst>
              <a:ext uri="{FF2B5EF4-FFF2-40B4-BE49-F238E27FC236}">
                <a16:creationId xmlns:a16="http://schemas.microsoft.com/office/drawing/2014/main" id="{86D77C49-F481-4FAD-B600-63B0F5CA54CA}"/>
              </a:ext>
            </a:extLst>
          </p:cNvPr>
          <p:cNvSpPr txBox="1"/>
          <p:nvPr/>
        </p:nvSpPr>
        <p:spPr>
          <a:xfrm>
            <a:off x="3810000" y="152400"/>
            <a:ext cx="3048000" cy="369332"/>
          </a:xfrm>
          <a:prstGeom prst="rect">
            <a:avLst/>
          </a:prstGeom>
          <a:noFill/>
        </p:spPr>
        <p:txBody>
          <a:bodyPr wrap="square" rtlCol="0">
            <a:spAutoFit/>
          </a:bodyPr>
          <a:lstStyle/>
          <a:p>
            <a:r>
              <a:rPr lang="en-US" dirty="0"/>
              <a:t>For every patient, start here</a:t>
            </a:r>
          </a:p>
        </p:txBody>
      </p:sp>
      <p:cxnSp>
        <p:nvCxnSpPr>
          <p:cNvPr id="6" name="Straight Arrow Connector 5">
            <a:extLst>
              <a:ext uri="{FF2B5EF4-FFF2-40B4-BE49-F238E27FC236}">
                <a16:creationId xmlns:a16="http://schemas.microsoft.com/office/drawing/2014/main" id="{433FAED3-551C-44E3-8230-30682F208FFE}"/>
              </a:ext>
            </a:extLst>
          </p:cNvPr>
          <p:cNvCxnSpPr>
            <a:cxnSpLocks/>
          </p:cNvCxnSpPr>
          <p:nvPr/>
        </p:nvCxnSpPr>
        <p:spPr>
          <a:xfrm flipH="1">
            <a:off x="4876800" y="609600"/>
            <a:ext cx="228600" cy="15240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5B2781EA-2269-4FB1-A3E8-CE692272A802}"/>
              </a:ext>
            </a:extLst>
          </p:cNvPr>
          <p:cNvSpPr txBox="1"/>
          <p:nvPr/>
        </p:nvSpPr>
        <p:spPr>
          <a:xfrm>
            <a:off x="6783970" y="2971800"/>
            <a:ext cx="2360030" cy="1200329"/>
          </a:xfrm>
          <a:prstGeom prst="rect">
            <a:avLst/>
          </a:prstGeom>
          <a:noFill/>
        </p:spPr>
        <p:txBody>
          <a:bodyPr wrap="square" rtlCol="0">
            <a:spAutoFit/>
          </a:bodyPr>
          <a:lstStyle/>
          <a:p>
            <a:r>
              <a:rPr lang="en-US" dirty="0"/>
              <a:t>From screening questions, can tailor follow-up sexual history questions</a:t>
            </a:r>
          </a:p>
        </p:txBody>
      </p:sp>
      <p:sp>
        <p:nvSpPr>
          <p:cNvPr id="11" name="Rectangle: Rounded Corners 10">
            <a:extLst>
              <a:ext uri="{FF2B5EF4-FFF2-40B4-BE49-F238E27FC236}">
                <a16:creationId xmlns:a16="http://schemas.microsoft.com/office/drawing/2014/main" id="{B5CEC818-0853-4EFB-B9C1-A0F555BF7750}"/>
              </a:ext>
            </a:extLst>
          </p:cNvPr>
          <p:cNvSpPr/>
          <p:nvPr/>
        </p:nvSpPr>
        <p:spPr>
          <a:xfrm>
            <a:off x="1066800" y="2819400"/>
            <a:ext cx="5638800" cy="14478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400" b="1" u="sng" dirty="0"/>
              <a:t>SCREENING QUESTIONS</a:t>
            </a:r>
          </a:p>
          <a:p>
            <a:pPr marL="257175" indent="-257175">
              <a:buAutoNum type="arabicPeriod"/>
            </a:pPr>
            <a:r>
              <a:rPr lang="en-US" sz="1400" dirty="0"/>
              <a:t>Are you currently or previously sexually active?</a:t>
            </a:r>
          </a:p>
          <a:p>
            <a:pPr marL="257175" indent="-257175">
              <a:buAutoNum type="arabicPeriod"/>
            </a:pPr>
            <a:r>
              <a:rPr lang="en-US" sz="1400" dirty="0"/>
              <a:t>What are the gender identities of your sexual partners (men, women, nonbinary)?</a:t>
            </a:r>
          </a:p>
          <a:p>
            <a:pPr marL="257175" indent="-257175">
              <a:buAutoNum type="arabicPeriod"/>
            </a:pPr>
            <a:r>
              <a:rPr lang="en-US" sz="1400" dirty="0"/>
              <a:t>How many people have you had sex within the past year?</a:t>
            </a:r>
          </a:p>
        </p:txBody>
      </p:sp>
      <p:pic>
        <p:nvPicPr>
          <p:cNvPr id="12" name="Picture 11" descr="Casual woman">
            <a:extLst>
              <a:ext uri="{FF2B5EF4-FFF2-40B4-BE49-F238E27FC236}">
                <a16:creationId xmlns:a16="http://schemas.microsoft.com/office/drawing/2014/main" id="{17F05E0A-2AA7-4F15-9A24-EFAA3406A4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4572000"/>
            <a:ext cx="1041442" cy="1731645"/>
          </a:xfrm>
          <a:prstGeom prst="rect">
            <a:avLst/>
          </a:prstGeom>
        </p:spPr>
      </p:pic>
    </p:spTree>
    <p:extLst>
      <p:ext uri="{BB962C8B-B14F-4D97-AF65-F5344CB8AC3E}">
        <p14:creationId xmlns:p14="http://schemas.microsoft.com/office/powerpoint/2010/main" val="1075389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292D65E-E7D2-4FD6-9E89-6CF21725DC1A}"/>
              </a:ext>
            </a:extLst>
          </p:cNvPr>
          <p:cNvSpPr/>
          <p:nvPr/>
        </p:nvSpPr>
        <p:spPr>
          <a:xfrm>
            <a:off x="2918849" y="867259"/>
            <a:ext cx="3306298" cy="812942"/>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050" b="1" u="sng" dirty="0"/>
              <a:t>SET THE STAGE</a:t>
            </a:r>
          </a:p>
          <a:p>
            <a:pPr marL="214313" indent="-214313">
              <a:buFont typeface="Arial" panose="020B0604020202020204" pitchFamily="34" charset="0"/>
              <a:buChar char="•"/>
            </a:pPr>
            <a:r>
              <a:rPr lang="en-US" sz="1050" dirty="0"/>
              <a:t>Bring up sexual history as part of the overall history</a:t>
            </a:r>
          </a:p>
          <a:p>
            <a:pPr marL="214313" indent="-214313">
              <a:buFont typeface="Arial" panose="020B0604020202020204" pitchFamily="34" charset="0"/>
              <a:buChar char="•"/>
            </a:pPr>
            <a:r>
              <a:rPr lang="en-US" sz="1050" dirty="0"/>
              <a:t>Explain you ask these questions to all patients</a:t>
            </a:r>
          </a:p>
          <a:p>
            <a:pPr marL="214313" indent="-214313">
              <a:buFont typeface="Arial" panose="020B0604020202020204" pitchFamily="34" charset="0"/>
              <a:buChar char="•"/>
            </a:pPr>
            <a:r>
              <a:rPr lang="en-US" sz="1050" dirty="0"/>
              <a:t>Ensure confidentiality</a:t>
            </a:r>
          </a:p>
        </p:txBody>
      </p:sp>
      <p:sp>
        <p:nvSpPr>
          <p:cNvPr id="5" name="Rectangle: Rounded Corners 4">
            <a:extLst>
              <a:ext uri="{FF2B5EF4-FFF2-40B4-BE49-F238E27FC236}">
                <a16:creationId xmlns:a16="http://schemas.microsoft.com/office/drawing/2014/main" id="{4247348C-5217-4AA7-A30F-EB38A4806794}"/>
              </a:ext>
            </a:extLst>
          </p:cNvPr>
          <p:cNvSpPr/>
          <p:nvPr/>
        </p:nvSpPr>
        <p:spPr>
          <a:xfrm>
            <a:off x="2578190" y="1756178"/>
            <a:ext cx="3987614" cy="812941"/>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050" b="1" u="sng" dirty="0"/>
              <a:t>SCREENING QUESTIONS</a:t>
            </a:r>
          </a:p>
          <a:p>
            <a:pPr marL="257175" indent="-257175">
              <a:buAutoNum type="arabicPeriod"/>
            </a:pPr>
            <a:r>
              <a:rPr lang="en-US" sz="1050" dirty="0"/>
              <a:t>Are you currently or previously sexually active?</a:t>
            </a:r>
          </a:p>
          <a:p>
            <a:pPr marL="257175" indent="-257175">
              <a:buAutoNum type="arabicPeriod"/>
            </a:pPr>
            <a:r>
              <a:rPr lang="en-US" sz="1050" dirty="0"/>
              <a:t>Do you have sex with men, women, or both?</a:t>
            </a:r>
          </a:p>
          <a:p>
            <a:pPr marL="257175" indent="-257175">
              <a:buAutoNum type="arabicPeriod"/>
            </a:pPr>
            <a:r>
              <a:rPr lang="en-US" sz="1050" dirty="0"/>
              <a:t>How many people have you had sex within the past year?</a:t>
            </a:r>
          </a:p>
        </p:txBody>
      </p:sp>
      <p:sp>
        <p:nvSpPr>
          <p:cNvPr id="6" name="Rectangle: Rounded Corners 5">
            <a:extLst>
              <a:ext uri="{FF2B5EF4-FFF2-40B4-BE49-F238E27FC236}">
                <a16:creationId xmlns:a16="http://schemas.microsoft.com/office/drawing/2014/main" id="{34B0E9BF-A346-4918-BC06-260057890B34}"/>
              </a:ext>
            </a:extLst>
          </p:cNvPr>
          <p:cNvSpPr/>
          <p:nvPr/>
        </p:nvSpPr>
        <p:spPr>
          <a:xfrm>
            <a:off x="471669" y="2723224"/>
            <a:ext cx="3037114" cy="2188055"/>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MULTIPLE PARTNERS OR NEW PARTNER</a:t>
            </a:r>
          </a:p>
          <a:p>
            <a:r>
              <a:rPr lang="en-US" sz="975" dirty="0"/>
              <a:t>Ask about:</a:t>
            </a:r>
          </a:p>
          <a:p>
            <a:pPr marL="214313" indent="-214313">
              <a:buFont typeface="Arial" panose="020B0604020202020204" pitchFamily="34" charset="0"/>
              <a:buChar char="•"/>
            </a:pPr>
            <a:r>
              <a:rPr lang="en-US" sz="975" dirty="0"/>
              <a:t>Types of sexual practices (anal, genital, oral)</a:t>
            </a:r>
          </a:p>
          <a:p>
            <a:pPr marL="214313" indent="-214313">
              <a:buFont typeface="Arial" panose="020B0604020202020204" pitchFamily="34" charset="0"/>
              <a:buChar char="•"/>
            </a:pPr>
            <a:r>
              <a:rPr lang="en-US" sz="975" dirty="0"/>
              <a:t>Protection from STIs and pregnancy</a:t>
            </a:r>
          </a:p>
          <a:p>
            <a:pPr marL="214313" indent="-214313">
              <a:buFont typeface="Arial" panose="020B0604020202020204" pitchFamily="34" charset="0"/>
              <a:buChar char="•"/>
            </a:pPr>
            <a:r>
              <a:rPr lang="en-US" sz="975" dirty="0"/>
              <a:t>Issues with sexual function</a:t>
            </a:r>
          </a:p>
          <a:p>
            <a:pPr marL="214313" indent="-214313">
              <a:buFont typeface="Arial" panose="020B0604020202020204" pitchFamily="34" charset="0"/>
              <a:buChar char="•"/>
            </a:pPr>
            <a:r>
              <a:rPr lang="en-US" sz="975" dirty="0"/>
              <a:t>Drug and alcohol use</a:t>
            </a:r>
          </a:p>
          <a:p>
            <a:pPr marL="214313" indent="-214313">
              <a:buFont typeface="Arial" panose="020B0604020202020204" pitchFamily="34" charset="0"/>
              <a:buChar char="•"/>
            </a:pPr>
            <a:r>
              <a:rPr lang="en-US" sz="975" dirty="0"/>
              <a:t>Exchange of sex for money, items, or services</a:t>
            </a:r>
          </a:p>
          <a:p>
            <a:pPr marL="214313" indent="-214313">
              <a:buFont typeface="Arial" panose="020B0604020202020204" pitchFamily="34" charset="0"/>
              <a:buChar char="•"/>
            </a:pPr>
            <a:r>
              <a:rPr lang="en-US" sz="975" dirty="0"/>
              <a:t>Previous STI testing</a:t>
            </a:r>
          </a:p>
          <a:p>
            <a:pPr marL="557213" lvl="1" indent="-214313">
              <a:buFont typeface="Arial" panose="020B0604020202020204" pitchFamily="34" charset="0"/>
              <a:buChar char="•"/>
            </a:pPr>
            <a:r>
              <a:rPr lang="en-US" sz="975" dirty="0"/>
              <a:t>If positive, treatment and if partner treated</a:t>
            </a:r>
          </a:p>
          <a:p>
            <a:pPr marL="214313" indent="-214313">
              <a:buFont typeface="Arial" panose="020B0604020202020204" pitchFamily="34" charset="0"/>
              <a:buChar char="•"/>
            </a:pPr>
            <a:r>
              <a:rPr lang="en-US" sz="975" dirty="0"/>
              <a:t>Current or previous partners STI tested</a:t>
            </a:r>
          </a:p>
          <a:p>
            <a:pPr marL="557213" lvl="1" indent="-214313">
              <a:buFont typeface="Arial" panose="020B0604020202020204" pitchFamily="34" charset="0"/>
              <a:buChar char="•"/>
            </a:pPr>
            <a:r>
              <a:rPr lang="en-US" sz="975" dirty="0"/>
              <a:t>If positive, treatment</a:t>
            </a:r>
          </a:p>
          <a:p>
            <a:pPr marL="557213" lvl="1" indent="-214313">
              <a:buFont typeface="Arial" panose="020B0604020202020204" pitchFamily="34" charset="0"/>
              <a:buChar char="•"/>
            </a:pPr>
            <a:r>
              <a:rPr lang="en-US" sz="975" dirty="0"/>
              <a:t>If not tested before, offer referral</a:t>
            </a:r>
          </a:p>
        </p:txBody>
      </p:sp>
      <p:sp>
        <p:nvSpPr>
          <p:cNvPr id="8" name="Rectangle: Rounded Corners 7">
            <a:extLst>
              <a:ext uri="{FF2B5EF4-FFF2-40B4-BE49-F238E27FC236}">
                <a16:creationId xmlns:a16="http://schemas.microsoft.com/office/drawing/2014/main" id="{D8B68BE4-94AF-4A09-8879-B276728DB884}"/>
              </a:ext>
            </a:extLst>
          </p:cNvPr>
          <p:cNvSpPr/>
          <p:nvPr/>
        </p:nvSpPr>
        <p:spPr>
          <a:xfrm>
            <a:off x="3868491" y="2753165"/>
            <a:ext cx="2519908" cy="215811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LONG-TERM MONOGAMOUS PARTNER</a:t>
            </a:r>
          </a:p>
          <a:p>
            <a:r>
              <a:rPr lang="en-US" sz="975" dirty="0"/>
              <a:t>Ask about:</a:t>
            </a:r>
          </a:p>
          <a:p>
            <a:pPr marL="214313" indent="-214313">
              <a:buFont typeface="Arial" panose="020B0604020202020204" pitchFamily="34" charset="0"/>
              <a:buChar char="•"/>
            </a:pPr>
            <a:r>
              <a:rPr lang="en-US" sz="975" dirty="0"/>
              <a:t>Pregnancy plans and protection</a:t>
            </a:r>
          </a:p>
          <a:p>
            <a:pPr marL="214313" indent="-214313">
              <a:buFont typeface="Arial" panose="020B0604020202020204" pitchFamily="34" charset="0"/>
              <a:buChar char="•"/>
            </a:pPr>
            <a:r>
              <a:rPr lang="en-US" sz="975" dirty="0"/>
              <a:t>Drug and alcohol use</a:t>
            </a:r>
          </a:p>
          <a:p>
            <a:pPr marL="214313" indent="-214313">
              <a:buFont typeface="Arial" panose="020B0604020202020204" pitchFamily="34" charset="0"/>
              <a:buChar char="•"/>
            </a:pPr>
            <a:r>
              <a:rPr lang="en-US" sz="975" dirty="0"/>
              <a:t>Issues with sexual function</a:t>
            </a:r>
          </a:p>
          <a:p>
            <a:pPr marL="214313" indent="-214313">
              <a:buFont typeface="Arial" panose="020B0604020202020204" pitchFamily="34" charset="0"/>
              <a:buChar char="•"/>
            </a:pPr>
            <a:r>
              <a:rPr lang="en-US" sz="975" dirty="0"/>
              <a:t>Previous STI testing</a:t>
            </a:r>
          </a:p>
          <a:p>
            <a:pPr marL="557213" lvl="1" indent="-214313">
              <a:buFont typeface="Arial" panose="020B0604020202020204" pitchFamily="34" charset="0"/>
              <a:buChar char="•"/>
            </a:pPr>
            <a:r>
              <a:rPr lang="en-US" sz="975" dirty="0"/>
              <a:t>If positive, treatment and if partner treated</a:t>
            </a:r>
          </a:p>
          <a:p>
            <a:pPr marL="557213" lvl="1" indent="-214313">
              <a:buFont typeface="Arial" panose="020B0604020202020204" pitchFamily="34" charset="0"/>
              <a:buChar char="•"/>
            </a:pPr>
            <a:endParaRPr lang="en-US" sz="975" dirty="0"/>
          </a:p>
          <a:p>
            <a:pPr marL="557213" lvl="1" indent="-214313">
              <a:buFont typeface="Arial" panose="020B0604020202020204" pitchFamily="34" charset="0"/>
              <a:buChar char="•"/>
            </a:pPr>
            <a:endParaRPr lang="en-US" sz="975" dirty="0"/>
          </a:p>
          <a:p>
            <a:r>
              <a:rPr lang="en-US" sz="975" dirty="0"/>
              <a:t>*If partner is </a:t>
            </a:r>
            <a:r>
              <a:rPr lang="en-US" sz="975" dirty="0" err="1"/>
              <a:t>nonmonogamous</a:t>
            </a:r>
            <a:r>
              <a:rPr lang="en-US" sz="975" dirty="0"/>
              <a:t>, ask screening questions for multiple partners</a:t>
            </a:r>
          </a:p>
        </p:txBody>
      </p:sp>
      <p:sp>
        <p:nvSpPr>
          <p:cNvPr id="9" name="Rectangle: Rounded Corners 8">
            <a:extLst>
              <a:ext uri="{FF2B5EF4-FFF2-40B4-BE49-F238E27FC236}">
                <a16:creationId xmlns:a16="http://schemas.microsoft.com/office/drawing/2014/main" id="{9E6A770F-7E18-4A28-8A6B-2A26856A73A5}"/>
              </a:ext>
            </a:extLst>
          </p:cNvPr>
          <p:cNvSpPr/>
          <p:nvPr/>
        </p:nvSpPr>
        <p:spPr>
          <a:xfrm>
            <a:off x="6748106" y="2723225"/>
            <a:ext cx="1924226" cy="218805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NOT SEXUALLY ACTIVE</a:t>
            </a:r>
          </a:p>
          <a:p>
            <a:r>
              <a:rPr lang="en-US" sz="975" dirty="0"/>
              <a:t>Ask about:</a:t>
            </a:r>
          </a:p>
          <a:p>
            <a:pPr marL="214313" indent="-214313">
              <a:buFont typeface="Arial" panose="020B0604020202020204" pitchFamily="34" charset="0"/>
              <a:buChar char="•"/>
            </a:pPr>
            <a:r>
              <a:rPr lang="en-US" sz="975" dirty="0"/>
              <a:t>Plans for future sexual activity</a:t>
            </a:r>
          </a:p>
        </p:txBody>
      </p:sp>
      <p:sp>
        <p:nvSpPr>
          <p:cNvPr id="7" name="Rectangle: Rounded Corners 6">
            <a:extLst>
              <a:ext uri="{FF2B5EF4-FFF2-40B4-BE49-F238E27FC236}">
                <a16:creationId xmlns:a16="http://schemas.microsoft.com/office/drawing/2014/main" id="{3E647694-B756-4CDA-AA54-8B6D3A5CA97E}"/>
              </a:ext>
            </a:extLst>
          </p:cNvPr>
          <p:cNvSpPr/>
          <p:nvPr/>
        </p:nvSpPr>
        <p:spPr>
          <a:xfrm>
            <a:off x="3408032" y="5101823"/>
            <a:ext cx="2327929" cy="876783"/>
          </a:xfrm>
          <a:prstGeom prst="roundRect">
            <a:avLst/>
          </a:prstGeom>
          <a:solidFill>
            <a:schemeClr val="accent6">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050" b="1" u="sng" dirty="0"/>
              <a:t>FOLLOW UP AS APPROPRIATE</a:t>
            </a:r>
            <a:endParaRPr lang="en-US" sz="1050" dirty="0"/>
          </a:p>
          <a:p>
            <a:pPr marL="214313" indent="-214313">
              <a:buFont typeface="Arial" panose="020B0604020202020204" pitchFamily="34" charset="0"/>
              <a:buChar char="•"/>
            </a:pPr>
            <a:r>
              <a:rPr lang="en-US" sz="1050" dirty="0"/>
              <a:t>STI testing</a:t>
            </a:r>
          </a:p>
          <a:p>
            <a:pPr marL="214313" indent="-214313">
              <a:buFont typeface="Arial" panose="020B0604020202020204" pitchFamily="34" charset="0"/>
              <a:buChar char="•"/>
            </a:pPr>
            <a:r>
              <a:rPr lang="en-US" sz="1050" dirty="0"/>
              <a:t>Safe sex practice counseling</a:t>
            </a:r>
          </a:p>
          <a:p>
            <a:pPr marL="214313" indent="-214313">
              <a:buFont typeface="Arial" panose="020B0604020202020204" pitchFamily="34" charset="0"/>
              <a:buChar char="•"/>
            </a:pPr>
            <a:r>
              <a:rPr lang="en-US" sz="1050" dirty="0"/>
              <a:t>Referrals for sexual dysfunction</a:t>
            </a:r>
          </a:p>
          <a:p>
            <a:pPr marL="214313" indent="-214313">
              <a:buFont typeface="Arial" panose="020B0604020202020204" pitchFamily="34" charset="0"/>
              <a:buChar char="•"/>
            </a:pPr>
            <a:r>
              <a:rPr lang="en-US" sz="1050" dirty="0"/>
              <a:t>Address questions or concerns</a:t>
            </a:r>
          </a:p>
        </p:txBody>
      </p:sp>
      <p:cxnSp>
        <p:nvCxnSpPr>
          <p:cNvPr id="3" name="Straight Connector 2">
            <a:extLst>
              <a:ext uri="{FF2B5EF4-FFF2-40B4-BE49-F238E27FC236}">
                <a16:creationId xmlns:a16="http://schemas.microsoft.com/office/drawing/2014/main" id="{D2088FFF-9884-4637-871C-2DCA993EF7AB}"/>
              </a:ext>
            </a:extLst>
          </p:cNvPr>
          <p:cNvCxnSpPr>
            <a:cxnSpLocks/>
            <a:endCxn id="5" idx="0"/>
          </p:cNvCxnSpPr>
          <p:nvPr/>
        </p:nvCxnSpPr>
        <p:spPr>
          <a:xfrm flipH="1">
            <a:off x="4571997" y="1680201"/>
            <a:ext cx="522" cy="75977"/>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5BB5FAC1-1AD5-41F7-8D70-2B6C7E6C9714}"/>
              </a:ext>
            </a:extLst>
          </p:cNvPr>
          <p:cNvCxnSpPr>
            <a:cxnSpLocks/>
          </p:cNvCxnSpPr>
          <p:nvPr/>
        </p:nvCxnSpPr>
        <p:spPr>
          <a:xfrm>
            <a:off x="4571997" y="2569119"/>
            <a:ext cx="0" cy="60767"/>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8D5C2A49-E70D-4523-8E12-6B0FAF5E3977}"/>
              </a:ext>
            </a:extLst>
          </p:cNvPr>
          <p:cNvCxnSpPr>
            <a:cxnSpLocks/>
          </p:cNvCxnSpPr>
          <p:nvPr/>
        </p:nvCxnSpPr>
        <p:spPr>
          <a:xfrm flipH="1">
            <a:off x="1987293" y="2620536"/>
            <a:ext cx="572845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9F45C354-1639-4231-BC9C-0F68A69AF042}"/>
              </a:ext>
            </a:extLst>
          </p:cNvPr>
          <p:cNvCxnSpPr>
            <a:cxnSpLocks/>
          </p:cNvCxnSpPr>
          <p:nvPr/>
        </p:nvCxnSpPr>
        <p:spPr>
          <a:xfrm>
            <a:off x="5127661" y="2617820"/>
            <a:ext cx="0" cy="133193"/>
          </a:xfrm>
          <a:prstGeom prst="line">
            <a:avLst/>
          </a:prstGeom>
          <a:ln w="19050"/>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71B78615-FC54-445B-A812-2942DA641BCA}"/>
              </a:ext>
            </a:extLst>
          </p:cNvPr>
          <p:cNvCxnSpPr>
            <a:cxnSpLocks/>
          </p:cNvCxnSpPr>
          <p:nvPr/>
        </p:nvCxnSpPr>
        <p:spPr>
          <a:xfrm>
            <a:off x="7709433" y="2609346"/>
            <a:ext cx="787"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AD59E874-AC0B-4F0E-9FA0-52CC779B59D0}"/>
              </a:ext>
            </a:extLst>
          </p:cNvPr>
          <p:cNvCxnSpPr>
            <a:cxnSpLocks/>
            <a:endCxn id="6" idx="0"/>
          </p:cNvCxnSpPr>
          <p:nvPr/>
        </p:nvCxnSpPr>
        <p:spPr>
          <a:xfrm>
            <a:off x="1990226" y="2609346"/>
            <a:ext cx="0" cy="113878"/>
          </a:xfrm>
          <a:prstGeom prst="line">
            <a:avLst/>
          </a:prstGeom>
          <a:ln w="19050"/>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F56AF0AB-0F33-42E5-8271-54F50F4AF1D8}"/>
              </a:ext>
            </a:extLst>
          </p:cNvPr>
          <p:cNvCxnSpPr>
            <a:cxnSpLocks/>
          </p:cNvCxnSpPr>
          <p:nvPr/>
        </p:nvCxnSpPr>
        <p:spPr>
          <a:xfrm flipH="1">
            <a:off x="2048705" y="5017148"/>
            <a:ext cx="572845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9E754E9D-B0E4-4E87-99B9-AE15135C29BB}"/>
              </a:ext>
            </a:extLst>
          </p:cNvPr>
          <p:cNvCxnSpPr>
            <a:cxnSpLocks/>
          </p:cNvCxnSpPr>
          <p:nvPr/>
        </p:nvCxnSpPr>
        <p:spPr>
          <a:xfrm>
            <a:off x="5186140" y="4911743"/>
            <a:ext cx="0" cy="105405"/>
          </a:xfrm>
          <a:prstGeom prst="line">
            <a:avLst/>
          </a:prstGeom>
          <a:ln w="19050"/>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2DAE58FF-5A17-4616-9C08-F429FEB19012}"/>
              </a:ext>
            </a:extLst>
          </p:cNvPr>
          <p:cNvCxnSpPr>
            <a:cxnSpLocks/>
          </p:cNvCxnSpPr>
          <p:nvPr/>
        </p:nvCxnSpPr>
        <p:spPr>
          <a:xfrm>
            <a:off x="7767912" y="4903269"/>
            <a:ext cx="787"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D6A5C9CB-E0CB-4268-8B75-D9BA8FC61F60}"/>
              </a:ext>
            </a:extLst>
          </p:cNvPr>
          <p:cNvCxnSpPr>
            <a:cxnSpLocks/>
          </p:cNvCxnSpPr>
          <p:nvPr/>
        </p:nvCxnSpPr>
        <p:spPr>
          <a:xfrm>
            <a:off x="2048705" y="4903269"/>
            <a:ext cx="0"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858ED2B1-2664-43B3-B59C-1CE355F6D403}"/>
              </a:ext>
            </a:extLst>
          </p:cNvPr>
          <p:cNvCxnSpPr>
            <a:cxnSpLocks/>
            <a:endCxn id="7" idx="0"/>
          </p:cNvCxnSpPr>
          <p:nvPr/>
        </p:nvCxnSpPr>
        <p:spPr>
          <a:xfrm>
            <a:off x="4571996" y="5008124"/>
            <a:ext cx="1" cy="93699"/>
          </a:xfrm>
          <a:prstGeom prst="line">
            <a:avLst/>
          </a:prstGeom>
          <a:ln w="19050"/>
        </p:spPr>
        <p:style>
          <a:lnRef idx="1">
            <a:schemeClr val="dk1"/>
          </a:lnRef>
          <a:fillRef idx="0">
            <a:schemeClr val="dk1"/>
          </a:fillRef>
          <a:effectRef idx="0">
            <a:schemeClr val="dk1"/>
          </a:effectRef>
          <a:fontRef idx="minor">
            <a:schemeClr val="tx1"/>
          </a:fontRef>
        </p:style>
      </p:cxnSp>
      <p:sp>
        <p:nvSpPr>
          <p:cNvPr id="41" name="Content Placeholder 2">
            <a:extLst>
              <a:ext uri="{FF2B5EF4-FFF2-40B4-BE49-F238E27FC236}">
                <a16:creationId xmlns:a16="http://schemas.microsoft.com/office/drawing/2014/main" id="{3E1BB5D4-3DA6-4DF3-9822-431857261344}"/>
              </a:ext>
            </a:extLst>
          </p:cNvPr>
          <p:cNvSpPr txBox="1">
            <a:spLocks/>
          </p:cNvSpPr>
          <p:nvPr/>
        </p:nvSpPr>
        <p:spPr>
          <a:xfrm>
            <a:off x="628650" y="2226469"/>
            <a:ext cx="7886700" cy="3263504"/>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800" dirty="0"/>
          </a:p>
        </p:txBody>
      </p:sp>
      <p:sp>
        <p:nvSpPr>
          <p:cNvPr id="21" name="TextBox 20">
            <a:extLst>
              <a:ext uri="{FF2B5EF4-FFF2-40B4-BE49-F238E27FC236}">
                <a16:creationId xmlns:a16="http://schemas.microsoft.com/office/drawing/2014/main" id="{4008C495-A624-436B-95A6-937970DA8E91}"/>
              </a:ext>
            </a:extLst>
          </p:cNvPr>
          <p:cNvSpPr txBox="1"/>
          <p:nvPr/>
        </p:nvSpPr>
        <p:spPr>
          <a:xfrm>
            <a:off x="296011" y="300762"/>
            <a:ext cx="1940420" cy="1384995"/>
          </a:xfrm>
          <a:prstGeom prst="rect">
            <a:avLst/>
          </a:prstGeom>
          <a:noFill/>
        </p:spPr>
        <p:txBody>
          <a:bodyPr wrap="square" rtlCol="0">
            <a:spAutoFit/>
          </a:bodyPr>
          <a:lstStyle/>
          <a:p>
            <a:r>
              <a:rPr lang="en-US" sz="2100" dirty="0">
                <a:latin typeface="+mj-lt"/>
              </a:rPr>
              <a:t>Practical Approach to Sexual History Taking</a:t>
            </a:r>
          </a:p>
        </p:txBody>
      </p:sp>
      <p:pic>
        <p:nvPicPr>
          <p:cNvPr id="23" name="Graphic 22" descr="Checkmark with solid fill">
            <a:extLst>
              <a:ext uri="{FF2B5EF4-FFF2-40B4-BE49-F238E27FC236}">
                <a16:creationId xmlns:a16="http://schemas.microsoft.com/office/drawing/2014/main" id="{47D98BBA-708B-4436-AFA9-B0FEF415CD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40315" y="456301"/>
            <a:ext cx="801845" cy="1311468"/>
          </a:xfrm>
          <a:prstGeom prst="rect">
            <a:avLst/>
          </a:prstGeom>
        </p:spPr>
      </p:pic>
      <p:pic>
        <p:nvPicPr>
          <p:cNvPr id="24" name="Graphic 23" descr="Checkmark with solid fill">
            <a:extLst>
              <a:ext uri="{FF2B5EF4-FFF2-40B4-BE49-F238E27FC236}">
                <a16:creationId xmlns:a16="http://schemas.microsoft.com/office/drawing/2014/main" id="{0BE5CAB8-7E8F-43FE-BCCC-36A3CEB609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49676" y="1388763"/>
            <a:ext cx="801845" cy="1311468"/>
          </a:xfrm>
          <a:prstGeom prst="rect">
            <a:avLst/>
          </a:prstGeom>
        </p:spPr>
      </p:pic>
      <p:sp>
        <p:nvSpPr>
          <p:cNvPr id="12" name="Arrow: Left 11">
            <a:extLst>
              <a:ext uri="{FF2B5EF4-FFF2-40B4-BE49-F238E27FC236}">
                <a16:creationId xmlns:a16="http://schemas.microsoft.com/office/drawing/2014/main" id="{E63CF6EE-E60D-474D-BE01-3E31795A252B}"/>
              </a:ext>
            </a:extLst>
          </p:cNvPr>
          <p:cNvSpPr/>
          <p:nvPr/>
        </p:nvSpPr>
        <p:spPr>
          <a:xfrm rot="18920396">
            <a:off x="6000993" y="1894700"/>
            <a:ext cx="1678801" cy="772465"/>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9A360E9-CA6B-40A3-8804-19941E0148D6}"/>
              </a:ext>
            </a:extLst>
          </p:cNvPr>
          <p:cNvSpPr txBox="1"/>
          <p:nvPr/>
        </p:nvSpPr>
        <p:spPr>
          <a:xfrm>
            <a:off x="6674248" y="550776"/>
            <a:ext cx="2283933" cy="923330"/>
          </a:xfrm>
          <a:prstGeom prst="rect">
            <a:avLst/>
          </a:prstGeom>
          <a:noFill/>
        </p:spPr>
        <p:txBody>
          <a:bodyPr wrap="square" rtlCol="0">
            <a:spAutoFit/>
          </a:bodyPr>
          <a:lstStyle/>
          <a:p>
            <a:r>
              <a:rPr lang="en-US" dirty="0"/>
              <a:t>Based on screening questions for Case 1, follow-up questions </a:t>
            </a:r>
          </a:p>
        </p:txBody>
      </p:sp>
    </p:spTree>
    <p:extLst>
      <p:ext uri="{BB962C8B-B14F-4D97-AF65-F5344CB8AC3E}">
        <p14:creationId xmlns:p14="http://schemas.microsoft.com/office/powerpoint/2010/main" val="10107271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E72254F-0FFF-440E-BCED-0150C683FDC9}"/>
              </a:ext>
            </a:extLst>
          </p:cNvPr>
          <p:cNvSpPr/>
          <p:nvPr/>
        </p:nvSpPr>
        <p:spPr>
          <a:xfrm>
            <a:off x="2961861" y="228600"/>
            <a:ext cx="3220278" cy="306250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350" b="1" u="sng" dirty="0"/>
              <a:t>LONG-TERM MONOGAMOUS PARTNER</a:t>
            </a:r>
          </a:p>
          <a:p>
            <a:r>
              <a:rPr lang="en-US" sz="1350" dirty="0"/>
              <a:t>Ask about:</a:t>
            </a:r>
          </a:p>
          <a:p>
            <a:pPr marL="214313" indent="-214313">
              <a:buFont typeface="Arial" panose="020B0604020202020204" pitchFamily="34" charset="0"/>
              <a:buChar char="•"/>
            </a:pPr>
            <a:r>
              <a:rPr lang="en-US" sz="1350" dirty="0"/>
              <a:t>Pregnancy plans and protection</a:t>
            </a:r>
          </a:p>
          <a:p>
            <a:pPr marL="214313" indent="-214313">
              <a:buFont typeface="Arial" panose="020B0604020202020204" pitchFamily="34" charset="0"/>
              <a:buChar char="•"/>
            </a:pPr>
            <a:r>
              <a:rPr lang="en-US" sz="1350" dirty="0"/>
              <a:t>Drug and alcohol use</a:t>
            </a:r>
          </a:p>
          <a:p>
            <a:pPr marL="214313" indent="-214313">
              <a:buFont typeface="Arial" panose="020B0604020202020204" pitchFamily="34" charset="0"/>
              <a:buChar char="•"/>
            </a:pPr>
            <a:r>
              <a:rPr lang="en-US" sz="1350" dirty="0"/>
              <a:t>Issues with sexual function</a:t>
            </a:r>
          </a:p>
          <a:p>
            <a:pPr marL="214313" indent="-214313">
              <a:buFont typeface="Arial" panose="020B0604020202020204" pitchFamily="34" charset="0"/>
              <a:buChar char="•"/>
            </a:pPr>
            <a:r>
              <a:rPr lang="en-US" sz="1350" dirty="0"/>
              <a:t>Previous STI testing</a:t>
            </a:r>
          </a:p>
          <a:p>
            <a:pPr marL="557213" lvl="1" indent="-214313">
              <a:buFont typeface="Arial" panose="020B0604020202020204" pitchFamily="34" charset="0"/>
              <a:buChar char="•"/>
            </a:pPr>
            <a:r>
              <a:rPr lang="en-US" sz="1350" dirty="0"/>
              <a:t>If positive, treatment and if partner treated</a:t>
            </a:r>
          </a:p>
          <a:p>
            <a:pPr marL="557213" lvl="1" indent="-214313">
              <a:buFont typeface="Arial" panose="020B0604020202020204" pitchFamily="34" charset="0"/>
              <a:buChar char="•"/>
            </a:pPr>
            <a:endParaRPr lang="en-US" sz="1350" dirty="0"/>
          </a:p>
          <a:p>
            <a:pPr marL="557213" lvl="1" indent="-214313">
              <a:buFont typeface="Arial" panose="020B0604020202020204" pitchFamily="34" charset="0"/>
              <a:buChar char="•"/>
            </a:pPr>
            <a:endParaRPr lang="en-US" sz="1350" dirty="0"/>
          </a:p>
          <a:p>
            <a:r>
              <a:rPr lang="en-US" sz="1200" dirty="0"/>
              <a:t>*If partner is </a:t>
            </a:r>
            <a:r>
              <a:rPr lang="en-US" sz="1200" dirty="0" err="1"/>
              <a:t>nonmonogamous</a:t>
            </a:r>
            <a:r>
              <a:rPr lang="en-US" sz="1200" dirty="0"/>
              <a:t>, ask screening questions for multiple partners</a:t>
            </a:r>
          </a:p>
        </p:txBody>
      </p:sp>
      <p:sp>
        <p:nvSpPr>
          <p:cNvPr id="10" name="Rectangle: Rounded Corners 9">
            <a:extLst>
              <a:ext uri="{FF2B5EF4-FFF2-40B4-BE49-F238E27FC236}">
                <a16:creationId xmlns:a16="http://schemas.microsoft.com/office/drawing/2014/main" id="{D35CD2AF-65A6-4E00-B583-5F1872DC31D8}"/>
              </a:ext>
            </a:extLst>
          </p:cNvPr>
          <p:cNvSpPr/>
          <p:nvPr/>
        </p:nvSpPr>
        <p:spPr>
          <a:xfrm>
            <a:off x="3200400" y="4648200"/>
            <a:ext cx="2789083" cy="1173338"/>
          </a:xfrm>
          <a:prstGeom prst="roundRect">
            <a:avLst/>
          </a:prstGeom>
          <a:solidFill>
            <a:schemeClr val="accent6">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b="1" u="sng" dirty="0"/>
              <a:t>FOLLOW UP AS APPROPRIATE</a:t>
            </a:r>
            <a:endParaRPr lang="en-US" sz="1350" dirty="0"/>
          </a:p>
          <a:p>
            <a:pPr marL="214313" indent="-214313">
              <a:buFont typeface="Arial" panose="020B0604020202020204" pitchFamily="34" charset="0"/>
              <a:buChar char="•"/>
            </a:pPr>
            <a:r>
              <a:rPr lang="en-US" sz="1350" dirty="0"/>
              <a:t>STI testing</a:t>
            </a:r>
          </a:p>
          <a:p>
            <a:pPr marL="214313" indent="-214313">
              <a:buFont typeface="Arial" panose="020B0604020202020204" pitchFamily="34" charset="0"/>
              <a:buChar char="•"/>
            </a:pPr>
            <a:r>
              <a:rPr lang="en-US" sz="1350" dirty="0"/>
              <a:t>Safe sex practice counseling</a:t>
            </a:r>
          </a:p>
          <a:p>
            <a:pPr marL="214313" indent="-214313">
              <a:buFont typeface="Arial" panose="020B0604020202020204" pitchFamily="34" charset="0"/>
              <a:buChar char="•"/>
            </a:pPr>
            <a:r>
              <a:rPr lang="en-US" sz="1350" dirty="0"/>
              <a:t>Referrals for sexual dysfunction</a:t>
            </a:r>
          </a:p>
          <a:p>
            <a:pPr marL="214313" indent="-214313">
              <a:buFont typeface="Arial" panose="020B0604020202020204" pitchFamily="34" charset="0"/>
              <a:buChar char="•"/>
            </a:pPr>
            <a:r>
              <a:rPr lang="en-US" sz="1350" dirty="0"/>
              <a:t>Address questions or concerns</a:t>
            </a:r>
          </a:p>
        </p:txBody>
      </p:sp>
      <p:sp>
        <p:nvSpPr>
          <p:cNvPr id="11" name="Arrow: Up 10">
            <a:extLst>
              <a:ext uri="{FF2B5EF4-FFF2-40B4-BE49-F238E27FC236}">
                <a16:creationId xmlns:a16="http://schemas.microsoft.com/office/drawing/2014/main" id="{8B7C8A2E-D60F-47FC-A427-1CFE9E0529FA}"/>
              </a:ext>
            </a:extLst>
          </p:cNvPr>
          <p:cNvSpPr/>
          <p:nvPr/>
        </p:nvSpPr>
        <p:spPr>
          <a:xfrm rot="10954169">
            <a:off x="4353964" y="3654605"/>
            <a:ext cx="428954" cy="660824"/>
          </a:xfrm>
          <a:prstGeom prst="upArrow">
            <a:avLst>
              <a:gd name="adj1" fmla="val 33905"/>
              <a:gd name="adj2" fmla="val 5000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42460108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789272-ADC7-416F-8E52-9499B84E355C}"/>
              </a:ext>
            </a:extLst>
          </p:cNvPr>
          <p:cNvSpPr>
            <a:spLocks noGrp="1"/>
          </p:cNvSpPr>
          <p:nvPr>
            <p:ph idx="1"/>
          </p:nvPr>
        </p:nvSpPr>
        <p:spPr>
          <a:xfrm>
            <a:off x="628650" y="770567"/>
            <a:ext cx="7886700" cy="3263504"/>
          </a:xfrm>
        </p:spPr>
        <p:txBody>
          <a:bodyPr>
            <a:normAutofit/>
          </a:bodyPr>
          <a:lstStyle/>
          <a:p>
            <a:pPr marL="0" indent="0">
              <a:buNone/>
            </a:pPr>
            <a:r>
              <a:rPr lang="en-US" sz="3300" dirty="0">
                <a:latin typeface="+mj-lt"/>
              </a:rPr>
              <a:t>What </a:t>
            </a:r>
            <a:r>
              <a:rPr lang="en-US" sz="3300" dirty="0">
                <a:latin typeface="+mj-lt"/>
                <a:ea typeface="+mj-ea"/>
                <a:cs typeface="+mj-cs"/>
              </a:rPr>
              <a:t>screening</a:t>
            </a:r>
            <a:r>
              <a:rPr lang="en-US" sz="3300" dirty="0">
                <a:latin typeface="+mj-lt"/>
              </a:rPr>
              <a:t> tests should be offered to this 23 year-old, sexually active woman?</a:t>
            </a:r>
          </a:p>
        </p:txBody>
      </p:sp>
      <p:pic>
        <p:nvPicPr>
          <p:cNvPr id="5" name="Picture 4" descr="Casual woman">
            <a:extLst>
              <a:ext uri="{FF2B5EF4-FFF2-40B4-BE49-F238E27FC236}">
                <a16:creationId xmlns:a16="http://schemas.microsoft.com/office/drawing/2014/main" id="{8E175C99-6914-4F6F-A179-66205020F2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1343" y="2402319"/>
            <a:ext cx="1135904" cy="3477407"/>
          </a:xfrm>
          <a:prstGeom prst="rect">
            <a:avLst/>
          </a:prstGeom>
        </p:spPr>
      </p:pic>
    </p:spTree>
    <p:extLst>
      <p:ext uri="{BB962C8B-B14F-4D97-AF65-F5344CB8AC3E}">
        <p14:creationId xmlns:p14="http://schemas.microsoft.com/office/powerpoint/2010/main" val="18938225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F6A752B-C401-49BD-8CBB-13936958998D}"/>
              </a:ext>
            </a:extLst>
          </p:cNvPr>
          <p:cNvSpPr>
            <a:spLocks noGrp="1"/>
          </p:cNvSpPr>
          <p:nvPr>
            <p:ph type="title"/>
          </p:nvPr>
        </p:nvSpPr>
        <p:spPr>
          <a:xfrm>
            <a:off x="411384" y="276207"/>
            <a:ext cx="7886700" cy="994172"/>
          </a:xfrm>
        </p:spPr>
        <p:txBody>
          <a:bodyPr/>
          <a:lstStyle/>
          <a:p>
            <a:r>
              <a:rPr lang="en-US" dirty="0"/>
              <a:t>STI Screening for Females</a:t>
            </a:r>
          </a:p>
        </p:txBody>
      </p:sp>
      <p:graphicFrame>
        <p:nvGraphicFramePr>
          <p:cNvPr id="4" name="Content Placeholder 3">
            <a:extLst>
              <a:ext uri="{FF2B5EF4-FFF2-40B4-BE49-F238E27FC236}">
                <a16:creationId xmlns:a16="http://schemas.microsoft.com/office/drawing/2014/main" id="{AE8024B2-DF99-4469-A622-2A80C4502FB2}"/>
              </a:ext>
            </a:extLst>
          </p:cNvPr>
          <p:cNvGraphicFramePr>
            <a:graphicFrameLocks noGrp="1"/>
          </p:cNvGraphicFramePr>
          <p:nvPr>
            <p:ph idx="4294967295"/>
            <p:extLst>
              <p:ext uri="{D42A27DB-BD31-4B8C-83A1-F6EECF244321}">
                <p14:modId xmlns:p14="http://schemas.microsoft.com/office/powerpoint/2010/main" val="371695918"/>
              </p:ext>
            </p:extLst>
          </p:nvPr>
        </p:nvGraphicFramePr>
        <p:xfrm>
          <a:off x="442509" y="2351975"/>
          <a:ext cx="4998891" cy="2928913"/>
        </p:xfrm>
        <a:graphic>
          <a:graphicData uri="http://schemas.openxmlformats.org/drawingml/2006/table">
            <a:tbl>
              <a:tblPr firstRow="1" bandRow="1">
                <a:tableStyleId>{5C22544A-7EE6-4342-B048-85BDC9FD1C3A}</a:tableStyleId>
              </a:tblPr>
              <a:tblGrid>
                <a:gridCol w="1666297">
                  <a:extLst>
                    <a:ext uri="{9D8B030D-6E8A-4147-A177-3AD203B41FA5}">
                      <a16:colId xmlns:a16="http://schemas.microsoft.com/office/drawing/2014/main" val="20000"/>
                    </a:ext>
                  </a:extLst>
                </a:gridCol>
                <a:gridCol w="1574598">
                  <a:extLst>
                    <a:ext uri="{9D8B030D-6E8A-4147-A177-3AD203B41FA5}">
                      <a16:colId xmlns:a16="http://schemas.microsoft.com/office/drawing/2014/main" val="20001"/>
                    </a:ext>
                  </a:extLst>
                </a:gridCol>
                <a:gridCol w="1757996">
                  <a:extLst>
                    <a:ext uri="{9D8B030D-6E8A-4147-A177-3AD203B41FA5}">
                      <a16:colId xmlns:a16="http://schemas.microsoft.com/office/drawing/2014/main" val="20002"/>
                    </a:ext>
                  </a:extLst>
                </a:gridCol>
              </a:tblGrid>
              <a:tr h="754451">
                <a:tc>
                  <a:txBody>
                    <a:bodyPr/>
                    <a:lstStyle/>
                    <a:p>
                      <a:r>
                        <a:rPr lang="en-US" sz="1600" dirty="0"/>
                        <a:t>Population </a:t>
                      </a:r>
                    </a:p>
                  </a:txBody>
                  <a:tcPr marL="62375" marR="62375" marT="34290" marB="34290"/>
                </a:tc>
                <a:tc>
                  <a:txBody>
                    <a:bodyPr/>
                    <a:lstStyle/>
                    <a:p>
                      <a:r>
                        <a:rPr lang="en-US" sz="1600" dirty="0"/>
                        <a:t>Disease </a:t>
                      </a:r>
                    </a:p>
                  </a:txBody>
                  <a:tcPr marL="62375" marR="62375" marT="34290" marB="34290"/>
                </a:tc>
                <a:tc>
                  <a:txBody>
                    <a:bodyPr/>
                    <a:lstStyle/>
                    <a:p>
                      <a:r>
                        <a:rPr lang="en-US" sz="1600" dirty="0"/>
                        <a:t>Screening Frequency </a:t>
                      </a:r>
                    </a:p>
                  </a:txBody>
                  <a:tcPr marL="62375" marR="62375" marT="34290" marB="34290"/>
                </a:tc>
                <a:extLst>
                  <a:ext uri="{0D108BD9-81ED-4DB2-BD59-A6C34878D82A}">
                    <a16:rowId xmlns:a16="http://schemas.microsoft.com/office/drawing/2014/main" val="10000"/>
                  </a:ext>
                </a:extLst>
              </a:tr>
              <a:tr h="253803">
                <a:tc rowSpan="2">
                  <a:txBody>
                    <a:bodyPr/>
                    <a:lstStyle/>
                    <a:p>
                      <a:r>
                        <a:rPr lang="en-US" sz="1600" dirty="0"/>
                        <a:t>Female, Age &lt;25</a:t>
                      </a:r>
                    </a:p>
                  </a:txBody>
                  <a:tcPr marL="62375" marR="62375" marT="34290" marB="34290"/>
                </a:tc>
                <a:tc>
                  <a:txBody>
                    <a:bodyPr/>
                    <a:lstStyle/>
                    <a:p>
                      <a:r>
                        <a:rPr lang="en-US" sz="1600" dirty="0">
                          <a:solidFill>
                            <a:schemeClr val="tx1"/>
                          </a:solidFill>
                        </a:rPr>
                        <a:t>GC and chlamydia*</a:t>
                      </a:r>
                      <a:r>
                        <a:rPr lang="en-US" sz="1600" baseline="0" dirty="0">
                          <a:solidFill>
                            <a:schemeClr val="tx1"/>
                          </a:solidFill>
                        </a:rPr>
                        <a:t> </a:t>
                      </a:r>
                      <a:endParaRPr lang="en-US" sz="1600" dirty="0">
                        <a:solidFill>
                          <a:schemeClr val="tx1"/>
                        </a:solidFill>
                      </a:endParaRPr>
                    </a:p>
                  </a:txBody>
                  <a:tcPr marL="62375" marR="62375" marT="34290" marB="34290"/>
                </a:tc>
                <a:tc>
                  <a:txBody>
                    <a:bodyPr/>
                    <a:lstStyle/>
                    <a:p>
                      <a:r>
                        <a:rPr lang="en-US" sz="1600" dirty="0">
                          <a:solidFill>
                            <a:schemeClr val="tx1"/>
                          </a:solidFill>
                        </a:rPr>
                        <a:t>Annually </a:t>
                      </a:r>
                    </a:p>
                  </a:txBody>
                  <a:tcPr marL="62375" marR="62375" marT="34290" marB="34290"/>
                </a:tc>
                <a:extLst>
                  <a:ext uri="{0D108BD9-81ED-4DB2-BD59-A6C34878D82A}">
                    <a16:rowId xmlns:a16="http://schemas.microsoft.com/office/drawing/2014/main" val="10001"/>
                  </a:ext>
                </a:extLst>
              </a:tr>
              <a:tr h="253803">
                <a:tc vMerge="1">
                  <a:txBody>
                    <a:bodyPr/>
                    <a:lstStyle/>
                    <a:p>
                      <a:endParaRPr lang="en-US"/>
                    </a:p>
                  </a:txBody>
                  <a:tcPr/>
                </a:tc>
                <a:tc>
                  <a:txBody>
                    <a:bodyPr/>
                    <a:lstStyle/>
                    <a:p>
                      <a:r>
                        <a:rPr lang="en-US" sz="1600" dirty="0">
                          <a:solidFill>
                            <a:schemeClr val="tx1"/>
                          </a:solidFill>
                        </a:rPr>
                        <a:t>HIV </a:t>
                      </a:r>
                    </a:p>
                  </a:txBody>
                  <a:tcPr marL="62375" marR="62375" marT="34290" marB="34290"/>
                </a:tc>
                <a:tc>
                  <a:txBody>
                    <a:bodyPr/>
                    <a:lstStyle/>
                    <a:p>
                      <a:r>
                        <a:rPr lang="en-US" sz="1600" dirty="0">
                          <a:solidFill>
                            <a:schemeClr val="tx1"/>
                          </a:solidFill>
                        </a:rPr>
                        <a:t>Once </a:t>
                      </a:r>
                    </a:p>
                  </a:txBody>
                  <a:tcPr marL="62375" marR="62375" marT="34290" marB="34290"/>
                </a:tc>
                <a:extLst>
                  <a:ext uri="{0D108BD9-81ED-4DB2-BD59-A6C34878D82A}">
                    <a16:rowId xmlns:a16="http://schemas.microsoft.com/office/drawing/2014/main" val="10002"/>
                  </a:ext>
                </a:extLst>
              </a:tr>
              <a:tr h="437102">
                <a:tc>
                  <a:txBody>
                    <a:bodyPr/>
                    <a:lstStyle/>
                    <a:p>
                      <a:r>
                        <a:rPr lang="en-US" sz="1600" dirty="0"/>
                        <a:t>Female, Age &gt;=25 </a:t>
                      </a:r>
                    </a:p>
                  </a:txBody>
                  <a:tcPr marL="62375" marR="62375" marT="34290" marB="34290"/>
                </a:tc>
                <a:tc>
                  <a:txBody>
                    <a:bodyPr/>
                    <a:lstStyle/>
                    <a:p>
                      <a:r>
                        <a:rPr lang="en-US" sz="1600" dirty="0">
                          <a:solidFill>
                            <a:schemeClr val="tx1"/>
                          </a:solidFill>
                        </a:rPr>
                        <a:t>HIV </a:t>
                      </a:r>
                    </a:p>
                  </a:txBody>
                  <a:tcPr marL="62375" marR="62375" marT="34290" marB="34290"/>
                </a:tc>
                <a:tc>
                  <a:txBody>
                    <a:bodyPr/>
                    <a:lstStyle/>
                    <a:p>
                      <a:r>
                        <a:rPr lang="en-US" sz="1600" dirty="0">
                          <a:solidFill>
                            <a:schemeClr val="tx1"/>
                          </a:solidFill>
                        </a:rPr>
                        <a:t>Once </a:t>
                      </a:r>
                    </a:p>
                  </a:txBody>
                  <a:tcPr marL="62375" marR="62375" marT="34290" marB="34290"/>
                </a:tc>
                <a:extLst>
                  <a:ext uri="{0D108BD9-81ED-4DB2-BD59-A6C34878D82A}">
                    <a16:rowId xmlns:a16="http://schemas.microsoft.com/office/drawing/2014/main" val="10003"/>
                  </a:ext>
                </a:extLst>
              </a:tr>
              <a:tr h="429512">
                <a:tc rowSpan="2">
                  <a:txBody>
                    <a:bodyPr/>
                    <a:lstStyle/>
                    <a:p>
                      <a:r>
                        <a:rPr lang="en-US" sz="1600" dirty="0"/>
                        <a:t>Female, HIV+ </a:t>
                      </a:r>
                    </a:p>
                  </a:txBody>
                  <a:tcPr marL="62375" marR="62375" marT="34290" marB="34290"/>
                </a:tc>
                <a:tc>
                  <a:txBody>
                    <a:bodyPr/>
                    <a:lstStyle/>
                    <a:p>
                      <a:r>
                        <a:rPr lang="en-US" sz="1600" dirty="0">
                          <a:solidFill>
                            <a:schemeClr val="tx1"/>
                          </a:solidFill>
                        </a:rPr>
                        <a:t>GC*,</a:t>
                      </a:r>
                      <a:r>
                        <a:rPr lang="en-US" sz="1600" baseline="0" dirty="0">
                          <a:solidFill>
                            <a:schemeClr val="tx1"/>
                          </a:solidFill>
                        </a:rPr>
                        <a:t> chlamydia* </a:t>
                      </a:r>
                      <a:r>
                        <a:rPr lang="en-US" sz="1600" baseline="0" dirty="0" err="1">
                          <a:solidFill>
                            <a:schemeClr val="tx1"/>
                          </a:solidFill>
                        </a:rPr>
                        <a:t>trich</a:t>
                      </a:r>
                      <a:r>
                        <a:rPr lang="en-US" sz="1600" baseline="0" dirty="0">
                          <a:solidFill>
                            <a:schemeClr val="tx1"/>
                          </a:solidFill>
                        </a:rPr>
                        <a:t>, syphilis </a:t>
                      </a:r>
                      <a:endParaRPr lang="en-US" sz="1600" dirty="0">
                        <a:solidFill>
                          <a:schemeClr val="tx1"/>
                        </a:solidFill>
                      </a:endParaRPr>
                    </a:p>
                  </a:txBody>
                  <a:tcPr marL="62375" marR="62375" marT="34290" marB="34290"/>
                </a:tc>
                <a:tc>
                  <a:txBody>
                    <a:bodyPr/>
                    <a:lstStyle/>
                    <a:p>
                      <a:r>
                        <a:rPr lang="en-US" sz="1600" dirty="0">
                          <a:solidFill>
                            <a:schemeClr val="tx1"/>
                          </a:solidFill>
                        </a:rPr>
                        <a:t>Annually</a:t>
                      </a:r>
                      <a:r>
                        <a:rPr lang="en-US" sz="1600" baseline="0" dirty="0">
                          <a:solidFill>
                            <a:schemeClr val="tx1"/>
                          </a:solidFill>
                        </a:rPr>
                        <a:t> </a:t>
                      </a:r>
                      <a:endParaRPr lang="en-US" sz="1600" dirty="0">
                        <a:solidFill>
                          <a:schemeClr val="tx1"/>
                        </a:solidFill>
                      </a:endParaRPr>
                    </a:p>
                  </a:txBody>
                  <a:tcPr marL="62375" marR="62375" marT="34290" marB="34290"/>
                </a:tc>
                <a:extLst>
                  <a:ext uri="{0D108BD9-81ED-4DB2-BD59-A6C34878D82A}">
                    <a16:rowId xmlns:a16="http://schemas.microsoft.com/office/drawing/2014/main" val="10004"/>
                  </a:ext>
                </a:extLst>
              </a:tr>
              <a:tr h="253803">
                <a:tc vMerge="1">
                  <a:txBody>
                    <a:bodyPr/>
                    <a:lstStyle/>
                    <a:p>
                      <a:endParaRPr lang="en-US"/>
                    </a:p>
                  </a:txBody>
                  <a:tcPr/>
                </a:tc>
                <a:tc>
                  <a:txBody>
                    <a:bodyPr/>
                    <a:lstStyle/>
                    <a:p>
                      <a:r>
                        <a:rPr lang="en-US" sz="1600" dirty="0"/>
                        <a:t>HBV, HCV </a:t>
                      </a:r>
                    </a:p>
                  </a:txBody>
                  <a:tcPr marL="62375" marR="62375" marT="34290" marB="34290"/>
                </a:tc>
                <a:tc>
                  <a:txBody>
                    <a:bodyPr/>
                    <a:lstStyle/>
                    <a:p>
                      <a:r>
                        <a:rPr lang="en-US" sz="1600" dirty="0"/>
                        <a:t>Once </a:t>
                      </a:r>
                    </a:p>
                  </a:txBody>
                  <a:tcPr marL="62375" marR="62375" marT="34290" marB="34290"/>
                </a:tc>
                <a:extLst>
                  <a:ext uri="{0D108BD9-81ED-4DB2-BD59-A6C34878D82A}">
                    <a16:rowId xmlns:a16="http://schemas.microsoft.com/office/drawing/2014/main" val="10005"/>
                  </a:ext>
                </a:extLst>
              </a:tr>
            </a:tbl>
          </a:graphicData>
        </a:graphic>
      </p:graphicFrame>
      <p:sp>
        <p:nvSpPr>
          <p:cNvPr id="2" name="Rectangle: Rounded Corners 1">
            <a:extLst>
              <a:ext uri="{FF2B5EF4-FFF2-40B4-BE49-F238E27FC236}">
                <a16:creationId xmlns:a16="http://schemas.microsoft.com/office/drawing/2014/main" id="{E7341CE5-67C4-410C-B5AB-DD874E4AA883}"/>
              </a:ext>
            </a:extLst>
          </p:cNvPr>
          <p:cNvSpPr/>
          <p:nvPr/>
        </p:nvSpPr>
        <p:spPr>
          <a:xfrm>
            <a:off x="5549354" y="1480626"/>
            <a:ext cx="1130389" cy="100594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350" dirty="0"/>
              <a:t>If additional risk factors, should also add on:</a:t>
            </a:r>
          </a:p>
        </p:txBody>
      </p:sp>
      <p:sp>
        <p:nvSpPr>
          <p:cNvPr id="3" name="Rectangle: Rounded Corners 2">
            <a:extLst>
              <a:ext uri="{FF2B5EF4-FFF2-40B4-BE49-F238E27FC236}">
                <a16:creationId xmlns:a16="http://schemas.microsoft.com/office/drawing/2014/main" id="{ADF841D4-5648-4B4F-9D3E-2F4BACB11B28}"/>
              </a:ext>
            </a:extLst>
          </p:cNvPr>
          <p:cNvSpPr/>
          <p:nvPr/>
        </p:nvSpPr>
        <p:spPr>
          <a:xfrm>
            <a:off x="6839006" y="4015787"/>
            <a:ext cx="2170778" cy="70946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350" dirty="0"/>
              <a:t>Endocervical: </a:t>
            </a:r>
          </a:p>
          <a:p>
            <a:pPr marL="214313" indent="-214313">
              <a:buFont typeface="Arial" panose="020B0604020202020204" pitchFamily="34" charset="0"/>
              <a:buChar char="•"/>
            </a:pPr>
            <a:r>
              <a:rPr lang="en-US" sz="1350" dirty="0"/>
              <a:t>Trichomoniasis</a:t>
            </a:r>
          </a:p>
        </p:txBody>
      </p:sp>
      <p:sp>
        <p:nvSpPr>
          <p:cNvPr id="7" name="Rectangle: Rounded Corners 6">
            <a:extLst>
              <a:ext uri="{FF2B5EF4-FFF2-40B4-BE49-F238E27FC236}">
                <a16:creationId xmlns:a16="http://schemas.microsoft.com/office/drawing/2014/main" id="{019A052D-78A4-41D4-A6A9-9BD0188C5CC2}"/>
              </a:ext>
            </a:extLst>
          </p:cNvPr>
          <p:cNvSpPr/>
          <p:nvPr/>
        </p:nvSpPr>
        <p:spPr>
          <a:xfrm>
            <a:off x="6787694" y="2021912"/>
            <a:ext cx="2170778" cy="1729147"/>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350" dirty="0"/>
              <a:t>Serum: </a:t>
            </a:r>
          </a:p>
          <a:p>
            <a:pPr marL="214313" indent="-214313">
              <a:buFont typeface="Arial" panose="020B0604020202020204" pitchFamily="34" charset="0"/>
              <a:buChar char="•"/>
            </a:pPr>
            <a:r>
              <a:rPr lang="en-US" sz="1350" dirty="0"/>
              <a:t>Syphilis</a:t>
            </a:r>
          </a:p>
          <a:p>
            <a:pPr marL="214313" indent="-214313">
              <a:buFont typeface="Arial" panose="020B0604020202020204" pitchFamily="34" charset="0"/>
              <a:buChar char="•"/>
            </a:pPr>
            <a:r>
              <a:rPr lang="en-US" sz="1350" dirty="0"/>
              <a:t>HBV (HBsAg, </a:t>
            </a:r>
            <a:r>
              <a:rPr lang="en-US" sz="1350" dirty="0" err="1"/>
              <a:t>HBsAb</a:t>
            </a:r>
            <a:r>
              <a:rPr lang="en-US" sz="1350" dirty="0"/>
              <a:t>, </a:t>
            </a:r>
            <a:r>
              <a:rPr lang="en-US" sz="1350" dirty="0" err="1"/>
              <a:t>HBcAg</a:t>
            </a:r>
            <a:r>
              <a:rPr lang="en-US" sz="1350" dirty="0"/>
              <a:t> if risk factors for occult infection)</a:t>
            </a:r>
          </a:p>
          <a:p>
            <a:pPr marL="214313" indent="-214313">
              <a:buFont typeface="Arial" panose="020B0604020202020204" pitchFamily="34" charset="0"/>
              <a:buChar char="•"/>
            </a:pPr>
            <a:r>
              <a:rPr lang="en-US" sz="1350" dirty="0"/>
              <a:t>HCV (antibody with reflex viral load)</a:t>
            </a:r>
          </a:p>
        </p:txBody>
      </p:sp>
      <p:cxnSp>
        <p:nvCxnSpPr>
          <p:cNvPr id="10" name="Connector: Curved 9">
            <a:extLst>
              <a:ext uri="{FF2B5EF4-FFF2-40B4-BE49-F238E27FC236}">
                <a16:creationId xmlns:a16="http://schemas.microsoft.com/office/drawing/2014/main" id="{0AE98A73-20CA-4283-8015-8F526BDFD208}"/>
              </a:ext>
            </a:extLst>
          </p:cNvPr>
          <p:cNvCxnSpPr>
            <a:cxnSpLocks/>
          </p:cNvCxnSpPr>
          <p:nvPr/>
        </p:nvCxnSpPr>
        <p:spPr>
          <a:xfrm>
            <a:off x="6114548" y="2540532"/>
            <a:ext cx="565195" cy="508854"/>
          </a:xfrm>
          <a:prstGeom prst="curvedConnector3">
            <a:avLst>
              <a:gd name="adj1" fmla="val 50000"/>
            </a:avLst>
          </a:prstGeom>
          <a:ln w="76200">
            <a:tailEnd type="triangle"/>
          </a:ln>
        </p:spPr>
        <p:style>
          <a:lnRef idx="1">
            <a:schemeClr val="accent4"/>
          </a:lnRef>
          <a:fillRef idx="2">
            <a:schemeClr val="accent4"/>
          </a:fillRef>
          <a:effectRef idx="1">
            <a:schemeClr val="accent4"/>
          </a:effectRef>
          <a:fontRef idx="minor">
            <a:schemeClr val="dk1"/>
          </a:fontRef>
        </p:style>
      </p:cxnSp>
      <p:cxnSp>
        <p:nvCxnSpPr>
          <p:cNvPr id="23" name="Connector: Curved 22">
            <a:extLst>
              <a:ext uri="{FF2B5EF4-FFF2-40B4-BE49-F238E27FC236}">
                <a16:creationId xmlns:a16="http://schemas.microsoft.com/office/drawing/2014/main" id="{F4BC5AAE-34DA-425D-A688-358C6CD1D01C}"/>
              </a:ext>
            </a:extLst>
          </p:cNvPr>
          <p:cNvCxnSpPr>
            <a:cxnSpLocks/>
          </p:cNvCxnSpPr>
          <p:nvPr/>
        </p:nvCxnSpPr>
        <p:spPr>
          <a:xfrm rot="16200000" flipH="1">
            <a:off x="5463688" y="3191394"/>
            <a:ext cx="1866914" cy="565193"/>
          </a:xfrm>
          <a:prstGeom prst="curvedConnector3">
            <a:avLst>
              <a:gd name="adj1" fmla="val 98299"/>
            </a:avLst>
          </a:prstGeom>
          <a:ln w="76200">
            <a:tailEnd type="triangle"/>
          </a:ln>
        </p:spPr>
        <p:style>
          <a:lnRef idx="1">
            <a:schemeClr val="accent4"/>
          </a:lnRef>
          <a:fillRef idx="2">
            <a:schemeClr val="accent4"/>
          </a:fillRef>
          <a:effectRef idx="1">
            <a:schemeClr val="accent4"/>
          </a:effectRef>
          <a:fontRef idx="minor">
            <a:schemeClr val="dk1"/>
          </a:fontRef>
        </p:style>
      </p:cxnSp>
      <p:sp>
        <p:nvSpPr>
          <p:cNvPr id="5" name="TextBox 4">
            <a:extLst>
              <a:ext uri="{FF2B5EF4-FFF2-40B4-BE49-F238E27FC236}">
                <a16:creationId xmlns:a16="http://schemas.microsoft.com/office/drawing/2014/main" id="{F430A718-FB7F-44D7-8ACC-0745041E152F}"/>
              </a:ext>
            </a:extLst>
          </p:cNvPr>
          <p:cNvSpPr txBox="1"/>
          <p:nvPr/>
        </p:nvSpPr>
        <p:spPr>
          <a:xfrm>
            <a:off x="304800" y="5410200"/>
            <a:ext cx="4669077" cy="507831"/>
          </a:xfrm>
          <a:prstGeom prst="rect">
            <a:avLst/>
          </a:prstGeom>
          <a:noFill/>
        </p:spPr>
        <p:txBody>
          <a:bodyPr wrap="square" rtlCol="0">
            <a:spAutoFit/>
          </a:bodyPr>
          <a:lstStyle/>
          <a:p>
            <a:r>
              <a:rPr lang="en-US" sz="1350" dirty="0"/>
              <a:t>*May need rectal or pharyngeal swabs if exposed</a:t>
            </a:r>
          </a:p>
          <a:p>
            <a:endParaRPr lang="en-US" sz="1350" dirty="0"/>
          </a:p>
        </p:txBody>
      </p:sp>
      <p:sp>
        <p:nvSpPr>
          <p:cNvPr id="11" name="TextBox 10">
            <a:extLst>
              <a:ext uri="{FF2B5EF4-FFF2-40B4-BE49-F238E27FC236}">
                <a16:creationId xmlns:a16="http://schemas.microsoft.com/office/drawing/2014/main" id="{3B4F6F0D-5D36-482A-84B8-09836064BCF5}"/>
              </a:ext>
            </a:extLst>
          </p:cNvPr>
          <p:cNvSpPr txBox="1"/>
          <p:nvPr/>
        </p:nvSpPr>
        <p:spPr>
          <a:xfrm>
            <a:off x="3962400" y="5638800"/>
            <a:ext cx="4648200" cy="923330"/>
          </a:xfrm>
          <a:prstGeom prst="rect">
            <a:avLst/>
          </a:prstGeom>
          <a:noFill/>
        </p:spPr>
        <p:txBody>
          <a:bodyPr wrap="square" rtlCol="0">
            <a:spAutoFit/>
          </a:bodyPr>
          <a:lstStyle/>
          <a:p>
            <a:r>
              <a:rPr lang="en-US" sz="1350" dirty="0"/>
              <a:t>One-time HCV antibody screening for all adults 18-79 years old.</a:t>
            </a:r>
          </a:p>
          <a:p>
            <a:r>
              <a:rPr lang="en-US" sz="1350" dirty="0"/>
              <a:t>Routine HCV antibody screening if ongoing risk factors</a:t>
            </a:r>
          </a:p>
          <a:p>
            <a:endParaRPr lang="en-US" sz="1350" dirty="0"/>
          </a:p>
          <a:p>
            <a:r>
              <a:rPr lang="en-US" sz="1350" dirty="0"/>
              <a:t>Don’t forget to ask about HPV vaccination as well</a:t>
            </a:r>
          </a:p>
        </p:txBody>
      </p:sp>
      <p:sp>
        <p:nvSpPr>
          <p:cNvPr id="12" name="Rectangle 11">
            <a:extLst>
              <a:ext uri="{FF2B5EF4-FFF2-40B4-BE49-F238E27FC236}">
                <a16:creationId xmlns:a16="http://schemas.microsoft.com/office/drawing/2014/main" id="{84F8679A-D565-4B21-A9E7-FDABAC414E18}"/>
              </a:ext>
            </a:extLst>
          </p:cNvPr>
          <p:cNvSpPr/>
          <p:nvPr/>
        </p:nvSpPr>
        <p:spPr>
          <a:xfrm>
            <a:off x="241982" y="3094943"/>
            <a:ext cx="5307372" cy="887497"/>
          </a:xfrm>
          <a:prstGeom prst="rect">
            <a:avLst/>
          </a:prstGeom>
          <a:noFill/>
          <a:ln w="57150" cap="flat" cmpd="sng" algn="ctr">
            <a:solidFill>
              <a:srgbClr val="7030A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en-US" sz="1350"/>
          </a:p>
        </p:txBody>
      </p:sp>
      <p:sp>
        <p:nvSpPr>
          <p:cNvPr id="13" name="Rectangle 12">
            <a:extLst>
              <a:ext uri="{FF2B5EF4-FFF2-40B4-BE49-F238E27FC236}">
                <a16:creationId xmlns:a16="http://schemas.microsoft.com/office/drawing/2014/main" id="{C33078DA-526D-43B6-8BE4-5BF7C13E0EB2}"/>
              </a:ext>
            </a:extLst>
          </p:cNvPr>
          <p:cNvSpPr/>
          <p:nvPr/>
        </p:nvSpPr>
        <p:spPr>
          <a:xfrm>
            <a:off x="3962400" y="5562600"/>
            <a:ext cx="4652339" cy="1024968"/>
          </a:xfrm>
          <a:prstGeom prst="rect">
            <a:avLst/>
          </a:prstGeom>
          <a:noFill/>
          <a:ln w="57150" cap="flat" cmpd="sng" algn="ctr">
            <a:solidFill>
              <a:srgbClr val="7030A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en-US" sz="1350"/>
          </a:p>
        </p:txBody>
      </p:sp>
    </p:spTree>
    <p:extLst>
      <p:ext uri="{BB962C8B-B14F-4D97-AF65-F5344CB8AC3E}">
        <p14:creationId xmlns:p14="http://schemas.microsoft.com/office/powerpoint/2010/main" val="2195501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33F8B-7563-4BC5-9275-C09546823B5C}"/>
              </a:ext>
            </a:extLst>
          </p:cNvPr>
          <p:cNvSpPr>
            <a:spLocks noGrp="1"/>
          </p:cNvSpPr>
          <p:nvPr>
            <p:ph type="title"/>
          </p:nvPr>
        </p:nvSpPr>
        <p:spPr>
          <a:xfrm>
            <a:off x="533400" y="228600"/>
            <a:ext cx="7886700" cy="1325563"/>
          </a:xfrm>
        </p:spPr>
        <p:txBody>
          <a:bodyPr/>
          <a:lstStyle/>
          <a:p>
            <a:r>
              <a:rPr lang="en-US" dirty="0"/>
              <a:t>Collection method for chlamydia and gonorrhea</a:t>
            </a:r>
          </a:p>
        </p:txBody>
      </p:sp>
      <p:graphicFrame>
        <p:nvGraphicFramePr>
          <p:cNvPr id="4" name="Diagram 3">
            <a:extLst>
              <a:ext uri="{FF2B5EF4-FFF2-40B4-BE49-F238E27FC236}">
                <a16:creationId xmlns:a16="http://schemas.microsoft.com/office/drawing/2014/main" id="{E1DFFEA8-0A76-4F74-9079-D96847945B54}"/>
              </a:ext>
            </a:extLst>
          </p:cNvPr>
          <p:cNvGraphicFramePr/>
          <p:nvPr>
            <p:extLst>
              <p:ext uri="{D42A27DB-BD31-4B8C-83A1-F6EECF244321}">
                <p14:modId xmlns:p14="http://schemas.microsoft.com/office/powerpoint/2010/main" val="3031310492"/>
              </p:ext>
            </p:extLst>
          </p:nvPr>
        </p:nvGraphicFramePr>
        <p:xfrm>
          <a:off x="914400" y="12192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7FB231C8-EDE6-4EB8-ACF6-3FB1BC44C56A}"/>
              </a:ext>
            </a:extLst>
          </p:cNvPr>
          <p:cNvSpPr/>
          <p:nvPr/>
        </p:nvSpPr>
        <p:spPr>
          <a:xfrm>
            <a:off x="914400" y="2070100"/>
            <a:ext cx="3276600" cy="2120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dirty="0"/>
              <a:t>Nucleic aid amplification tests (NAATs) assay </a:t>
            </a:r>
          </a:p>
          <a:p>
            <a:pPr lvl="0"/>
            <a:r>
              <a:rPr lang="en-US" dirty="0"/>
              <a:t>	Endocervical</a:t>
            </a:r>
          </a:p>
          <a:p>
            <a:pPr lvl="0"/>
            <a:r>
              <a:rPr lang="en-US" dirty="0"/>
              <a:t>	Vaginal</a:t>
            </a:r>
          </a:p>
          <a:p>
            <a:pPr lvl="1"/>
            <a:r>
              <a:rPr lang="en-US" dirty="0"/>
              <a:t>Pharyngeal</a:t>
            </a:r>
          </a:p>
          <a:p>
            <a:pPr lvl="1"/>
            <a:r>
              <a:rPr lang="en-US" dirty="0"/>
              <a:t>Rectal</a:t>
            </a:r>
          </a:p>
          <a:p>
            <a:pPr lvl="1"/>
            <a:r>
              <a:rPr lang="en-US" dirty="0"/>
              <a:t>Urethral</a:t>
            </a:r>
          </a:p>
        </p:txBody>
      </p:sp>
      <p:sp>
        <p:nvSpPr>
          <p:cNvPr id="7" name="Rectangle 6">
            <a:extLst>
              <a:ext uri="{FF2B5EF4-FFF2-40B4-BE49-F238E27FC236}">
                <a16:creationId xmlns:a16="http://schemas.microsoft.com/office/drawing/2014/main" id="{62324FB3-BD80-45D2-9F25-DDD4D06CB31D}"/>
              </a:ext>
            </a:extLst>
          </p:cNvPr>
          <p:cNvSpPr/>
          <p:nvPr/>
        </p:nvSpPr>
        <p:spPr>
          <a:xfrm>
            <a:off x="4495800" y="1143000"/>
            <a:ext cx="2286000" cy="12954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Collection tube not to be confused with:</a:t>
            </a:r>
          </a:p>
          <a:p>
            <a:pPr algn="ctr"/>
            <a:r>
              <a:rPr lang="en-US" dirty="0"/>
              <a:t>Viral PCR for HSV</a:t>
            </a:r>
          </a:p>
          <a:p>
            <a:pPr algn="ctr"/>
            <a:r>
              <a:rPr lang="en-US" dirty="0"/>
              <a:t>Bacterial culture</a:t>
            </a:r>
          </a:p>
        </p:txBody>
      </p:sp>
      <p:sp>
        <p:nvSpPr>
          <p:cNvPr id="10" name="Rectangle 9">
            <a:extLst>
              <a:ext uri="{FF2B5EF4-FFF2-40B4-BE49-F238E27FC236}">
                <a16:creationId xmlns:a16="http://schemas.microsoft.com/office/drawing/2014/main" id="{E6F5D7D5-0343-46C7-8993-4596672C5851}"/>
              </a:ext>
            </a:extLst>
          </p:cNvPr>
          <p:cNvSpPr/>
          <p:nvPr/>
        </p:nvSpPr>
        <p:spPr>
          <a:xfrm>
            <a:off x="914400" y="4495800"/>
            <a:ext cx="2514600" cy="711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dirty="0"/>
              <a:t>First catch urine sample</a:t>
            </a:r>
          </a:p>
        </p:txBody>
      </p:sp>
      <p:sp>
        <p:nvSpPr>
          <p:cNvPr id="8" name="Arrow: Right 7">
            <a:extLst>
              <a:ext uri="{FF2B5EF4-FFF2-40B4-BE49-F238E27FC236}">
                <a16:creationId xmlns:a16="http://schemas.microsoft.com/office/drawing/2014/main" id="{916BDA90-FB13-4305-9F93-741E1AF86A0B}"/>
              </a:ext>
            </a:extLst>
          </p:cNvPr>
          <p:cNvSpPr/>
          <p:nvPr/>
        </p:nvSpPr>
        <p:spPr>
          <a:xfrm>
            <a:off x="4419600" y="3048000"/>
            <a:ext cx="1905000" cy="45720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6912FBC-B12D-4FCF-B33E-C22CD98B2AD1}"/>
              </a:ext>
            </a:extLst>
          </p:cNvPr>
          <p:cNvSpPr/>
          <p:nvPr/>
        </p:nvSpPr>
        <p:spPr>
          <a:xfrm>
            <a:off x="6553200" y="2667000"/>
            <a:ext cx="1905000" cy="145415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Samples can be either physician or patient collected as applicable</a:t>
            </a:r>
          </a:p>
        </p:txBody>
      </p:sp>
      <p:pic>
        <p:nvPicPr>
          <p:cNvPr id="5" name="Graphic 4" descr="Warning with solid fill">
            <a:extLst>
              <a:ext uri="{FF2B5EF4-FFF2-40B4-BE49-F238E27FC236}">
                <a16:creationId xmlns:a16="http://schemas.microsoft.com/office/drawing/2014/main" id="{941A4A5D-819C-4EDC-8D77-8DBE3B9772C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010400" y="1143000"/>
            <a:ext cx="914400" cy="914400"/>
          </a:xfrm>
          <a:prstGeom prst="rect">
            <a:avLst/>
          </a:prstGeom>
        </p:spPr>
      </p:pic>
      <p:sp>
        <p:nvSpPr>
          <p:cNvPr id="11" name="TextBox 10">
            <a:extLst>
              <a:ext uri="{FF2B5EF4-FFF2-40B4-BE49-F238E27FC236}">
                <a16:creationId xmlns:a16="http://schemas.microsoft.com/office/drawing/2014/main" id="{7A4BF76F-7C4E-41EB-B871-500D6B10CB86}"/>
              </a:ext>
            </a:extLst>
          </p:cNvPr>
          <p:cNvSpPr txBox="1"/>
          <p:nvPr/>
        </p:nvSpPr>
        <p:spPr>
          <a:xfrm>
            <a:off x="457200" y="2057400"/>
            <a:ext cx="461665" cy="2120920"/>
          </a:xfrm>
          <a:prstGeom prst="rect">
            <a:avLst/>
          </a:prstGeom>
          <a:noFill/>
        </p:spPr>
        <p:txBody>
          <a:bodyPr vert="vert270" wrap="square" rtlCol="0">
            <a:spAutoFit/>
          </a:bodyPr>
          <a:lstStyle/>
          <a:p>
            <a:r>
              <a:rPr lang="en-US" dirty="0"/>
              <a:t>Preferred for woman</a:t>
            </a:r>
          </a:p>
        </p:txBody>
      </p:sp>
    </p:spTree>
    <p:extLst>
      <p:ext uri="{BB962C8B-B14F-4D97-AF65-F5344CB8AC3E}">
        <p14:creationId xmlns:p14="http://schemas.microsoft.com/office/powerpoint/2010/main" val="3972871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43377-BE82-4B43-A0A2-03F27F4F41C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7FFC167B-CF33-470D-8296-51381C5E83A8}"/>
              </a:ext>
            </a:extLst>
          </p:cNvPr>
          <p:cNvSpPr>
            <a:spLocks noGrp="1"/>
          </p:cNvSpPr>
          <p:nvPr>
            <p:ph idx="1"/>
          </p:nvPr>
        </p:nvSpPr>
        <p:spPr>
          <a:xfrm>
            <a:off x="628650" y="1690688"/>
            <a:ext cx="7886700" cy="4938711"/>
          </a:xfrm>
        </p:spPr>
        <p:txBody>
          <a:bodyPr>
            <a:normAutofit/>
          </a:bodyPr>
          <a:lstStyle/>
          <a:p>
            <a:pPr marL="0" marR="0" indent="0">
              <a:lnSpc>
                <a:spcPct val="107000"/>
              </a:lnSpc>
              <a:spcBef>
                <a:spcPts val="0"/>
              </a:spcBef>
              <a:spcAft>
                <a:spcPts val="0"/>
              </a:spcAft>
              <a:buNone/>
            </a:pPr>
            <a:r>
              <a:rPr lang="en-US" dirty="0">
                <a:effectLst/>
                <a:latin typeface="Calibri" panose="020F0502020204030204" pitchFamily="34" charset="0"/>
                <a:ea typeface="Calibri" panose="020F0502020204030204" pitchFamily="34" charset="0"/>
                <a:cs typeface="Times New Roman" panose="02020603050405020304" pitchFamily="18" charset="0"/>
              </a:rPr>
              <a:t>By the end of this activity, learners will be able to:</a:t>
            </a:r>
          </a:p>
          <a:p>
            <a:pPr marL="457200" lvl="1">
              <a:spcBef>
                <a:spcPts val="0"/>
              </a:spcBef>
            </a:pPr>
            <a:r>
              <a:rPr lang="en-US" dirty="0">
                <a:effectLst/>
                <a:latin typeface="Calibri" panose="020F0502020204030204" pitchFamily="34" charset="0"/>
                <a:ea typeface="Calibri" panose="020F0502020204030204" pitchFamily="34" charset="0"/>
                <a:cs typeface="Calibri" panose="020F0502020204030204" pitchFamily="34" charset="0"/>
              </a:rPr>
              <a:t>Describe the steps to obtain a comprehensive sexual history and tailor this based on patient’s level of risk</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457200" lvl="1">
              <a:spcBef>
                <a:spcPts val="0"/>
              </a:spcBef>
            </a:pPr>
            <a:r>
              <a:rPr lang="en-US" dirty="0">
                <a:effectLst/>
                <a:latin typeface="Calibri" panose="020F0502020204030204" pitchFamily="34" charset="0"/>
                <a:ea typeface="Calibri" panose="020F0502020204030204" pitchFamily="34" charset="0"/>
                <a:cs typeface="Calibri" panose="020F0502020204030204" pitchFamily="34" charset="0"/>
              </a:rPr>
              <a:t>Perform complete, appropriate screenings for sexually transmitted illnesses based on sexual practices risk groups and patient characteristics.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457200" lvl="1">
              <a:spcBef>
                <a:spcPts val="0"/>
              </a:spcBef>
            </a:pPr>
            <a:r>
              <a:rPr lang="en-US" dirty="0">
                <a:effectLst/>
                <a:latin typeface="Calibri" panose="020F0502020204030204" pitchFamily="34" charset="0"/>
                <a:ea typeface="Calibri" panose="020F0502020204030204" pitchFamily="34" charset="0"/>
                <a:cs typeface="Calibri" panose="020F0502020204030204" pitchFamily="34" charset="0"/>
              </a:rPr>
              <a:t>Counsel patients on positive sexual transmitted illness results, safe sex practices, and refer patient appropriately for pre-exposure prophylaxis for HIV</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457200" lvl="1">
              <a:spcBef>
                <a:spcPts val="0"/>
              </a:spcBef>
            </a:pPr>
            <a:r>
              <a:rPr lang="en-US" dirty="0">
                <a:effectLst/>
                <a:latin typeface="Calibri" panose="020F0502020204030204" pitchFamily="34" charset="0"/>
                <a:ea typeface="Calibri" panose="020F0502020204030204" pitchFamily="34" charset="0"/>
                <a:cs typeface="Calibri" panose="020F0502020204030204" pitchFamily="34" charset="0"/>
              </a:rPr>
              <a:t>Treat sexually transmitted illness and be able to offer expedited partner therapy when appropriate </a:t>
            </a:r>
            <a:endParaRPr lang="en-US" b="1" dirty="0">
              <a:solidFill>
                <a:srgbClr val="00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1265290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1C3B914-9563-42C3-B9D7-B1BDC661BC44}"/>
              </a:ext>
            </a:extLst>
          </p:cNvPr>
          <p:cNvSpPr/>
          <p:nvPr/>
        </p:nvSpPr>
        <p:spPr>
          <a:xfrm>
            <a:off x="304800" y="76200"/>
            <a:ext cx="2367419" cy="5166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Vaginal Collection</a:t>
            </a:r>
          </a:p>
        </p:txBody>
      </p:sp>
      <p:pic>
        <p:nvPicPr>
          <p:cNvPr id="6" name="Picture 5" descr="Diagram&#10;&#10;Description automatically generated with medium confidence">
            <a:extLst>
              <a:ext uri="{FF2B5EF4-FFF2-40B4-BE49-F238E27FC236}">
                <a16:creationId xmlns:a16="http://schemas.microsoft.com/office/drawing/2014/main" id="{CF588CD3-45D5-49EA-AB26-EB292CF3B7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688104"/>
            <a:ext cx="1905000" cy="1308088"/>
          </a:xfrm>
          <a:prstGeom prst="rect">
            <a:avLst/>
          </a:prstGeom>
        </p:spPr>
      </p:pic>
      <p:pic>
        <p:nvPicPr>
          <p:cNvPr id="8" name="Picture 7" descr="A picture containing person&#10;&#10;Description automatically generated">
            <a:extLst>
              <a:ext uri="{FF2B5EF4-FFF2-40B4-BE49-F238E27FC236}">
                <a16:creationId xmlns:a16="http://schemas.microsoft.com/office/drawing/2014/main" id="{A322B459-8109-4298-99D3-6F4B9D8CA4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2800" y="457200"/>
            <a:ext cx="1595628" cy="1600200"/>
          </a:xfrm>
          <a:prstGeom prst="rect">
            <a:avLst/>
          </a:prstGeom>
        </p:spPr>
      </p:pic>
      <p:pic>
        <p:nvPicPr>
          <p:cNvPr id="10" name="Picture 9">
            <a:extLst>
              <a:ext uri="{FF2B5EF4-FFF2-40B4-BE49-F238E27FC236}">
                <a16:creationId xmlns:a16="http://schemas.microsoft.com/office/drawing/2014/main" id="{06BB26CF-EF4C-45D0-9EF6-DDACAD3BBF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1752600"/>
            <a:ext cx="1745351" cy="1600200"/>
          </a:xfrm>
          <a:prstGeom prst="rect">
            <a:avLst/>
          </a:prstGeom>
        </p:spPr>
      </p:pic>
      <p:pic>
        <p:nvPicPr>
          <p:cNvPr id="14" name="Picture 13" descr="Diagram&#10;&#10;Description automatically generated">
            <a:extLst>
              <a:ext uri="{FF2B5EF4-FFF2-40B4-BE49-F238E27FC236}">
                <a16:creationId xmlns:a16="http://schemas.microsoft.com/office/drawing/2014/main" id="{598ABF6D-15D6-4910-86F6-5D1EEA012C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48200" y="4953000"/>
            <a:ext cx="1636805" cy="1718282"/>
          </a:xfrm>
          <a:prstGeom prst="rect">
            <a:avLst/>
          </a:prstGeom>
        </p:spPr>
      </p:pic>
      <p:pic>
        <p:nvPicPr>
          <p:cNvPr id="16" name="Picture 15" descr="Diagram&#10;&#10;Description automatically generated">
            <a:extLst>
              <a:ext uri="{FF2B5EF4-FFF2-40B4-BE49-F238E27FC236}">
                <a16:creationId xmlns:a16="http://schemas.microsoft.com/office/drawing/2014/main" id="{249C5120-8E3D-4706-A743-6BEA8898B04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58000" y="4495800"/>
            <a:ext cx="1308584" cy="1582995"/>
          </a:xfrm>
          <a:prstGeom prst="rect">
            <a:avLst/>
          </a:prstGeom>
        </p:spPr>
      </p:pic>
      <p:pic>
        <p:nvPicPr>
          <p:cNvPr id="18" name="Picture 17" descr="Diagram&#10;&#10;Description automatically generated">
            <a:extLst>
              <a:ext uri="{FF2B5EF4-FFF2-40B4-BE49-F238E27FC236}">
                <a16:creationId xmlns:a16="http://schemas.microsoft.com/office/drawing/2014/main" id="{3C5BB1E2-60F0-4DBF-8D15-4A4066B8814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200" y="1524000"/>
            <a:ext cx="1066800" cy="1146206"/>
          </a:xfrm>
          <a:prstGeom prst="rect">
            <a:avLst/>
          </a:prstGeom>
        </p:spPr>
      </p:pic>
      <p:sp>
        <p:nvSpPr>
          <p:cNvPr id="19" name="Rectangle 18">
            <a:extLst>
              <a:ext uri="{FF2B5EF4-FFF2-40B4-BE49-F238E27FC236}">
                <a16:creationId xmlns:a16="http://schemas.microsoft.com/office/drawing/2014/main" id="{DDFD338A-4667-4EBF-89FD-11BDEF8C9E7C}"/>
              </a:ext>
            </a:extLst>
          </p:cNvPr>
          <p:cNvSpPr/>
          <p:nvPr/>
        </p:nvSpPr>
        <p:spPr>
          <a:xfrm>
            <a:off x="381000" y="762000"/>
            <a:ext cx="3810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21" name="Rectangle 20">
            <a:extLst>
              <a:ext uri="{FF2B5EF4-FFF2-40B4-BE49-F238E27FC236}">
                <a16:creationId xmlns:a16="http://schemas.microsoft.com/office/drawing/2014/main" id="{2A24D338-83BB-4D07-B34D-542EAB06A477}"/>
              </a:ext>
            </a:extLst>
          </p:cNvPr>
          <p:cNvSpPr/>
          <p:nvPr/>
        </p:nvSpPr>
        <p:spPr>
          <a:xfrm>
            <a:off x="152400" y="5486400"/>
            <a:ext cx="2057400" cy="9144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 Not Touch Swab</a:t>
            </a:r>
          </a:p>
          <a:p>
            <a:pPr algn="ctr"/>
            <a:r>
              <a:rPr lang="en-US" dirty="0"/>
              <a:t>Do Not Dump </a:t>
            </a:r>
          </a:p>
          <a:p>
            <a:pPr algn="ctr"/>
            <a:r>
              <a:rPr lang="en-US" dirty="0"/>
              <a:t>Do Not Pierce Top</a:t>
            </a:r>
          </a:p>
        </p:txBody>
      </p:sp>
      <p:pic>
        <p:nvPicPr>
          <p:cNvPr id="23" name="Picture 22" descr="Diagram&#10;&#10;Description automatically generated with medium confidence">
            <a:extLst>
              <a:ext uri="{FF2B5EF4-FFF2-40B4-BE49-F238E27FC236}">
                <a16:creationId xmlns:a16="http://schemas.microsoft.com/office/drawing/2014/main" id="{20636F42-1E74-4BFF-BE84-93C0220EB63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8600" y="4114800"/>
            <a:ext cx="1158131" cy="1186957"/>
          </a:xfrm>
          <a:prstGeom prst="rect">
            <a:avLst/>
          </a:prstGeom>
        </p:spPr>
      </p:pic>
      <p:pic>
        <p:nvPicPr>
          <p:cNvPr id="25" name="Picture 24" descr="Diagram, icon&#10;&#10;Description automatically generated">
            <a:extLst>
              <a:ext uri="{FF2B5EF4-FFF2-40B4-BE49-F238E27FC236}">
                <a16:creationId xmlns:a16="http://schemas.microsoft.com/office/drawing/2014/main" id="{C7863256-0847-4E13-8D8C-B61B44742FA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71600" y="4038600"/>
            <a:ext cx="1219200" cy="1249546"/>
          </a:xfrm>
          <a:prstGeom prst="rect">
            <a:avLst/>
          </a:prstGeom>
        </p:spPr>
      </p:pic>
      <p:sp>
        <p:nvSpPr>
          <p:cNvPr id="28" name="Rectangle 27">
            <a:extLst>
              <a:ext uri="{FF2B5EF4-FFF2-40B4-BE49-F238E27FC236}">
                <a16:creationId xmlns:a16="http://schemas.microsoft.com/office/drawing/2014/main" id="{E27D6CC4-5BF2-4FDE-B0EF-76DFF8796EE3}"/>
              </a:ext>
            </a:extLst>
          </p:cNvPr>
          <p:cNvSpPr/>
          <p:nvPr/>
        </p:nvSpPr>
        <p:spPr>
          <a:xfrm>
            <a:off x="1066800" y="762000"/>
            <a:ext cx="2057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Twist off cap</a:t>
            </a:r>
          </a:p>
          <a:p>
            <a:pPr algn="ctr"/>
            <a:r>
              <a:rPr lang="en-US" dirty="0"/>
              <a:t>Hold swab at mark</a:t>
            </a:r>
          </a:p>
        </p:txBody>
      </p:sp>
      <p:sp>
        <p:nvSpPr>
          <p:cNvPr id="29" name="Rectangle 28">
            <a:extLst>
              <a:ext uri="{FF2B5EF4-FFF2-40B4-BE49-F238E27FC236}">
                <a16:creationId xmlns:a16="http://schemas.microsoft.com/office/drawing/2014/main" id="{2A2D3EAA-E6DB-485A-95CA-2E110A292D40}"/>
              </a:ext>
            </a:extLst>
          </p:cNvPr>
          <p:cNvSpPr/>
          <p:nvPr/>
        </p:nvSpPr>
        <p:spPr>
          <a:xfrm>
            <a:off x="5867400" y="609600"/>
            <a:ext cx="27432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Patient or provider:</a:t>
            </a:r>
          </a:p>
          <a:p>
            <a:pPr algn="ctr"/>
            <a:r>
              <a:rPr lang="en-US" dirty="0"/>
              <a:t>Insert swab into vagina </a:t>
            </a:r>
          </a:p>
          <a:p>
            <a:pPr algn="ctr"/>
            <a:r>
              <a:rPr lang="en-US" dirty="0"/>
              <a:t>Twist for 30 seconds</a:t>
            </a:r>
          </a:p>
        </p:txBody>
      </p:sp>
      <p:sp>
        <p:nvSpPr>
          <p:cNvPr id="30" name="Rectangle 29">
            <a:extLst>
              <a:ext uri="{FF2B5EF4-FFF2-40B4-BE49-F238E27FC236}">
                <a16:creationId xmlns:a16="http://schemas.microsoft.com/office/drawing/2014/main" id="{F5A2D55E-4E4E-4168-9B30-8AF3F6E3E525}"/>
              </a:ext>
            </a:extLst>
          </p:cNvPr>
          <p:cNvSpPr/>
          <p:nvPr/>
        </p:nvSpPr>
        <p:spPr>
          <a:xfrm>
            <a:off x="5181600" y="609600"/>
            <a:ext cx="3810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31" name="Rectangle 30">
            <a:extLst>
              <a:ext uri="{FF2B5EF4-FFF2-40B4-BE49-F238E27FC236}">
                <a16:creationId xmlns:a16="http://schemas.microsoft.com/office/drawing/2014/main" id="{CE454EAA-25C3-4C95-96F3-7F47521C9366}"/>
              </a:ext>
            </a:extLst>
          </p:cNvPr>
          <p:cNvSpPr/>
          <p:nvPr/>
        </p:nvSpPr>
        <p:spPr>
          <a:xfrm>
            <a:off x="4191000" y="3445700"/>
            <a:ext cx="2661781" cy="1507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Twist off cap</a:t>
            </a:r>
          </a:p>
          <a:p>
            <a:pPr algn="ctr"/>
            <a:r>
              <a:rPr lang="en-US" dirty="0"/>
              <a:t>Insert swab</a:t>
            </a:r>
          </a:p>
          <a:p>
            <a:pPr algn="ctr"/>
            <a:r>
              <a:rPr lang="en-US" dirty="0"/>
              <a:t>Break swab at mark</a:t>
            </a:r>
          </a:p>
          <a:p>
            <a:pPr algn="ctr"/>
            <a:r>
              <a:rPr lang="en-US" dirty="0"/>
              <a:t>Throw away top of swab </a:t>
            </a:r>
          </a:p>
          <a:p>
            <a:pPr algn="ctr"/>
            <a:r>
              <a:rPr lang="en-US" dirty="0"/>
              <a:t>Twist cap back on</a:t>
            </a:r>
          </a:p>
        </p:txBody>
      </p:sp>
      <p:sp>
        <p:nvSpPr>
          <p:cNvPr id="32" name="Rectangle 31">
            <a:extLst>
              <a:ext uri="{FF2B5EF4-FFF2-40B4-BE49-F238E27FC236}">
                <a16:creationId xmlns:a16="http://schemas.microsoft.com/office/drawing/2014/main" id="{4CC14E0B-AF8F-4F66-BD04-5F9609F1709A}"/>
              </a:ext>
            </a:extLst>
          </p:cNvPr>
          <p:cNvSpPr/>
          <p:nvPr/>
        </p:nvSpPr>
        <p:spPr>
          <a:xfrm>
            <a:off x="3657600" y="3429000"/>
            <a:ext cx="3810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pic>
        <p:nvPicPr>
          <p:cNvPr id="34" name="Picture 33" descr="Diagram&#10;&#10;Description automatically generated">
            <a:extLst>
              <a:ext uri="{FF2B5EF4-FFF2-40B4-BE49-F238E27FC236}">
                <a16:creationId xmlns:a16="http://schemas.microsoft.com/office/drawing/2014/main" id="{8F272993-5E1B-4E05-87DC-EAA2E76F51E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76600" y="5062182"/>
            <a:ext cx="1295400" cy="1575751"/>
          </a:xfrm>
          <a:prstGeom prst="rect">
            <a:avLst/>
          </a:prstGeom>
        </p:spPr>
      </p:pic>
      <p:pic>
        <p:nvPicPr>
          <p:cNvPr id="27" name="Picture 26" descr="Diagram&#10;&#10;Description automatically generated with low confidence">
            <a:extLst>
              <a:ext uri="{FF2B5EF4-FFF2-40B4-BE49-F238E27FC236}">
                <a16:creationId xmlns:a16="http://schemas.microsoft.com/office/drawing/2014/main" id="{088EE4DA-D062-431C-806F-F0E02F77CF4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90800" y="4038600"/>
            <a:ext cx="1214535" cy="1220282"/>
          </a:xfrm>
          <a:prstGeom prst="rect">
            <a:avLst/>
          </a:prstGeom>
        </p:spPr>
      </p:pic>
      <p:sp>
        <p:nvSpPr>
          <p:cNvPr id="4" name="Rectangle: Rounded Corners 3">
            <a:extLst>
              <a:ext uri="{FF2B5EF4-FFF2-40B4-BE49-F238E27FC236}">
                <a16:creationId xmlns:a16="http://schemas.microsoft.com/office/drawing/2014/main" id="{C08DB714-FAFB-4AE3-8205-D18EEF4AE3DC}"/>
              </a:ext>
            </a:extLst>
          </p:cNvPr>
          <p:cNvSpPr/>
          <p:nvPr/>
        </p:nvSpPr>
        <p:spPr>
          <a:xfrm>
            <a:off x="5943600" y="6248400"/>
            <a:ext cx="2977019" cy="516699"/>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*order as endocervical gonorrhea/chlamydia PCR</a:t>
            </a:r>
          </a:p>
        </p:txBody>
      </p:sp>
      <p:sp>
        <p:nvSpPr>
          <p:cNvPr id="35" name="Rectangle 34">
            <a:extLst>
              <a:ext uri="{FF2B5EF4-FFF2-40B4-BE49-F238E27FC236}">
                <a16:creationId xmlns:a16="http://schemas.microsoft.com/office/drawing/2014/main" id="{1AD8C711-8E11-42DD-8D57-AECFACD4D764}"/>
              </a:ext>
            </a:extLst>
          </p:cNvPr>
          <p:cNvSpPr/>
          <p:nvPr/>
        </p:nvSpPr>
        <p:spPr>
          <a:xfrm>
            <a:off x="6934200" y="3429000"/>
            <a:ext cx="2057400" cy="6858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foil top should never be broken</a:t>
            </a:r>
          </a:p>
        </p:txBody>
      </p:sp>
    </p:spTree>
    <p:extLst>
      <p:ext uri="{BB962C8B-B14F-4D97-AF65-F5344CB8AC3E}">
        <p14:creationId xmlns:p14="http://schemas.microsoft.com/office/powerpoint/2010/main" val="2975739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A0463-A811-457A-998F-802A5435EF37}"/>
              </a:ext>
            </a:extLst>
          </p:cNvPr>
          <p:cNvSpPr>
            <a:spLocks noGrp="1"/>
          </p:cNvSpPr>
          <p:nvPr>
            <p:ph type="title"/>
          </p:nvPr>
        </p:nvSpPr>
        <p:spPr>
          <a:xfrm>
            <a:off x="533400" y="540615"/>
            <a:ext cx="7886700" cy="1379832"/>
          </a:xfrm>
        </p:spPr>
        <p:txBody>
          <a:bodyPr>
            <a:normAutofit/>
          </a:bodyPr>
          <a:lstStyle/>
          <a:p>
            <a:r>
              <a:rPr lang="en-US" dirty="0"/>
              <a:t>Case 2: 48 year-old male presents to establish care</a:t>
            </a:r>
          </a:p>
        </p:txBody>
      </p:sp>
      <p:pic>
        <p:nvPicPr>
          <p:cNvPr id="5" name="Picture 4" descr="English business man">
            <a:extLst>
              <a:ext uri="{FF2B5EF4-FFF2-40B4-BE49-F238E27FC236}">
                <a16:creationId xmlns:a16="http://schemas.microsoft.com/office/drawing/2014/main" id="{BFC9CB95-E9BB-466F-B6BA-15C487D0C4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2106" y="2385886"/>
            <a:ext cx="1147647" cy="3577885"/>
          </a:xfrm>
          <a:prstGeom prst="rect">
            <a:avLst/>
          </a:prstGeom>
        </p:spPr>
      </p:pic>
      <p:sp>
        <p:nvSpPr>
          <p:cNvPr id="7" name="Title 1">
            <a:extLst>
              <a:ext uri="{FF2B5EF4-FFF2-40B4-BE49-F238E27FC236}">
                <a16:creationId xmlns:a16="http://schemas.microsoft.com/office/drawing/2014/main" id="{ECE4B0BA-36F7-43DD-9E0B-29A898C4617D}"/>
              </a:ext>
            </a:extLst>
          </p:cNvPr>
          <p:cNvSpPr txBox="1">
            <a:spLocks/>
          </p:cNvSpPr>
          <p:nvPr/>
        </p:nvSpPr>
        <p:spPr>
          <a:xfrm>
            <a:off x="3352800" y="3429000"/>
            <a:ext cx="4731958"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300" dirty="0"/>
          </a:p>
        </p:txBody>
      </p:sp>
      <p:sp>
        <p:nvSpPr>
          <p:cNvPr id="8" name="TextBox 7">
            <a:extLst>
              <a:ext uri="{FF2B5EF4-FFF2-40B4-BE49-F238E27FC236}">
                <a16:creationId xmlns:a16="http://schemas.microsoft.com/office/drawing/2014/main" id="{299E711F-D2B3-59A9-F6BF-0BE887F4846C}"/>
              </a:ext>
            </a:extLst>
          </p:cNvPr>
          <p:cNvSpPr txBox="1"/>
          <p:nvPr/>
        </p:nvSpPr>
        <p:spPr>
          <a:xfrm>
            <a:off x="3276600" y="3352800"/>
            <a:ext cx="4572000" cy="646331"/>
          </a:xfrm>
          <a:prstGeom prst="rect">
            <a:avLst/>
          </a:prstGeom>
          <a:noFill/>
        </p:spPr>
        <p:txBody>
          <a:bodyPr wrap="square">
            <a:spAutoFit/>
          </a:bodyPr>
          <a:lstStyle/>
          <a:p>
            <a:r>
              <a:rPr lang="en-US" sz="1800" dirty="0"/>
              <a:t>What questions would you ask a patient to guide STI screening and counseling?</a:t>
            </a:r>
          </a:p>
        </p:txBody>
      </p:sp>
    </p:spTree>
    <p:extLst>
      <p:ext uri="{BB962C8B-B14F-4D97-AF65-F5344CB8AC3E}">
        <p14:creationId xmlns:p14="http://schemas.microsoft.com/office/powerpoint/2010/main" val="21766053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643B3-E8BD-4AB2-BE1B-FE44417CDF19}"/>
              </a:ext>
            </a:extLst>
          </p:cNvPr>
          <p:cNvSpPr>
            <a:spLocks noGrp="1"/>
          </p:cNvSpPr>
          <p:nvPr>
            <p:ph type="title"/>
          </p:nvPr>
        </p:nvSpPr>
        <p:spPr>
          <a:xfrm>
            <a:off x="628650" y="365126"/>
            <a:ext cx="7886700" cy="1768474"/>
          </a:xfrm>
        </p:spPr>
        <p:txBody>
          <a:bodyPr>
            <a:normAutofit fontScale="90000"/>
          </a:bodyPr>
          <a:lstStyle/>
          <a:p>
            <a:r>
              <a:rPr lang="en-US" sz="4400" dirty="0"/>
              <a:t>What questions would you ask a patient to guide STI screening and counseling?</a:t>
            </a:r>
          </a:p>
        </p:txBody>
      </p:sp>
      <p:sp>
        <p:nvSpPr>
          <p:cNvPr id="3" name="Content Placeholder 2">
            <a:extLst>
              <a:ext uri="{FF2B5EF4-FFF2-40B4-BE49-F238E27FC236}">
                <a16:creationId xmlns:a16="http://schemas.microsoft.com/office/drawing/2014/main" id="{D8C170F5-8289-4D7F-A9C9-BC701E72C34A}"/>
              </a:ext>
            </a:extLst>
          </p:cNvPr>
          <p:cNvSpPr>
            <a:spLocks noGrp="1"/>
          </p:cNvSpPr>
          <p:nvPr>
            <p:ph idx="1"/>
          </p:nvPr>
        </p:nvSpPr>
        <p:spPr>
          <a:xfrm>
            <a:off x="609600" y="2209800"/>
            <a:ext cx="7886700" cy="4351338"/>
          </a:xfrm>
        </p:spPr>
        <p:txBody>
          <a:bodyPr>
            <a:normAutofit fontScale="92500" lnSpcReduction="20000"/>
          </a:bodyPr>
          <a:lstStyle/>
          <a:p>
            <a:pPr marL="214313" indent="-214313">
              <a:buFontTx/>
              <a:buChar char="•"/>
            </a:pPr>
            <a:r>
              <a:rPr lang="en-US" dirty="0"/>
              <a:t>Types of sexual practices (anal, genital, oral)</a:t>
            </a:r>
          </a:p>
          <a:p>
            <a:pPr marL="214313" indent="-214313">
              <a:buFontTx/>
              <a:buChar char="•"/>
            </a:pPr>
            <a:r>
              <a:rPr lang="en-US" dirty="0"/>
              <a:t>Prior diagnosis of STI</a:t>
            </a:r>
          </a:p>
          <a:p>
            <a:pPr marL="214313" indent="-214313">
              <a:buFontTx/>
              <a:buChar char="•"/>
            </a:pPr>
            <a:r>
              <a:rPr lang="en-US" dirty="0"/>
              <a:t>Multiple sex partners in the last year</a:t>
            </a:r>
          </a:p>
          <a:p>
            <a:pPr marL="214313" indent="-214313">
              <a:buFontTx/>
              <a:buChar char="•"/>
            </a:pPr>
            <a:r>
              <a:rPr lang="en-US" dirty="0"/>
              <a:t>Concern that current partner may have multiple partners </a:t>
            </a:r>
          </a:p>
          <a:p>
            <a:pPr marL="214313" indent="-214313">
              <a:buFontTx/>
              <a:buChar char="•"/>
            </a:pPr>
            <a:r>
              <a:rPr lang="en-US" dirty="0"/>
              <a:t>Exchange sex for drugs or money </a:t>
            </a:r>
          </a:p>
          <a:p>
            <a:pPr marL="214313" indent="-214313">
              <a:buFontTx/>
              <a:buChar char="•"/>
            </a:pPr>
            <a:r>
              <a:rPr lang="en-US" dirty="0"/>
              <a:t>Sex while under the influence of substances </a:t>
            </a:r>
          </a:p>
          <a:p>
            <a:pPr marL="214313" indent="-214313">
              <a:buFontTx/>
              <a:buChar char="•"/>
            </a:pPr>
            <a:r>
              <a:rPr lang="en-US" dirty="0"/>
              <a:t>Inconsistent condom use</a:t>
            </a:r>
          </a:p>
          <a:p>
            <a:pPr marL="214313" indent="-214313">
              <a:buFontTx/>
              <a:buChar char="•"/>
            </a:pPr>
            <a:r>
              <a:rPr lang="en-US" dirty="0"/>
              <a:t>HIV positive</a:t>
            </a:r>
          </a:p>
          <a:p>
            <a:endParaRPr lang="en-US" dirty="0"/>
          </a:p>
          <a:p>
            <a:pPr marL="0" indent="0">
              <a:buNone/>
            </a:pPr>
            <a:r>
              <a:rPr lang="en-US" dirty="0"/>
              <a:t>  </a:t>
            </a:r>
          </a:p>
          <a:p>
            <a:endParaRPr lang="en-US" dirty="0"/>
          </a:p>
        </p:txBody>
      </p:sp>
    </p:spTree>
    <p:extLst>
      <p:ext uri="{BB962C8B-B14F-4D97-AF65-F5344CB8AC3E}">
        <p14:creationId xmlns:p14="http://schemas.microsoft.com/office/powerpoint/2010/main" val="3781929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292D65E-E7D2-4FD6-9E89-6CF21725DC1A}"/>
              </a:ext>
            </a:extLst>
          </p:cNvPr>
          <p:cNvSpPr/>
          <p:nvPr/>
        </p:nvSpPr>
        <p:spPr>
          <a:xfrm>
            <a:off x="2895600" y="762000"/>
            <a:ext cx="3306298" cy="812942"/>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050" b="1" u="sng" dirty="0"/>
              <a:t>SET THE STAGE</a:t>
            </a:r>
          </a:p>
          <a:p>
            <a:pPr marL="214313" indent="-214313">
              <a:buFont typeface="Arial" panose="020B0604020202020204" pitchFamily="34" charset="0"/>
              <a:buChar char="•"/>
            </a:pPr>
            <a:r>
              <a:rPr lang="en-US" sz="1050" dirty="0"/>
              <a:t>Bring up sexual history as part of the overall history</a:t>
            </a:r>
          </a:p>
          <a:p>
            <a:pPr marL="214313" indent="-214313">
              <a:buFont typeface="Arial" panose="020B0604020202020204" pitchFamily="34" charset="0"/>
              <a:buChar char="•"/>
            </a:pPr>
            <a:r>
              <a:rPr lang="en-US" sz="1050" dirty="0"/>
              <a:t>Explain you ask these questions to all patients</a:t>
            </a:r>
          </a:p>
          <a:p>
            <a:pPr marL="214313" indent="-214313">
              <a:buFont typeface="Arial" panose="020B0604020202020204" pitchFamily="34" charset="0"/>
              <a:buChar char="•"/>
            </a:pPr>
            <a:r>
              <a:rPr lang="en-US" sz="1050" dirty="0"/>
              <a:t>Ensure confidentiality</a:t>
            </a:r>
          </a:p>
        </p:txBody>
      </p:sp>
      <p:sp>
        <p:nvSpPr>
          <p:cNvPr id="5" name="Rectangle: Rounded Corners 4">
            <a:extLst>
              <a:ext uri="{FF2B5EF4-FFF2-40B4-BE49-F238E27FC236}">
                <a16:creationId xmlns:a16="http://schemas.microsoft.com/office/drawing/2014/main" id="{4247348C-5217-4AA7-A30F-EB38A4806794}"/>
              </a:ext>
            </a:extLst>
          </p:cNvPr>
          <p:cNvSpPr/>
          <p:nvPr/>
        </p:nvSpPr>
        <p:spPr>
          <a:xfrm>
            <a:off x="2578190" y="1676400"/>
            <a:ext cx="3987614" cy="89271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050" b="1" u="sng" dirty="0"/>
              <a:t>SCREENING QUESTIONS</a:t>
            </a:r>
          </a:p>
          <a:p>
            <a:pPr marL="257175" indent="-257175">
              <a:buAutoNum type="arabicPeriod"/>
            </a:pPr>
            <a:r>
              <a:rPr lang="en-US" sz="1050" dirty="0"/>
              <a:t>Are you currently or previously sexually active?</a:t>
            </a:r>
          </a:p>
          <a:p>
            <a:pPr marL="257175" indent="-257175">
              <a:buAutoNum type="arabicPeriod"/>
            </a:pPr>
            <a:r>
              <a:rPr lang="en-US" sz="1050" dirty="0"/>
              <a:t>What are the gender identities of your sexual partners (men, women, nonbinary)?</a:t>
            </a:r>
          </a:p>
          <a:p>
            <a:pPr marL="257175" indent="-257175">
              <a:buAutoNum type="arabicPeriod"/>
            </a:pPr>
            <a:r>
              <a:rPr lang="en-US" sz="1050" dirty="0"/>
              <a:t>How many people have you had sex within the past year?</a:t>
            </a:r>
          </a:p>
        </p:txBody>
      </p:sp>
      <p:sp>
        <p:nvSpPr>
          <p:cNvPr id="6" name="Rectangle: Rounded Corners 5">
            <a:extLst>
              <a:ext uri="{FF2B5EF4-FFF2-40B4-BE49-F238E27FC236}">
                <a16:creationId xmlns:a16="http://schemas.microsoft.com/office/drawing/2014/main" id="{34B0E9BF-A346-4918-BC06-260057890B34}"/>
              </a:ext>
            </a:extLst>
          </p:cNvPr>
          <p:cNvSpPr/>
          <p:nvPr/>
        </p:nvSpPr>
        <p:spPr>
          <a:xfrm>
            <a:off x="471669" y="2723224"/>
            <a:ext cx="3037114" cy="2188055"/>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MULTIPLE PARTNERS OR NEW PARTNER</a:t>
            </a:r>
          </a:p>
          <a:p>
            <a:r>
              <a:rPr lang="en-US" sz="975" dirty="0"/>
              <a:t>Ask about:</a:t>
            </a:r>
          </a:p>
          <a:p>
            <a:pPr marL="214313" indent="-214313">
              <a:buFont typeface="Arial" panose="020B0604020202020204" pitchFamily="34" charset="0"/>
              <a:buChar char="•"/>
            </a:pPr>
            <a:r>
              <a:rPr lang="en-US" sz="975" dirty="0"/>
              <a:t>Types of sexual practices (anal, genital, oral)</a:t>
            </a:r>
          </a:p>
          <a:p>
            <a:pPr marL="214313" indent="-214313">
              <a:buFont typeface="Arial" panose="020B0604020202020204" pitchFamily="34" charset="0"/>
              <a:buChar char="•"/>
            </a:pPr>
            <a:r>
              <a:rPr lang="en-US" sz="975" dirty="0"/>
              <a:t>Protection from STIs and pregnancy</a:t>
            </a:r>
          </a:p>
          <a:p>
            <a:pPr marL="214313" indent="-214313">
              <a:buFont typeface="Arial" panose="020B0604020202020204" pitchFamily="34" charset="0"/>
              <a:buChar char="•"/>
            </a:pPr>
            <a:r>
              <a:rPr lang="en-US" sz="975" dirty="0"/>
              <a:t>Issues with sexual function</a:t>
            </a:r>
          </a:p>
          <a:p>
            <a:pPr marL="214313" indent="-214313">
              <a:buFont typeface="Arial" panose="020B0604020202020204" pitchFamily="34" charset="0"/>
              <a:buChar char="•"/>
            </a:pPr>
            <a:r>
              <a:rPr lang="en-US" sz="975" dirty="0"/>
              <a:t>Drug and alcohol use</a:t>
            </a:r>
          </a:p>
          <a:p>
            <a:pPr marL="214313" indent="-214313">
              <a:buFont typeface="Arial" panose="020B0604020202020204" pitchFamily="34" charset="0"/>
              <a:buChar char="•"/>
            </a:pPr>
            <a:r>
              <a:rPr lang="en-US" sz="975" dirty="0"/>
              <a:t>Exchange of sex for money, items, or services</a:t>
            </a:r>
          </a:p>
          <a:p>
            <a:pPr marL="214313" indent="-214313">
              <a:buFont typeface="Arial" panose="020B0604020202020204" pitchFamily="34" charset="0"/>
              <a:buChar char="•"/>
            </a:pPr>
            <a:r>
              <a:rPr lang="en-US" sz="975" dirty="0"/>
              <a:t>Previous STI testing</a:t>
            </a:r>
          </a:p>
          <a:p>
            <a:pPr marL="557213" lvl="1" indent="-214313">
              <a:buFont typeface="Arial" panose="020B0604020202020204" pitchFamily="34" charset="0"/>
              <a:buChar char="•"/>
            </a:pPr>
            <a:r>
              <a:rPr lang="en-US" sz="975" dirty="0"/>
              <a:t>If positive, treatment and if partner treated</a:t>
            </a:r>
          </a:p>
          <a:p>
            <a:pPr marL="214313" indent="-214313">
              <a:buFont typeface="Arial" panose="020B0604020202020204" pitchFamily="34" charset="0"/>
              <a:buChar char="•"/>
            </a:pPr>
            <a:r>
              <a:rPr lang="en-US" sz="975" dirty="0"/>
              <a:t>Current or previous partners STI tested</a:t>
            </a:r>
          </a:p>
          <a:p>
            <a:pPr marL="557213" lvl="1" indent="-214313">
              <a:buFont typeface="Arial" panose="020B0604020202020204" pitchFamily="34" charset="0"/>
              <a:buChar char="•"/>
            </a:pPr>
            <a:r>
              <a:rPr lang="en-US" sz="975" dirty="0"/>
              <a:t>If positive, treatment</a:t>
            </a:r>
          </a:p>
          <a:p>
            <a:pPr marL="557213" lvl="1" indent="-214313">
              <a:buFont typeface="Arial" panose="020B0604020202020204" pitchFamily="34" charset="0"/>
              <a:buChar char="•"/>
            </a:pPr>
            <a:r>
              <a:rPr lang="en-US" sz="975" dirty="0"/>
              <a:t>If not tested before, offer referral</a:t>
            </a:r>
          </a:p>
        </p:txBody>
      </p:sp>
      <p:sp>
        <p:nvSpPr>
          <p:cNvPr id="8" name="Rectangle: Rounded Corners 7">
            <a:extLst>
              <a:ext uri="{FF2B5EF4-FFF2-40B4-BE49-F238E27FC236}">
                <a16:creationId xmlns:a16="http://schemas.microsoft.com/office/drawing/2014/main" id="{D8B68BE4-94AF-4A09-8879-B276728DB884}"/>
              </a:ext>
            </a:extLst>
          </p:cNvPr>
          <p:cNvSpPr/>
          <p:nvPr/>
        </p:nvSpPr>
        <p:spPr>
          <a:xfrm>
            <a:off x="3868491" y="2753165"/>
            <a:ext cx="2519908" cy="215811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LONG-TERM MONOGAMOUS PARTNER</a:t>
            </a:r>
          </a:p>
          <a:p>
            <a:r>
              <a:rPr lang="en-US" sz="975" dirty="0"/>
              <a:t>Ask about:</a:t>
            </a:r>
          </a:p>
          <a:p>
            <a:pPr marL="214313" indent="-214313">
              <a:buFont typeface="Arial" panose="020B0604020202020204" pitchFamily="34" charset="0"/>
              <a:buChar char="•"/>
            </a:pPr>
            <a:r>
              <a:rPr lang="en-US" sz="975" dirty="0"/>
              <a:t>Pregnancy plans and protection</a:t>
            </a:r>
          </a:p>
          <a:p>
            <a:pPr marL="214313" indent="-214313">
              <a:buFont typeface="Arial" panose="020B0604020202020204" pitchFamily="34" charset="0"/>
              <a:buChar char="•"/>
            </a:pPr>
            <a:r>
              <a:rPr lang="en-US" sz="975" dirty="0"/>
              <a:t>Drug and alcohol use</a:t>
            </a:r>
          </a:p>
          <a:p>
            <a:pPr marL="214313" indent="-214313">
              <a:buFont typeface="Arial" panose="020B0604020202020204" pitchFamily="34" charset="0"/>
              <a:buChar char="•"/>
            </a:pPr>
            <a:r>
              <a:rPr lang="en-US" sz="975" dirty="0"/>
              <a:t>Issues with sexual function</a:t>
            </a:r>
          </a:p>
          <a:p>
            <a:pPr marL="214313" indent="-214313">
              <a:buFont typeface="Arial" panose="020B0604020202020204" pitchFamily="34" charset="0"/>
              <a:buChar char="•"/>
            </a:pPr>
            <a:r>
              <a:rPr lang="en-US" sz="975" dirty="0"/>
              <a:t>Previous STI testing</a:t>
            </a:r>
          </a:p>
          <a:p>
            <a:pPr marL="557213" lvl="1" indent="-214313">
              <a:buFont typeface="Arial" panose="020B0604020202020204" pitchFamily="34" charset="0"/>
              <a:buChar char="•"/>
            </a:pPr>
            <a:r>
              <a:rPr lang="en-US" sz="975" dirty="0"/>
              <a:t>If positive, treatment and if partner treated</a:t>
            </a:r>
          </a:p>
          <a:p>
            <a:pPr marL="557213" lvl="1" indent="-214313">
              <a:buFont typeface="Arial" panose="020B0604020202020204" pitchFamily="34" charset="0"/>
              <a:buChar char="•"/>
            </a:pPr>
            <a:endParaRPr lang="en-US" sz="975" dirty="0"/>
          </a:p>
          <a:p>
            <a:pPr marL="557213" lvl="1" indent="-214313">
              <a:buFont typeface="Arial" panose="020B0604020202020204" pitchFamily="34" charset="0"/>
              <a:buChar char="•"/>
            </a:pPr>
            <a:endParaRPr lang="en-US" sz="975" dirty="0"/>
          </a:p>
          <a:p>
            <a:r>
              <a:rPr lang="en-US" sz="975" dirty="0"/>
              <a:t>*If partner is </a:t>
            </a:r>
            <a:r>
              <a:rPr lang="en-US" sz="975" dirty="0" err="1"/>
              <a:t>nonmonogamous</a:t>
            </a:r>
            <a:r>
              <a:rPr lang="en-US" sz="975" dirty="0"/>
              <a:t>, ask screening questions for multiple partners</a:t>
            </a:r>
          </a:p>
        </p:txBody>
      </p:sp>
      <p:sp>
        <p:nvSpPr>
          <p:cNvPr id="9" name="Rectangle: Rounded Corners 8">
            <a:extLst>
              <a:ext uri="{FF2B5EF4-FFF2-40B4-BE49-F238E27FC236}">
                <a16:creationId xmlns:a16="http://schemas.microsoft.com/office/drawing/2014/main" id="{9E6A770F-7E18-4A28-8A6B-2A26856A73A5}"/>
              </a:ext>
            </a:extLst>
          </p:cNvPr>
          <p:cNvSpPr/>
          <p:nvPr/>
        </p:nvSpPr>
        <p:spPr>
          <a:xfrm>
            <a:off x="6748106" y="2723225"/>
            <a:ext cx="1924226" cy="218805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NOT SEXUALLY ACTIVE</a:t>
            </a:r>
          </a:p>
          <a:p>
            <a:r>
              <a:rPr lang="en-US" sz="975" dirty="0"/>
              <a:t>Ask about:</a:t>
            </a:r>
          </a:p>
          <a:p>
            <a:pPr marL="214313" indent="-214313">
              <a:buFont typeface="Arial" panose="020B0604020202020204" pitchFamily="34" charset="0"/>
              <a:buChar char="•"/>
            </a:pPr>
            <a:r>
              <a:rPr lang="en-US" sz="975" dirty="0"/>
              <a:t>Plans for future sexual activity</a:t>
            </a:r>
          </a:p>
        </p:txBody>
      </p:sp>
      <p:sp>
        <p:nvSpPr>
          <p:cNvPr id="7" name="Rectangle: Rounded Corners 6">
            <a:extLst>
              <a:ext uri="{FF2B5EF4-FFF2-40B4-BE49-F238E27FC236}">
                <a16:creationId xmlns:a16="http://schemas.microsoft.com/office/drawing/2014/main" id="{3E647694-B756-4CDA-AA54-8B6D3A5CA97E}"/>
              </a:ext>
            </a:extLst>
          </p:cNvPr>
          <p:cNvSpPr/>
          <p:nvPr/>
        </p:nvSpPr>
        <p:spPr>
          <a:xfrm>
            <a:off x="3408032" y="5101823"/>
            <a:ext cx="2327929" cy="876783"/>
          </a:xfrm>
          <a:prstGeom prst="roundRect">
            <a:avLst/>
          </a:prstGeom>
          <a:solidFill>
            <a:schemeClr val="accent6">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050" b="1" u="sng" dirty="0"/>
              <a:t>FOLLOW UP AS APPROPRIATE</a:t>
            </a:r>
            <a:endParaRPr lang="en-US" sz="1050" dirty="0"/>
          </a:p>
          <a:p>
            <a:pPr marL="214313" indent="-214313">
              <a:buFont typeface="Arial" panose="020B0604020202020204" pitchFamily="34" charset="0"/>
              <a:buChar char="•"/>
            </a:pPr>
            <a:r>
              <a:rPr lang="en-US" sz="1050" dirty="0"/>
              <a:t>STI testing</a:t>
            </a:r>
          </a:p>
          <a:p>
            <a:pPr marL="214313" indent="-214313">
              <a:buFont typeface="Arial" panose="020B0604020202020204" pitchFamily="34" charset="0"/>
              <a:buChar char="•"/>
            </a:pPr>
            <a:r>
              <a:rPr lang="en-US" sz="1050" dirty="0"/>
              <a:t>Safe sex practice counseling</a:t>
            </a:r>
          </a:p>
          <a:p>
            <a:pPr marL="214313" indent="-214313">
              <a:buFont typeface="Arial" panose="020B0604020202020204" pitchFamily="34" charset="0"/>
              <a:buChar char="•"/>
            </a:pPr>
            <a:r>
              <a:rPr lang="en-US" sz="1050" dirty="0"/>
              <a:t>Referrals for sexual dysfunction</a:t>
            </a:r>
          </a:p>
          <a:p>
            <a:pPr marL="214313" indent="-214313">
              <a:buFont typeface="Arial" panose="020B0604020202020204" pitchFamily="34" charset="0"/>
              <a:buChar char="•"/>
            </a:pPr>
            <a:r>
              <a:rPr lang="en-US" sz="1050" dirty="0"/>
              <a:t>Address questions or concerns</a:t>
            </a:r>
          </a:p>
        </p:txBody>
      </p:sp>
      <p:cxnSp>
        <p:nvCxnSpPr>
          <p:cNvPr id="3" name="Straight Connector 2">
            <a:extLst>
              <a:ext uri="{FF2B5EF4-FFF2-40B4-BE49-F238E27FC236}">
                <a16:creationId xmlns:a16="http://schemas.microsoft.com/office/drawing/2014/main" id="{D2088FFF-9884-4637-871C-2DCA993EF7AB}"/>
              </a:ext>
            </a:extLst>
          </p:cNvPr>
          <p:cNvCxnSpPr>
            <a:cxnSpLocks/>
          </p:cNvCxnSpPr>
          <p:nvPr/>
        </p:nvCxnSpPr>
        <p:spPr>
          <a:xfrm flipH="1">
            <a:off x="4571997" y="1600423"/>
            <a:ext cx="522" cy="75977"/>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5BB5FAC1-1AD5-41F7-8D70-2B6C7E6C9714}"/>
              </a:ext>
            </a:extLst>
          </p:cNvPr>
          <p:cNvCxnSpPr>
            <a:cxnSpLocks/>
          </p:cNvCxnSpPr>
          <p:nvPr/>
        </p:nvCxnSpPr>
        <p:spPr>
          <a:xfrm>
            <a:off x="4571997" y="2569119"/>
            <a:ext cx="0" cy="60767"/>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8D5C2A49-E70D-4523-8E12-6B0FAF5E3977}"/>
              </a:ext>
            </a:extLst>
          </p:cNvPr>
          <p:cNvCxnSpPr>
            <a:cxnSpLocks/>
          </p:cNvCxnSpPr>
          <p:nvPr/>
        </p:nvCxnSpPr>
        <p:spPr>
          <a:xfrm flipH="1">
            <a:off x="1987293" y="2620536"/>
            <a:ext cx="572845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9F45C354-1639-4231-BC9C-0F68A69AF042}"/>
              </a:ext>
            </a:extLst>
          </p:cNvPr>
          <p:cNvCxnSpPr>
            <a:cxnSpLocks/>
          </p:cNvCxnSpPr>
          <p:nvPr/>
        </p:nvCxnSpPr>
        <p:spPr>
          <a:xfrm>
            <a:off x="5127661" y="2617820"/>
            <a:ext cx="0" cy="133193"/>
          </a:xfrm>
          <a:prstGeom prst="line">
            <a:avLst/>
          </a:prstGeom>
          <a:ln w="19050"/>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71B78615-FC54-445B-A812-2942DA641BCA}"/>
              </a:ext>
            </a:extLst>
          </p:cNvPr>
          <p:cNvCxnSpPr>
            <a:cxnSpLocks/>
          </p:cNvCxnSpPr>
          <p:nvPr/>
        </p:nvCxnSpPr>
        <p:spPr>
          <a:xfrm>
            <a:off x="7709433" y="2609346"/>
            <a:ext cx="787"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AD59E874-AC0B-4F0E-9FA0-52CC779B59D0}"/>
              </a:ext>
            </a:extLst>
          </p:cNvPr>
          <p:cNvCxnSpPr>
            <a:cxnSpLocks/>
            <a:endCxn id="6" idx="0"/>
          </p:cNvCxnSpPr>
          <p:nvPr/>
        </p:nvCxnSpPr>
        <p:spPr>
          <a:xfrm>
            <a:off x="1990226" y="2609346"/>
            <a:ext cx="0" cy="113878"/>
          </a:xfrm>
          <a:prstGeom prst="line">
            <a:avLst/>
          </a:prstGeom>
          <a:ln w="19050"/>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F56AF0AB-0F33-42E5-8271-54F50F4AF1D8}"/>
              </a:ext>
            </a:extLst>
          </p:cNvPr>
          <p:cNvCxnSpPr>
            <a:cxnSpLocks/>
          </p:cNvCxnSpPr>
          <p:nvPr/>
        </p:nvCxnSpPr>
        <p:spPr>
          <a:xfrm flipH="1">
            <a:off x="2048705" y="5017148"/>
            <a:ext cx="572845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9E754E9D-B0E4-4E87-99B9-AE15135C29BB}"/>
              </a:ext>
            </a:extLst>
          </p:cNvPr>
          <p:cNvCxnSpPr>
            <a:cxnSpLocks/>
          </p:cNvCxnSpPr>
          <p:nvPr/>
        </p:nvCxnSpPr>
        <p:spPr>
          <a:xfrm>
            <a:off x="5186140" y="4911743"/>
            <a:ext cx="0" cy="105405"/>
          </a:xfrm>
          <a:prstGeom prst="line">
            <a:avLst/>
          </a:prstGeom>
          <a:ln w="19050"/>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2DAE58FF-5A17-4616-9C08-F429FEB19012}"/>
              </a:ext>
            </a:extLst>
          </p:cNvPr>
          <p:cNvCxnSpPr>
            <a:cxnSpLocks/>
          </p:cNvCxnSpPr>
          <p:nvPr/>
        </p:nvCxnSpPr>
        <p:spPr>
          <a:xfrm>
            <a:off x="7767912" y="4903269"/>
            <a:ext cx="787"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D6A5C9CB-E0CB-4268-8B75-D9BA8FC61F60}"/>
              </a:ext>
            </a:extLst>
          </p:cNvPr>
          <p:cNvCxnSpPr>
            <a:cxnSpLocks/>
          </p:cNvCxnSpPr>
          <p:nvPr/>
        </p:nvCxnSpPr>
        <p:spPr>
          <a:xfrm>
            <a:off x="2048705" y="4903269"/>
            <a:ext cx="0"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858ED2B1-2664-43B3-B59C-1CE355F6D403}"/>
              </a:ext>
            </a:extLst>
          </p:cNvPr>
          <p:cNvCxnSpPr>
            <a:cxnSpLocks/>
            <a:endCxn id="7" idx="0"/>
          </p:cNvCxnSpPr>
          <p:nvPr/>
        </p:nvCxnSpPr>
        <p:spPr>
          <a:xfrm>
            <a:off x="4571996" y="5008124"/>
            <a:ext cx="1" cy="93699"/>
          </a:xfrm>
          <a:prstGeom prst="line">
            <a:avLst/>
          </a:prstGeom>
          <a:ln w="19050"/>
        </p:spPr>
        <p:style>
          <a:lnRef idx="1">
            <a:schemeClr val="dk1"/>
          </a:lnRef>
          <a:fillRef idx="0">
            <a:schemeClr val="dk1"/>
          </a:fillRef>
          <a:effectRef idx="0">
            <a:schemeClr val="dk1"/>
          </a:effectRef>
          <a:fontRef idx="minor">
            <a:schemeClr val="tx1"/>
          </a:fontRef>
        </p:style>
      </p:cxnSp>
      <p:sp>
        <p:nvSpPr>
          <p:cNvPr id="41" name="Content Placeholder 2">
            <a:extLst>
              <a:ext uri="{FF2B5EF4-FFF2-40B4-BE49-F238E27FC236}">
                <a16:creationId xmlns:a16="http://schemas.microsoft.com/office/drawing/2014/main" id="{3E1BB5D4-3DA6-4DF3-9822-431857261344}"/>
              </a:ext>
            </a:extLst>
          </p:cNvPr>
          <p:cNvSpPr txBox="1">
            <a:spLocks/>
          </p:cNvSpPr>
          <p:nvPr/>
        </p:nvSpPr>
        <p:spPr>
          <a:xfrm>
            <a:off x="628650" y="2226469"/>
            <a:ext cx="7886700" cy="3263504"/>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800" dirty="0"/>
          </a:p>
        </p:txBody>
      </p:sp>
      <p:sp>
        <p:nvSpPr>
          <p:cNvPr id="2" name="TextBox 1">
            <a:extLst>
              <a:ext uri="{FF2B5EF4-FFF2-40B4-BE49-F238E27FC236}">
                <a16:creationId xmlns:a16="http://schemas.microsoft.com/office/drawing/2014/main" id="{C6893D7A-383C-4749-B85C-E935340F518D}"/>
              </a:ext>
            </a:extLst>
          </p:cNvPr>
          <p:cNvSpPr txBox="1"/>
          <p:nvPr/>
        </p:nvSpPr>
        <p:spPr>
          <a:xfrm>
            <a:off x="628650" y="352841"/>
            <a:ext cx="1940420" cy="1384995"/>
          </a:xfrm>
          <a:prstGeom prst="rect">
            <a:avLst/>
          </a:prstGeom>
          <a:noFill/>
        </p:spPr>
        <p:txBody>
          <a:bodyPr wrap="square" rtlCol="0">
            <a:spAutoFit/>
          </a:bodyPr>
          <a:lstStyle/>
          <a:p>
            <a:r>
              <a:rPr lang="en-US" sz="2100" dirty="0">
                <a:latin typeface="+mj-lt"/>
              </a:rPr>
              <a:t>Practical Approach to Sexual History Taking</a:t>
            </a:r>
          </a:p>
        </p:txBody>
      </p:sp>
    </p:spTree>
    <p:extLst>
      <p:ext uri="{BB962C8B-B14F-4D97-AF65-F5344CB8AC3E}">
        <p14:creationId xmlns:p14="http://schemas.microsoft.com/office/powerpoint/2010/main" val="3321539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292D65E-E7D2-4FD6-9E89-6CF21725DC1A}"/>
              </a:ext>
            </a:extLst>
          </p:cNvPr>
          <p:cNvSpPr/>
          <p:nvPr/>
        </p:nvSpPr>
        <p:spPr>
          <a:xfrm>
            <a:off x="2133600" y="914400"/>
            <a:ext cx="3551522" cy="168179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350" b="1" u="sng" dirty="0"/>
              <a:t>SET THE STAGE</a:t>
            </a:r>
          </a:p>
          <a:p>
            <a:pPr marL="214313" indent="-214313">
              <a:buFont typeface="Arial" panose="020B0604020202020204" pitchFamily="34" charset="0"/>
              <a:buChar char="•"/>
            </a:pPr>
            <a:r>
              <a:rPr lang="en-US" sz="1350" dirty="0"/>
              <a:t>Bring up sexual history as part of the overall history</a:t>
            </a:r>
          </a:p>
          <a:p>
            <a:pPr marL="214313" indent="-214313">
              <a:buFont typeface="Arial" panose="020B0604020202020204" pitchFamily="34" charset="0"/>
              <a:buChar char="•"/>
            </a:pPr>
            <a:r>
              <a:rPr lang="en-US" sz="1350" dirty="0"/>
              <a:t>Explain you ask these questions to all patients</a:t>
            </a:r>
          </a:p>
          <a:p>
            <a:pPr marL="214313" indent="-214313">
              <a:buFont typeface="Arial" panose="020B0604020202020204" pitchFamily="34" charset="0"/>
              <a:buChar char="•"/>
            </a:pPr>
            <a:r>
              <a:rPr lang="en-US" sz="1350" dirty="0"/>
              <a:t>Ensure confidentiality</a:t>
            </a:r>
          </a:p>
        </p:txBody>
      </p:sp>
      <p:cxnSp>
        <p:nvCxnSpPr>
          <p:cNvPr id="3" name="Straight Connector 2">
            <a:extLst>
              <a:ext uri="{FF2B5EF4-FFF2-40B4-BE49-F238E27FC236}">
                <a16:creationId xmlns:a16="http://schemas.microsoft.com/office/drawing/2014/main" id="{D2088FFF-9884-4637-871C-2DCA993EF7AB}"/>
              </a:ext>
            </a:extLst>
          </p:cNvPr>
          <p:cNvCxnSpPr>
            <a:cxnSpLocks/>
          </p:cNvCxnSpPr>
          <p:nvPr/>
        </p:nvCxnSpPr>
        <p:spPr>
          <a:xfrm flipV="1">
            <a:off x="3733800" y="2590800"/>
            <a:ext cx="0" cy="320138"/>
          </a:xfrm>
          <a:prstGeom prst="line">
            <a:avLst/>
          </a:prstGeom>
          <a:ln w="19050"/>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86D77C49-F481-4FAD-B600-63B0F5CA54CA}"/>
              </a:ext>
            </a:extLst>
          </p:cNvPr>
          <p:cNvSpPr txBox="1"/>
          <p:nvPr/>
        </p:nvSpPr>
        <p:spPr>
          <a:xfrm>
            <a:off x="3810000" y="152400"/>
            <a:ext cx="3048000" cy="369332"/>
          </a:xfrm>
          <a:prstGeom prst="rect">
            <a:avLst/>
          </a:prstGeom>
          <a:noFill/>
        </p:spPr>
        <p:txBody>
          <a:bodyPr wrap="square" rtlCol="0">
            <a:spAutoFit/>
          </a:bodyPr>
          <a:lstStyle/>
          <a:p>
            <a:r>
              <a:rPr lang="en-US" dirty="0"/>
              <a:t>For every patient, start here</a:t>
            </a:r>
          </a:p>
        </p:txBody>
      </p:sp>
      <p:cxnSp>
        <p:nvCxnSpPr>
          <p:cNvPr id="6" name="Straight Arrow Connector 5">
            <a:extLst>
              <a:ext uri="{FF2B5EF4-FFF2-40B4-BE49-F238E27FC236}">
                <a16:creationId xmlns:a16="http://schemas.microsoft.com/office/drawing/2014/main" id="{433FAED3-551C-44E3-8230-30682F208FFE}"/>
              </a:ext>
            </a:extLst>
          </p:cNvPr>
          <p:cNvCxnSpPr>
            <a:cxnSpLocks/>
          </p:cNvCxnSpPr>
          <p:nvPr/>
        </p:nvCxnSpPr>
        <p:spPr>
          <a:xfrm flipH="1">
            <a:off x="4876800" y="609600"/>
            <a:ext cx="228600" cy="15240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11" name="Rectangle: Rounded Corners 10">
            <a:extLst>
              <a:ext uri="{FF2B5EF4-FFF2-40B4-BE49-F238E27FC236}">
                <a16:creationId xmlns:a16="http://schemas.microsoft.com/office/drawing/2014/main" id="{B5CEC818-0853-4EFB-B9C1-A0F555BF7750}"/>
              </a:ext>
            </a:extLst>
          </p:cNvPr>
          <p:cNvSpPr/>
          <p:nvPr/>
        </p:nvSpPr>
        <p:spPr>
          <a:xfrm>
            <a:off x="1066800" y="2819400"/>
            <a:ext cx="5638800" cy="14478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400" b="1" u="sng" dirty="0"/>
              <a:t>SCREENING QUESTIONS</a:t>
            </a:r>
          </a:p>
          <a:p>
            <a:pPr marL="257175" indent="-257175">
              <a:buAutoNum type="arabicPeriod"/>
            </a:pPr>
            <a:r>
              <a:rPr lang="en-US" sz="1400" dirty="0"/>
              <a:t>Are you currently or previously sexually active?</a:t>
            </a:r>
          </a:p>
          <a:p>
            <a:pPr marL="257175" indent="-257175">
              <a:buAutoNum type="arabicPeriod"/>
            </a:pPr>
            <a:r>
              <a:rPr lang="en-US" sz="1400" dirty="0"/>
              <a:t>What are the gender identities of your sexual partners (men, women, nonbinary)?</a:t>
            </a:r>
          </a:p>
          <a:p>
            <a:pPr marL="257175" indent="-257175">
              <a:buAutoNum type="arabicPeriod"/>
            </a:pPr>
            <a:r>
              <a:rPr lang="en-US" sz="1400" dirty="0"/>
              <a:t>How many people have you had sex within the past year?</a:t>
            </a:r>
          </a:p>
        </p:txBody>
      </p:sp>
      <p:sp>
        <p:nvSpPr>
          <p:cNvPr id="13" name="TextBox 12">
            <a:extLst>
              <a:ext uri="{FF2B5EF4-FFF2-40B4-BE49-F238E27FC236}">
                <a16:creationId xmlns:a16="http://schemas.microsoft.com/office/drawing/2014/main" id="{786AE784-9EF3-4581-B4BF-8D07B4A566B6}"/>
              </a:ext>
            </a:extLst>
          </p:cNvPr>
          <p:cNvSpPr txBox="1"/>
          <p:nvPr/>
        </p:nvSpPr>
        <p:spPr>
          <a:xfrm>
            <a:off x="5791200" y="4495800"/>
            <a:ext cx="3002900" cy="1938992"/>
          </a:xfrm>
          <a:prstGeom prst="rect">
            <a:avLst/>
          </a:prstGeom>
          <a:noFill/>
        </p:spPr>
        <p:txBody>
          <a:bodyPr wrap="square" rtlCol="0">
            <a:spAutoFit/>
          </a:bodyPr>
          <a:lstStyle/>
          <a:p>
            <a:r>
              <a:rPr lang="en-US" sz="2400" dirty="0"/>
              <a:t>Patient tells you he is sexually active with men and women, with 7 sexual partners in past year.</a:t>
            </a:r>
          </a:p>
        </p:txBody>
      </p:sp>
      <p:pic>
        <p:nvPicPr>
          <p:cNvPr id="15" name="Picture 14" descr="English business man">
            <a:extLst>
              <a:ext uri="{FF2B5EF4-FFF2-40B4-BE49-F238E27FC236}">
                <a16:creationId xmlns:a16="http://schemas.microsoft.com/office/drawing/2014/main" id="{721B0557-0FC2-45C9-AE41-99FA70C00F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4495800"/>
            <a:ext cx="641962" cy="2001371"/>
          </a:xfrm>
          <a:prstGeom prst="rect">
            <a:avLst/>
          </a:prstGeom>
        </p:spPr>
      </p:pic>
    </p:spTree>
    <p:extLst>
      <p:ext uri="{BB962C8B-B14F-4D97-AF65-F5344CB8AC3E}">
        <p14:creationId xmlns:p14="http://schemas.microsoft.com/office/powerpoint/2010/main" val="1696144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292D65E-E7D2-4FD6-9E89-6CF21725DC1A}"/>
              </a:ext>
            </a:extLst>
          </p:cNvPr>
          <p:cNvSpPr/>
          <p:nvPr/>
        </p:nvSpPr>
        <p:spPr>
          <a:xfrm>
            <a:off x="2918849" y="867259"/>
            <a:ext cx="3306298" cy="812942"/>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050" b="1" u="sng" dirty="0"/>
              <a:t>SET THE STAGE</a:t>
            </a:r>
          </a:p>
          <a:p>
            <a:pPr marL="214313" indent="-214313">
              <a:buFont typeface="Arial" panose="020B0604020202020204" pitchFamily="34" charset="0"/>
              <a:buChar char="•"/>
            </a:pPr>
            <a:r>
              <a:rPr lang="en-US" sz="1050" dirty="0"/>
              <a:t>Bring up sexual history as part of the overall history</a:t>
            </a:r>
          </a:p>
          <a:p>
            <a:pPr marL="214313" indent="-214313">
              <a:buFont typeface="Arial" panose="020B0604020202020204" pitchFamily="34" charset="0"/>
              <a:buChar char="•"/>
            </a:pPr>
            <a:r>
              <a:rPr lang="en-US" sz="1050" dirty="0"/>
              <a:t>Explain you ask these questions to all patients</a:t>
            </a:r>
          </a:p>
          <a:p>
            <a:pPr marL="214313" indent="-214313">
              <a:buFont typeface="Arial" panose="020B0604020202020204" pitchFamily="34" charset="0"/>
              <a:buChar char="•"/>
            </a:pPr>
            <a:r>
              <a:rPr lang="en-US" sz="1050" dirty="0"/>
              <a:t>Ensure confidentiality</a:t>
            </a:r>
          </a:p>
        </p:txBody>
      </p:sp>
      <p:sp>
        <p:nvSpPr>
          <p:cNvPr id="5" name="Rectangle: Rounded Corners 4">
            <a:extLst>
              <a:ext uri="{FF2B5EF4-FFF2-40B4-BE49-F238E27FC236}">
                <a16:creationId xmlns:a16="http://schemas.microsoft.com/office/drawing/2014/main" id="{4247348C-5217-4AA7-A30F-EB38A4806794}"/>
              </a:ext>
            </a:extLst>
          </p:cNvPr>
          <p:cNvSpPr/>
          <p:nvPr/>
        </p:nvSpPr>
        <p:spPr>
          <a:xfrm>
            <a:off x="2578190" y="1756178"/>
            <a:ext cx="3987614" cy="812941"/>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050" b="1" u="sng" dirty="0"/>
              <a:t>SCREENING QUESTIONS</a:t>
            </a:r>
          </a:p>
          <a:p>
            <a:pPr marL="257175" indent="-257175">
              <a:buAutoNum type="arabicPeriod"/>
            </a:pPr>
            <a:r>
              <a:rPr lang="en-US" sz="1050" dirty="0"/>
              <a:t>Are you currently or previously sexually active?</a:t>
            </a:r>
          </a:p>
          <a:p>
            <a:pPr marL="257175" indent="-257175">
              <a:buAutoNum type="arabicPeriod"/>
            </a:pPr>
            <a:r>
              <a:rPr lang="en-US" sz="1050" dirty="0"/>
              <a:t>Do you have sex with men, women, or both?</a:t>
            </a:r>
          </a:p>
          <a:p>
            <a:pPr marL="257175" indent="-257175">
              <a:buAutoNum type="arabicPeriod"/>
            </a:pPr>
            <a:r>
              <a:rPr lang="en-US" sz="1050" dirty="0"/>
              <a:t>How many people have you had sex within the past year?</a:t>
            </a:r>
          </a:p>
        </p:txBody>
      </p:sp>
      <p:sp>
        <p:nvSpPr>
          <p:cNvPr id="6" name="Rectangle: Rounded Corners 5">
            <a:extLst>
              <a:ext uri="{FF2B5EF4-FFF2-40B4-BE49-F238E27FC236}">
                <a16:creationId xmlns:a16="http://schemas.microsoft.com/office/drawing/2014/main" id="{34B0E9BF-A346-4918-BC06-260057890B34}"/>
              </a:ext>
            </a:extLst>
          </p:cNvPr>
          <p:cNvSpPr/>
          <p:nvPr/>
        </p:nvSpPr>
        <p:spPr>
          <a:xfrm>
            <a:off x="471669" y="2723224"/>
            <a:ext cx="3037114" cy="2188055"/>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MULTIPLE PARTNERS OR NEW PARTNER</a:t>
            </a:r>
          </a:p>
          <a:p>
            <a:r>
              <a:rPr lang="en-US" sz="975" dirty="0"/>
              <a:t>Ask about:</a:t>
            </a:r>
          </a:p>
          <a:p>
            <a:pPr marL="214313" indent="-214313">
              <a:buFont typeface="Arial" panose="020B0604020202020204" pitchFamily="34" charset="0"/>
              <a:buChar char="•"/>
            </a:pPr>
            <a:r>
              <a:rPr lang="en-US" sz="975" dirty="0"/>
              <a:t>Types of sexual practices (anal, genital, oral)</a:t>
            </a:r>
          </a:p>
          <a:p>
            <a:pPr marL="214313" indent="-214313">
              <a:buFont typeface="Arial" panose="020B0604020202020204" pitchFamily="34" charset="0"/>
              <a:buChar char="•"/>
            </a:pPr>
            <a:r>
              <a:rPr lang="en-US" sz="975" dirty="0"/>
              <a:t>Protection from STIs and pregnancy</a:t>
            </a:r>
          </a:p>
          <a:p>
            <a:pPr marL="214313" indent="-214313">
              <a:buFont typeface="Arial" panose="020B0604020202020204" pitchFamily="34" charset="0"/>
              <a:buChar char="•"/>
            </a:pPr>
            <a:r>
              <a:rPr lang="en-US" sz="975" dirty="0"/>
              <a:t>Issues with sexual function</a:t>
            </a:r>
          </a:p>
          <a:p>
            <a:pPr marL="214313" indent="-214313">
              <a:buFont typeface="Arial" panose="020B0604020202020204" pitchFamily="34" charset="0"/>
              <a:buChar char="•"/>
            </a:pPr>
            <a:r>
              <a:rPr lang="en-US" sz="975" dirty="0"/>
              <a:t>Drug and alcohol use</a:t>
            </a:r>
          </a:p>
          <a:p>
            <a:pPr marL="214313" indent="-214313">
              <a:buFont typeface="Arial" panose="020B0604020202020204" pitchFamily="34" charset="0"/>
              <a:buChar char="•"/>
            </a:pPr>
            <a:r>
              <a:rPr lang="en-US" sz="975" dirty="0"/>
              <a:t>Exchange of sex for money, items, or services</a:t>
            </a:r>
          </a:p>
          <a:p>
            <a:pPr marL="214313" indent="-214313">
              <a:buFont typeface="Arial" panose="020B0604020202020204" pitchFamily="34" charset="0"/>
              <a:buChar char="•"/>
            </a:pPr>
            <a:r>
              <a:rPr lang="en-US" sz="975" dirty="0"/>
              <a:t>Previous STI testing</a:t>
            </a:r>
          </a:p>
          <a:p>
            <a:pPr marL="557213" lvl="1" indent="-214313">
              <a:buFont typeface="Arial" panose="020B0604020202020204" pitchFamily="34" charset="0"/>
              <a:buChar char="•"/>
            </a:pPr>
            <a:r>
              <a:rPr lang="en-US" sz="975" dirty="0"/>
              <a:t>If positive, treatment and if partner treated</a:t>
            </a:r>
          </a:p>
          <a:p>
            <a:pPr marL="214313" indent="-214313">
              <a:buFont typeface="Arial" panose="020B0604020202020204" pitchFamily="34" charset="0"/>
              <a:buChar char="•"/>
            </a:pPr>
            <a:r>
              <a:rPr lang="en-US" sz="975" dirty="0"/>
              <a:t>Current or previous partners STI tested</a:t>
            </a:r>
          </a:p>
          <a:p>
            <a:pPr marL="557213" lvl="1" indent="-214313">
              <a:buFont typeface="Arial" panose="020B0604020202020204" pitchFamily="34" charset="0"/>
              <a:buChar char="•"/>
            </a:pPr>
            <a:r>
              <a:rPr lang="en-US" sz="975" dirty="0"/>
              <a:t>If positive, treatment</a:t>
            </a:r>
          </a:p>
          <a:p>
            <a:pPr marL="557213" lvl="1" indent="-214313">
              <a:buFont typeface="Arial" panose="020B0604020202020204" pitchFamily="34" charset="0"/>
              <a:buChar char="•"/>
            </a:pPr>
            <a:r>
              <a:rPr lang="en-US" sz="975" dirty="0"/>
              <a:t>If not tested before, offer referral</a:t>
            </a:r>
          </a:p>
        </p:txBody>
      </p:sp>
      <p:sp>
        <p:nvSpPr>
          <p:cNvPr id="8" name="Rectangle: Rounded Corners 7">
            <a:extLst>
              <a:ext uri="{FF2B5EF4-FFF2-40B4-BE49-F238E27FC236}">
                <a16:creationId xmlns:a16="http://schemas.microsoft.com/office/drawing/2014/main" id="{D8B68BE4-94AF-4A09-8879-B276728DB884}"/>
              </a:ext>
            </a:extLst>
          </p:cNvPr>
          <p:cNvSpPr/>
          <p:nvPr/>
        </p:nvSpPr>
        <p:spPr>
          <a:xfrm>
            <a:off x="3868491" y="2753165"/>
            <a:ext cx="2519908" cy="215811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LONG-TERM MONOGAMOUS PARTNER</a:t>
            </a:r>
          </a:p>
          <a:p>
            <a:r>
              <a:rPr lang="en-US" sz="975" dirty="0"/>
              <a:t>Ask about:</a:t>
            </a:r>
          </a:p>
          <a:p>
            <a:pPr marL="214313" indent="-214313">
              <a:buFont typeface="Arial" panose="020B0604020202020204" pitchFamily="34" charset="0"/>
              <a:buChar char="•"/>
            </a:pPr>
            <a:r>
              <a:rPr lang="en-US" sz="975" dirty="0"/>
              <a:t>Pregnancy plans and protection</a:t>
            </a:r>
          </a:p>
          <a:p>
            <a:pPr marL="214313" indent="-214313">
              <a:buFont typeface="Arial" panose="020B0604020202020204" pitchFamily="34" charset="0"/>
              <a:buChar char="•"/>
            </a:pPr>
            <a:r>
              <a:rPr lang="en-US" sz="975" dirty="0"/>
              <a:t>Drug and alcohol use</a:t>
            </a:r>
          </a:p>
          <a:p>
            <a:pPr marL="214313" indent="-214313">
              <a:buFont typeface="Arial" panose="020B0604020202020204" pitchFamily="34" charset="0"/>
              <a:buChar char="•"/>
            </a:pPr>
            <a:r>
              <a:rPr lang="en-US" sz="975" dirty="0"/>
              <a:t>Issues with sexual function</a:t>
            </a:r>
          </a:p>
          <a:p>
            <a:pPr marL="214313" indent="-214313">
              <a:buFont typeface="Arial" panose="020B0604020202020204" pitchFamily="34" charset="0"/>
              <a:buChar char="•"/>
            </a:pPr>
            <a:r>
              <a:rPr lang="en-US" sz="975" dirty="0"/>
              <a:t>Previous STI testing</a:t>
            </a:r>
          </a:p>
          <a:p>
            <a:pPr marL="557213" lvl="1" indent="-214313">
              <a:buFont typeface="Arial" panose="020B0604020202020204" pitchFamily="34" charset="0"/>
              <a:buChar char="•"/>
            </a:pPr>
            <a:r>
              <a:rPr lang="en-US" sz="975" dirty="0"/>
              <a:t>If positive, treatment and if partner treated</a:t>
            </a:r>
          </a:p>
          <a:p>
            <a:pPr marL="557213" lvl="1" indent="-214313">
              <a:buFont typeface="Arial" panose="020B0604020202020204" pitchFamily="34" charset="0"/>
              <a:buChar char="•"/>
            </a:pPr>
            <a:endParaRPr lang="en-US" sz="975" dirty="0"/>
          </a:p>
          <a:p>
            <a:pPr marL="557213" lvl="1" indent="-214313">
              <a:buFont typeface="Arial" panose="020B0604020202020204" pitchFamily="34" charset="0"/>
              <a:buChar char="•"/>
            </a:pPr>
            <a:endParaRPr lang="en-US" sz="975" dirty="0"/>
          </a:p>
          <a:p>
            <a:r>
              <a:rPr lang="en-US" sz="975" dirty="0"/>
              <a:t>*If partner is </a:t>
            </a:r>
            <a:r>
              <a:rPr lang="en-US" sz="975" dirty="0" err="1"/>
              <a:t>nonmonogamous</a:t>
            </a:r>
            <a:r>
              <a:rPr lang="en-US" sz="975" dirty="0"/>
              <a:t>, ask screening questions for multiple partners</a:t>
            </a:r>
          </a:p>
        </p:txBody>
      </p:sp>
      <p:sp>
        <p:nvSpPr>
          <p:cNvPr id="9" name="Rectangle: Rounded Corners 8">
            <a:extLst>
              <a:ext uri="{FF2B5EF4-FFF2-40B4-BE49-F238E27FC236}">
                <a16:creationId xmlns:a16="http://schemas.microsoft.com/office/drawing/2014/main" id="{9E6A770F-7E18-4A28-8A6B-2A26856A73A5}"/>
              </a:ext>
            </a:extLst>
          </p:cNvPr>
          <p:cNvSpPr/>
          <p:nvPr/>
        </p:nvSpPr>
        <p:spPr>
          <a:xfrm>
            <a:off x="6748106" y="2723225"/>
            <a:ext cx="1924226" cy="218805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975" b="1" u="sng" dirty="0"/>
              <a:t>NOT SEXUALLY ACTIVE</a:t>
            </a:r>
          </a:p>
          <a:p>
            <a:r>
              <a:rPr lang="en-US" sz="975" dirty="0"/>
              <a:t>Ask about:</a:t>
            </a:r>
          </a:p>
          <a:p>
            <a:pPr marL="214313" indent="-214313">
              <a:buFont typeface="Arial" panose="020B0604020202020204" pitchFamily="34" charset="0"/>
              <a:buChar char="•"/>
            </a:pPr>
            <a:r>
              <a:rPr lang="en-US" sz="975" dirty="0"/>
              <a:t>Plans for future sexual activity</a:t>
            </a:r>
          </a:p>
        </p:txBody>
      </p:sp>
      <p:sp>
        <p:nvSpPr>
          <p:cNvPr id="7" name="Rectangle: Rounded Corners 6">
            <a:extLst>
              <a:ext uri="{FF2B5EF4-FFF2-40B4-BE49-F238E27FC236}">
                <a16:creationId xmlns:a16="http://schemas.microsoft.com/office/drawing/2014/main" id="{3E647694-B756-4CDA-AA54-8B6D3A5CA97E}"/>
              </a:ext>
            </a:extLst>
          </p:cNvPr>
          <p:cNvSpPr/>
          <p:nvPr/>
        </p:nvSpPr>
        <p:spPr>
          <a:xfrm>
            <a:off x="3408032" y="5101823"/>
            <a:ext cx="2327929" cy="876783"/>
          </a:xfrm>
          <a:prstGeom prst="roundRect">
            <a:avLst/>
          </a:prstGeom>
          <a:solidFill>
            <a:schemeClr val="accent6">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050" b="1" u="sng" dirty="0"/>
              <a:t>FOLLOW UP AS APPROPRIATE</a:t>
            </a:r>
            <a:endParaRPr lang="en-US" sz="1050" dirty="0"/>
          </a:p>
          <a:p>
            <a:pPr marL="214313" indent="-214313">
              <a:buFont typeface="Arial" panose="020B0604020202020204" pitchFamily="34" charset="0"/>
              <a:buChar char="•"/>
            </a:pPr>
            <a:r>
              <a:rPr lang="en-US" sz="1050" dirty="0"/>
              <a:t>STI testing</a:t>
            </a:r>
          </a:p>
          <a:p>
            <a:pPr marL="214313" indent="-214313">
              <a:buFont typeface="Arial" panose="020B0604020202020204" pitchFamily="34" charset="0"/>
              <a:buChar char="•"/>
            </a:pPr>
            <a:r>
              <a:rPr lang="en-US" sz="1050" dirty="0"/>
              <a:t>Safe sex practice counseling</a:t>
            </a:r>
          </a:p>
          <a:p>
            <a:pPr marL="214313" indent="-214313">
              <a:buFont typeface="Arial" panose="020B0604020202020204" pitchFamily="34" charset="0"/>
              <a:buChar char="•"/>
            </a:pPr>
            <a:r>
              <a:rPr lang="en-US" sz="1050" dirty="0"/>
              <a:t>Referrals for sexual dysfunction</a:t>
            </a:r>
          </a:p>
          <a:p>
            <a:pPr marL="214313" indent="-214313">
              <a:buFont typeface="Arial" panose="020B0604020202020204" pitchFamily="34" charset="0"/>
              <a:buChar char="•"/>
            </a:pPr>
            <a:r>
              <a:rPr lang="en-US" sz="1050" dirty="0"/>
              <a:t>Address questions or concerns</a:t>
            </a:r>
          </a:p>
        </p:txBody>
      </p:sp>
      <p:cxnSp>
        <p:nvCxnSpPr>
          <p:cNvPr id="3" name="Straight Connector 2">
            <a:extLst>
              <a:ext uri="{FF2B5EF4-FFF2-40B4-BE49-F238E27FC236}">
                <a16:creationId xmlns:a16="http://schemas.microsoft.com/office/drawing/2014/main" id="{D2088FFF-9884-4637-871C-2DCA993EF7AB}"/>
              </a:ext>
            </a:extLst>
          </p:cNvPr>
          <p:cNvCxnSpPr>
            <a:cxnSpLocks/>
            <a:endCxn id="5" idx="0"/>
          </p:cNvCxnSpPr>
          <p:nvPr/>
        </p:nvCxnSpPr>
        <p:spPr>
          <a:xfrm flipH="1">
            <a:off x="4571997" y="1680201"/>
            <a:ext cx="522" cy="75977"/>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5BB5FAC1-1AD5-41F7-8D70-2B6C7E6C9714}"/>
              </a:ext>
            </a:extLst>
          </p:cNvPr>
          <p:cNvCxnSpPr>
            <a:cxnSpLocks/>
          </p:cNvCxnSpPr>
          <p:nvPr/>
        </p:nvCxnSpPr>
        <p:spPr>
          <a:xfrm>
            <a:off x="4571997" y="2569119"/>
            <a:ext cx="0" cy="60767"/>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8D5C2A49-E70D-4523-8E12-6B0FAF5E3977}"/>
              </a:ext>
            </a:extLst>
          </p:cNvPr>
          <p:cNvCxnSpPr>
            <a:cxnSpLocks/>
          </p:cNvCxnSpPr>
          <p:nvPr/>
        </p:nvCxnSpPr>
        <p:spPr>
          <a:xfrm flipH="1">
            <a:off x="1987293" y="2620536"/>
            <a:ext cx="572845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9F45C354-1639-4231-BC9C-0F68A69AF042}"/>
              </a:ext>
            </a:extLst>
          </p:cNvPr>
          <p:cNvCxnSpPr>
            <a:cxnSpLocks/>
          </p:cNvCxnSpPr>
          <p:nvPr/>
        </p:nvCxnSpPr>
        <p:spPr>
          <a:xfrm>
            <a:off x="5127661" y="2617820"/>
            <a:ext cx="0" cy="133193"/>
          </a:xfrm>
          <a:prstGeom prst="line">
            <a:avLst/>
          </a:prstGeom>
          <a:ln w="19050"/>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71B78615-FC54-445B-A812-2942DA641BCA}"/>
              </a:ext>
            </a:extLst>
          </p:cNvPr>
          <p:cNvCxnSpPr>
            <a:cxnSpLocks/>
          </p:cNvCxnSpPr>
          <p:nvPr/>
        </p:nvCxnSpPr>
        <p:spPr>
          <a:xfrm>
            <a:off x="7709433" y="2609346"/>
            <a:ext cx="787"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AD59E874-AC0B-4F0E-9FA0-52CC779B59D0}"/>
              </a:ext>
            </a:extLst>
          </p:cNvPr>
          <p:cNvCxnSpPr>
            <a:cxnSpLocks/>
            <a:endCxn id="6" idx="0"/>
          </p:cNvCxnSpPr>
          <p:nvPr/>
        </p:nvCxnSpPr>
        <p:spPr>
          <a:xfrm>
            <a:off x="1990226" y="2609346"/>
            <a:ext cx="0" cy="113878"/>
          </a:xfrm>
          <a:prstGeom prst="line">
            <a:avLst/>
          </a:prstGeom>
          <a:ln w="19050"/>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F56AF0AB-0F33-42E5-8271-54F50F4AF1D8}"/>
              </a:ext>
            </a:extLst>
          </p:cNvPr>
          <p:cNvCxnSpPr>
            <a:cxnSpLocks/>
          </p:cNvCxnSpPr>
          <p:nvPr/>
        </p:nvCxnSpPr>
        <p:spPr>
          <a:xfrm flipH="1">
            <a:off x="2048705" y="5017148"/>
            <a:ext cx="5728457"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9E754E9D-B0E4-4E87-99B9-AE15135C29BB}"/>
              </a:ext>
            </a:extLst>
          </p:cNvPr>
          <p:cNvCxnSpPr>
            <a:cxnSpLocks/>
          </p:cNvCxnSpPr>
          <p:nvPr/>
        </p:nvCxnSpPr>
        <p:spPr>
          <a:xfrm>
            <a:off x="5186140" y="4911743"/>
            <a:ext cx="0" cy="105405"/>
          </a:xfrm>
          <a:prstGeom prst="line">
            <a:avLst/>
          </a:prstGeom>
          <a:ln w="19050"/>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2DAE58FF-5A17-4616-9C08-F429FEB19012}"/>
              </a:ext>
            </a:extLst>
          </p:cNvPr>
          <p:cNvCxnSpPr>
            <a:cxnSpLocks/>
          </p:cNvCxnSpPr>
          <p:nvPr/>
        </p:nvCxnSpPr>
        <p:spPr>
          <a:xfrm>
            <a:off x="7767912" y="4903269"/>
            <a:ext cx="787"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D6A5C9CB-E0CB-4268-8B75-D9BA8FC61F60}"/>
              </a:ext>
            </a:extLst>
          </p:cNvPr>
          <p:cNvCxnSpPr>
            <a:cxnSpLocks/>
          </p:cNvCxnSpPr>
          <p:nvPr/>
        </p:nvCxnSpPr>
        <p:spPr>
          <a:xfrm>
            <a:off x="2048705" y="4903269"/>
            <a:ext cx="0" cy="113879"/>
          </a:xfrm>
          <a:prstGeom prst="line">
            <a:avLst/>
          </a:prstGeom>
          <a:ln w="19050"/>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858ED2B1-2664-43B3-B59C-1CE355F6D403}"/>
              </a:ext>
            </a:extLst>
          </p:cNvPr>
          <p:cNvCxnSpPr>
            <a:cxnSpLocks/>
            <a:endCxn id="7" idx="0"/>
          </p:cNvCxnSpPr>
          <p:nvPr/>
        </p:nvCxnSpPr>
        <p:spPr>
          <a:xfrm>
            <a:off x="4571996" y="5008124"/>
            <a:ext cx="1" cy="93699"/>
          </a:xfrm>
          <a:prstGeom prst="line">
            <a:avLst/>
          </a:prstGeom>
          <a:ln w="19050"/>
        </p:spPr>
        <p:style>
          <a:lnRef idx="1">
            <a:schemeClr val="dk1"/>
          </a:lnRef>
          <a:fillRef idx="0">
            <a:schemeClr val="dk1"/>
          </a:fillRef>
          <a:effectRef idx="0">
            <a:schemeClr val="dk1"/>
          </a:effectRef>
          <a:fontRef idx="minor">
            <a:schemeClr val="tx1"/>
          </a:fontRef>
        </p:style>
      </p:cxnSp>
      <p:sp>
        <p:nvSpPr>
          <p:cNvPr id="41" name="Content Placeholder 2">
            <a:extLst>
              <a:ext uri="{FF2B5EF4-FFF2-40B4-BE49-F238E27FC236}">
                <a16:creationId xmlns:a16="http://schemas.microsoft.com/office/drawing/2014/main" id="{3E1BB5D4-3DA6-4DF3-9822-431857261344}"/>
              </a:ext>
            </a:extLst>
          </p:cNvPr>
          <p:cNvSpPr txBox="1">
            <a:spLocks/>
          </p:cNvSpPr>
          <p:nvPr/>
        </p:nvSpPr>
        <p:spPr>
          <a:xfrm>
            <a:off x="628650" y="2226469"/>
            <a:ext cx="7886700" cy="3263504"/>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1800" dirty="0"/>
          </a:p>
        </p:txBody>
      </p:sp>
      <p:sp>
        <p:nvSpPr>
          <p:cNvPr id="21" name="TextBox 20">
            <a:extLst>
              <a:ext uri="{FF2B5EF4-FFF2-40B4-BE49-F238E27FC236}">
                <a16:creationId xmlns:a16="http://schemas.microsoft.com/office/drawing/2014/main" id="{4008C495-A624-436B-95A6-937970DA8E91}"/>
              </a:ext>
            </a:extLst>
          </p:cNvPr>
          <p:cNvSpPr txBox="1"/>
          <p:nvPr/>
        </p:nvSpPr>
        <p:spPr>
          <a:xfrm>
            <a:off x="296011" y="300762"/>
            <a:ext cx="1940420" cy="1384995"/>
          </a:xfrm>
          <a:prstGeom prst="rect">
            <a:avLst/>
          </a:prstGeom>
          <a:noFill/>
        </p:spPr>
        <p:txBody>
          <a:bodyPr wrap="square" rtlCol="0">
            <a:spAutoFit/>
          </a:bodyPr>
          <a:lstStyle/>
          <a:p>
            <a:r>
              <a:rPr lang="en-US" sz="2100" dirty="0">
                <a:latin typeface="+mj-lt"/>
              </a:rPr>
              <a:t>Practical Approach to Sexual History Taking</a:t>
            </a:r>
          </a:p>
        </p:txBody>
      </p:sp>
      <p:pic>
        <p:nvPicPr>
          <p:cNvPr id="23" name="Graphic 22" descr="Checkmark with solid fill">
            <a:extLst>
              <a:ext uri="{FF2B5EF4-FFF2-40B4-BE49-F238E27FC236}">
                <a16:creationId xmlns:a16="http://schemas.microsoft.com/office/drawing/2014/main" id="{47D98BBA-708B-4436-AFA9-B0FEF415CD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40315" y="456301"/>
            <a:ext cx="801845" cy="1311468"/>
          </a:xfrm>
          <a:prstGeom prst="rect">
            <a:avLst/>
          </a:prstGeom>
        </p:spPr>
      </p:pic>
      <p:pic>
        <p:nvPicPr>
          <p:cNvPr id="24" name="Graphic 23" descr="Checkmark with solid fill">
            <a:extLst>
              <a:ext uri="{FF2B5EF4-FFF2-40B4-BE49-F238E27FC236}">
                <a16:creationId xmlns:a16="http://schemas.microsoft.com/office/drawing/2014/main" id="{0BE5CAB8-7E8F-43FE-BCCC-36A3CEB609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49676" y="1388763"/>
            <a:ext cx="801845" cy="1311468"/>
          </a:xfrm>
          <a:prstGeom prst="rect">
            <a:avLst/>
          </a:prstGeom>
        </p:spPr>
      </p:pic>
      <p:sp>
        <p:nvSpPr>
          <p:cNvPr id="12" name="Arrow: Left 11">
            <a:extLst>
              <a:ext uri="{FF2B5EF4-FFF2-40B4-BE49-F238E27FC236}">
                <a16:creationId xmlns:a16="http://schemas.microsoft.com/office/drawing/2014/main" id="{E63CF6EE-E60D-474D-BE01-3E31795A252B}"/>
              </a:ext>
            </a:extLst>
          </p:cNvPr>
          <p:cNvSpPr/>
          <p:nvPr/>
        </p:nvSpPr>
        <p:spPr>
          <a:xfrm rot="18532150">
            <a:off x="1147893" y="1658264"/>
            <a:ext cx="1678801" cy="772465"/>
          </a:xfrm>
          <a:prstGeom prst="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9A360E9-CA6B-40A3-8804-19941E0148D6}"/>
              </a:ext>
            </a:extLst>
          </p:cNvPr>
          <p:cNvSpPr txBox="1"/>
          <p:nvPr/>
        </p:nvSpPr>
        <p:spPr>
          <a:xfrm>
            <a:off x="6674248" y="550776"/>
            <a:ext cx="2283933" cy="923330"/>
          </a:xfrm>
          <a:prstGeom prst="rect">
            <a:avLst/>
          </a:prstGeom>
          <a:noFill/>
        </p:spPr>
        <p:txBody>
          <a:bodyPr wrap="square" rtlCol="0">
            <a:spAutoFit/>
          </a:bodyPr>
          <a:lstStyle/>
          <a:p>
            <a:r>
              <a:rPr lang="en-US" dirty="0"/>
              <a:t>Based on screening questions for Case 1, follow-up questions </a:t>
            </a:r>
          </a:p>
        </p:txBody>
      </p:sp>
    </p:spTree>
    <p:extLst>
      <p:ext uri="{BB962C8B-B14F-4D97-AF65-F5344CB8AC3E}">
        <p14:creationId xmlns:p14="http://schemas.microsoft.com/office/powerpoint/2010/main" val="38645700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3D5A5395-9AA4-4737-B6AC-9E4B2AFA9540}"/>
              </a:ext>
            </a:extLst>
          </p:cNvPr>
          <p:cNvSpPr/>
          <p:nvPr/>
        </p:nvSpPr>
        <p:spPr>
          <a:xfrm>
            <a:off x="2578193" y="489054"/>
            <a:ext cx="3987614" cy="3192834"/>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350" b="1" u="sng" dirty="0"/>
              <a:t>MULTIPLE PARTNERS OR NEW PARTNER</a:t>
            </a:r>
          </a:p>
          <a:p>
            <a:r>
              <a:rPr lang="en-US" sz="1350" dirty="0"/>
              <a:t>Ask about:</a:t>
            </a:r>
          </a:p>
          <a:p>
            <a:pPr marL="214313" indent="-214313">
              <a:buFont typeface="Arial" panose="020B0604020202020204" pitchFamily="34" charset="0"/>
              <a:buChar char="•"/>
            </a:pPr>
            <a:r>
              <a:rPr lang="en-US" sz="1350" dirty="0"/>
              <a:t>Types of sexual practices (anal, genital, oral)</a:t>
            </a:r>
          </a:p>
          <a:p>
            <a:pPr marL="214313" indent="-214313">
              <a:buFont typeface="Arial" panose="020B0604020202020204" pitchFamily="34" charset="0"/>
              <a:buChar char="•"/>
            </a:pPr>
            <a:r>
              <a:rPr lang="en-US" sz="1350" dirty="0"/>
              <a:t>Protection from STIs and pregnancy</a:t>
            </a:r>
          </a:p>
          <a:p>
            <a:pPr marL="214313" indent="-214313">
              <a:buFont typeface="Arial" panose="020B0604020202020204" pitchFamily="34" charset="0"/>
              <a:buChar char="•"/>
            </a:pPr>
            <a:r>
              <a:rPr lang="en-US" sz="1350" dirty="0"/>
              <a:t>Issues with sexual function</a:t>
            </a:r>
          </a:p>
          <a:p>
            <a:pPr marL="214313" indent="-214313">
              <a:buFont typeface="Arial" panose="020B0604020202020204" pitchFamily="34" charset="0"/>
              <a:buChar char="•"/>
            </a:pPr>
            <a:r>
              <a:rPr lang="en-US" sz="1350" dirty="0"/>
              <a:t>Drug and alcohol use</a:t>
            </a:r>
          </a:p>
          <a:p>
            <a:pPr marL="214313" indent="-214313">
              <a:buFont typeface="Arial" panose="020B0604020202020204" pitchFamily="34" charset="0"/>
              <a:buChar char="•"/>
            </a:pPr>
            <a:r>
              <a:rPr lang="en-US" sz="1350" dirty="0"/>
              <a:t>Exchange of sex for money, items, or services</a:t>
            </a:r>
          </a:p>
          <a:p>
            <a:pPr marL="214313" indent="-214313">
              <a:buFont typeface="Arial" panose="020B0604020202020204" pitchFamily="34" charset="0"/>
              <a:buChar char="•"/>
            </a:pPr>
            <a:r>
              <a:rPr lang="en-US" sz="1350" dirty="0"/>
              <a:t>Previous STI testing</a:t>
            </a:r>
          </a:p>
          <a:p>
            <a:pPr marL="557213" lvl="1" indent="-214313">
              <a:buFont typeface="Arial" panose="020B0604020202020204" pitchFamily="34" charset="0"/>
              <a:buChar char="•"/>
            </a:pPr>
            <a:r>
              <a:rPr lang="en-US" sz="1350" dirty="0"/>
              <a:t>If positive, treatment and if partner treated</a:t>
            </a:r>
          </a:p>
          <a:p>
            <a:pPr marL="214313" indent="-214313">
              <a:buFont typeface="Arial" panose="020B0604020202020204" pitchFamily="34" charset="0"/>
              <a:buChar char="•"/>
            </a:pPr>
            <a:r>
              <a:rPr lang="en-US" sz="1350" dirty="0"/>
              <a:t>Current or previous partners STI tested</a:t>
            </a:r>
          </a:p>
          <a:p>
            <a:pPr marL="557213" lvl="1" indent="-214313">
              <a:buFont typeface="Arial" panose="020B0604020202020204" pitchFamily="34" charset="0"/>
              <a:buChar char="•"/>
            </a:pPr>
            <a:r>
              <a:rPr lang="en-US" sz="1350" dirty="0"/>
              <a:t>If positive, treatment</a:t>
            </a:r>
          </a:p>
          <a:p>
            <a:pPr marL="557213" lvl="1" indent="-214313">
              <a:buFont typeface="Arial" panose="020B0604020202020204" pitchFamily="34" charset="0"/>
              <a:buChar char="•"/>
            </a:pPr>
            <a:r>
              <a:rPr lang="en-US" sz="1350" dirty="0"/>
              <a:t>If not tested before, offer referral</a:t>
            </a:r>
          </a:p>
        </p:txBody>
      </p:sp>
      <p:sp>
        <p:nvSpPr>
          <p:cNvPr id="5" name="Rectangle: Rounded Corners 4">
            <a:extLst>
              <a:ext uri="{FF2B5EF4-FFF2-40B4-BE49-F238E27FC236}">
                <a16:creationId xmlns:a16="http://schemas.microsoft.com/office/drawing/2014/main" id="{CD2813BC-67C5-417C-A1A1-B3D913AD6C09}"/>
              </a:ext>
            </a:extLst>
          </p:cNvPr>
          <p:cNvSpPr/>
          <p:nvPr/>
        </p:nvSpPr>
        <p:spPr>
          <a:xfrm>
            <a:off x="3173899" y="5075062"/>
            <a:ext cx="2789083" cy="1173338"/>
          </a:xfrm>
          <a:prstGeom prst="roundRect">
            <a:avLst/>
          </a:prstGeom>
          <a:solidFill>
            <a:schemeClr val="accent6">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1350" b="1" u="sng" dirty="0"/>
              <a:t>FOLLOW UP AS APPROPRIATE</a:t>
            </a:r>
            <a:endParaRPr lang="en-US" sz="1350" dirty="0"/>
          </a:p>
          <a:p>
            <a:pPr marL="214313" indent="-214313">
              <a:buFont typeface="Arial" panose="020B0604020202020204" pitchFamily="34" charset="0"/>
              <a:buChar char="•"/>
            </a:pPr>
            <a:r>
              <a:rPr lang="en-US" sz="1350" dirty="0"/>
              <a:t>STI testing</a:t>
            </a:r>
          </a:p>
          <a:p>
            <a:pPr marL="214313" indent="-214313">
              <a:buFont typeface="Arial" panose="020B0604020202020204" pitchFamily="34" charset="0"/>
              <a:buChar char="•"/>
            </a:pPr>
            <a:r>
              <a:rPr lang="en-US" sz="1350" dirty="0"/>
              <a:t>Safe sex practice counseling</a:t>
            </a:r>
          </a:p>
          <a:p>
            <a:pPr marL="214313" indent="-214313">
              <a:buFont typeface="Arial" panose="020B0604020202020204" pitchFamily="34" charset="0"/>
              <a:buChar char="•"/>
            </a:pPr>
            <a:r>
              <a:rPr lang="en-US" sz="1350" dirty="0"/>
              <a:t>Referrals for sexual dysfunction</a:t>
            </a:r>
          </a:p>
          <a:p>
            <a:pPr marL="214313" indent="-214313">
              <a:buFont typeface="Arial" panose="020B0604020202020204" pitchFamily="34" charset="0"/>
              <a:buChar char="•"/>
            </a:pPr>
            <a:r>
              <a:rPr lang="en-US" sz="1350" dirty="0"/>
              <a:t>Address questions or concerns</a:t>
            </a:r>
          </a:p>
        </p:txBody>
      </p:sp>
      <p:sp>
        <p:nvSpPr>
          <p:cNvPr id="6" name="Arrow: Up 5">
            <a:extLst>
              <a:ext uri="{FF2B5EF4-FFF2-40B4-BE49-F238E27FC236}">
                <a16:creationId xmlns:a16="http://schemas.microsoft.com/office/drawing/2014/main" id="{EC393B07-06CF-4CF4-BA2B-A6CC4FCECC31}"/>
              </a:ext>
            </a:extLst>
          </p:cNvPr>
          <p:cNvSpPr/>
          <p:nvPr/>
        </p:nvSpPr>
        <p:spPr>
          <a:xfrm rot="10954169">
            <a:off x="4353964" y="4022663"/>
            <a:ext cx="428954" cy="660824"/>
          </a:xfrm>
          <a:prstGeom prst="upArrow">
            <a:avLst>
              <a:gd name="adj1" fmla="val 33905"/>
              <a:gd name="adj2" fmla="val 5000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23036886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5C823FE-7221-448A-ABBF-91FBDD3C2C71}"/>
              </a:ext>
            </a:extLst>
          </p:cNvPr>
          <p:cNvGraphicFramePr/>
          <p:nvPr>
            <p:extLst>
              <p:ext uri="{D42A27DB-BD31-4B8C-83A1-F6EECF244321}">
                <p14:modId xmlns:p14="http://schemas.microsoft.com/office/powerpoint/2010/main" val="1523024504"/>
              </p:ext>
            </p:extLst>
          </p:nvPr>
        </p:nvGraphicFramePr>
        <p:xfrm>
          <a:off x="3710574" y="1011645"/>
          <a:ext cx="4671426" cy="44395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a:extLst>
              <a:ext uri="{FF2B5EF4-FFF2-40B4-BE49-F238E27FC236}">
                <a16:creationId xmlns:a16="http://schemas.microsoft.com/office/drawing/2014/main" id="{F144BA5E-FB4D-4D39-B48F-F6E257F369B7}"/>
              </a:ext>
            </a:extLst>
          </p:cNvPr>
          <p:cNvSpPr/>
          <p:nvPr/>
        </p:nvSpPr>
        <p:spPr>
          <a:xfrm>
            <a:off x="381000" y="609600"/>
            <a:ext cx="2961861" cy="5170646"/>
          </a:xfrm>
          <a:prstGeom prst="rect">
            <a:avLst/>
          </a:prstGeom>
        </p:spPr>
        <p:txBody>
          <a:bodyPr wrap="square">
            <a:spAutoFit/>
          </a:bodyPr>
          <a:lstStyle/>
          <a:p>
            <a:pPr defTabSz="685800">
              <a:defRPr/>
            </a:pPr>
            <a:r>
              <a:rPr lang="en-US" sz="3000" dirty="0">
                <a:latin typeface="+mj-lt"/>
              </a:rPr>
              <a:t>Which of the following tests should be offered to this patient who is HIV negative, has multiple partners, and practices receptive anal and oral intercourse?</a:t>
            </a:r>
          </a:p>
        </p:txBody>
      </p:sp>
    </p:spTree>
    <p:extLst>
      <p:ext uri="{BB962C8B-B14F-4D97-AF65-F5344CB8AC3E}">
        <p14:creationId xmlns:p14="http://schemas.microsoft.com/office/powerpoint/2010/main" val="3111559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5C823FE-7221-448A-ABBF-91FBDD3C2C71}"/>
              </a:ext>
            </a:extLst>
          </p:cNvPr>
          <p:cNvGraphicFramePr/>
          <p:nvPr>
            <p:extLst>
              <p:ext uri="{D42A27DB-BD31-4B8C-83A1-F6EECF244321}">
                <p14:modId xmlns:p14="http://schemas.microsoft.com/office/powerpoint/2010/main" val="4201755758"/>
              </p:ext>
            </p:extLst>
          </p:nvPr>
        </p:nvGraphicFramePr>
        <p:xfrm>
          <a:off x="1093940" y="1912318"/>
          <a:ext cx="5140028"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peech Bubble: Rectangle 5">
            <a:extLst>
              <a:ext uri="{FF2B5EF4-FFF2-40B4-BE49-F238E27FC236}">
                <a16:creationId xmlns:a16="http://schemas.microsoft.com/office/drawing/2014/main" id="{B62F6FE9-7EE1-494B-A493-D8BD39DC0F85}"/>
              </a:ext>
            </a:extLst>
          </p:cNvPr>
          <p:cNvSpPr/>
          <p:nvPr/>
        </p:nvSpPr>
        <p:spPr>
          <a:xfrm>
            <a:off x="6858000" y="1371600"/>
            <a:ext cx="1136737" cy="574850"/>
          </a:xfrm>
          <a:prstGeom prst="wedgeRectCallout">
            <a:avLst>
              <a:gd name="adj1" fmla="val -87776"/>
              <a:gd name="adj2" fmla="val 56512"/>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350" dirty="0"/>
              <a:t>Use for UTI, etc.</a:t>
            </a:r>
          </a:p>
        </p:txBody>
      </p:sp>
      <p:sp>
        <p:nvSpPr>
          <p:cNvPr id="8" name="Speech Bubble: Rectangle 7">
            <a:extLst>
              <a:ext uri="{FF2B5EF4-FFF2-40B4-BE49-F238E27FC236}">
                <a16:creationId xmlns:a16="http://schemas.microsoft.com/office/drawing/2014/main" id="{67E46ED5-6354-4320-B0F4-68339D84856D}"/>
              </a:ext>
            </a:extLst>
          </p:cNvPr>
          <p:cNvSpPr/>
          <p:nvPr/>
        </p:nvSpPr>
        <p:spPr>
          <a:xfrm>
            <a:off x="7041454" y="3944318"/>
            <a:ext cx="2049311" cy="279920"/>
          </a:xfrm>
          <a:prstGeom prst="wedgeRectCallout">
            <a:avLst>
              <a:gd name="adj1" fmla="val -76296"/>
              <a:gd name="adj2" fmla="val 34335"/>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350" dirty="0"/>
              <a:t>For use in women only</a:t>
            </a:r>
          </a:p>
        </p:txBody>
      </p:sp>
      <p:sp>
        <p:nvSpPr>
          <p:cNvPr id="9" name="Speech Bubble: Rectangle 8">
            <a:extLst>
              <a:ext uri="{FF2B5EF4-FFF2-40B4-BE49-F238E27FC236}">
                <a16:creationId xmlns:a16="http://schemas.microsoft.com/office/drawing/2014/main" id="{5A23F332-57F1-4D0B-9EEF-49914DE802B5}"/>
              </a:ext>
            </a:extLst>
          </p:cNvPr>
          <p:cNvSpPr/>
          <p:nvPr/>
        </p:nvSpPr>
        <p:spPr>
          <a:xfrm>
            <a:off x="7497740" y="4971316"/>
            <a:ext cx="1593024" cy="279920"/>
          </a:xfrm>
          <a:prstGeom prst="wedgeRectCallout">
            <a:avLst>
              <a:gd name="adj1" fmla="val -111244"/>
              <a:gd name="adj2" fmla="val -705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Only for MSM</a:t>
            </a:r>
          </a:p>
        </p:txBody>
      </p:sp>
      <p:sp>
        <p:nvSpPr>
          <p:cNvPr id="10" name="Speech Bubble: Rectangle 9">
            <a:extLst>
              <a:ext uri="{FF2B5EF4-FFF2-40B4-BE49-F238E27FC236}">
                <a16:creationId xmlns:a16="http://schemas.microsoft.com/office/drawing/2014/main" id="{CC8F4372-ACFA-41D6-B393-7C9A4CBCA3FB}"/>
              </a:ext>
            </a:extLst>
          </p:cNvPr>
          <p:cNvSpPr/>
          <p:nvPr/>
        </p:nvSpPr>
        <p:spPr>
          <a:xfrm>
            <a:off x="7041454" y="6120880"/>
            <a:ext cx="1820972" cy="279920"/>
          </a:xfrm>
          <a:prstGeom prst="wedgeRectCallout">
            <a:avLst>
              <a:gd name="adj1" fmla="val -85707"/>
              <a:gd name="adj2" fmla="val -68109"/>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350" dirty="0"/>
              <a:t>HIV positive only</a:t>
            </a:r>
          </a:p>
        </p:txBody>
      </p:sp>
      <p:sp>
        <p:nvSpPr>
          <p:cNvPr id="14" name="Speech Bubble: Rectangle 13">
            <a:extLst>
              <a:ext uri="{FF2B5EF4-FFF2-40B4-BE49-F238E27FC236}">
                <a16:creationId xmlns:a16="http://schemas.microsoft.com/office/drawing/2014/main" id="{F50EEBAA-C764-4020-BE38-960DDE7D8298}"/>
              </a:ext>
            </a:extLst>
          </p:cNvPr>
          <p:cNvSpPr/>
          <p:nvPr/>
        </p:nvSpPr>
        <p:spPr>
          <a:xfrm>
            <a:off x="7219429" y="4404431"/>
            <a:ext cx="1498686" cy="386692"/>
          </a:xfrm>
          <a:prstGeom prst="wedgeRectCallout">
            <a:avLst>
              <a:gd name="adj1" fmla="val -100183"/>
              <a:gd name="adj2" fmla="val -34825"/>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350" dirty="0"/>
              <a:t>Will only tell you exposure. </a:t>
            </a:r>
          </a:p>
        </p:txBody>
      </p:sp>
      <p:sp>
        <p:nvSpPr>
          <p:cNvPr id="21" name="Speech Bubble: Rectangle 20">
            <a:extLst>
              <a:ext uri="{FF2B5EF4-FFF2-40B4-BE49-F238E27FC236}">
                <a16:creationId xmlns:a16="http://schemas.microsoft.com/office/drawing/2014/main" id="{0D3A7FBC-F56C-45C3-9044-72A25723986B}"/>
              </a:ext>
            </a:extLst>
          </p:cNvPr>
          <p:cNvSpPr/>
          <p:nvPr/>
        </p:nvSpPr>
        <p:spPr>
          <a:xfrm>
            <a:off x="7377177" y="2802031"/>
            <a:ext cx="1593024" cy="467390"/>
          </a:xfrm>
          <a:prstGeom prst="wedgeRectCallout">
            <a:avLst>
              <a:gd name="adj1" fmla="val -85886"/>
              <a:gd name="adj2" fmla="val -483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Based on patient sexual practices</a:t>
            </a:r>
          </a:p>
        </p:txBody>
      </p:sp>
      <p:sp>
        <p:nvSpPr>
          <p:cNvPr id="28" name="Right Bracket 27">
            <a:extLst>
              <a:ext uri="{FF2B5EF4-FFF2-40B4-BE49-F238E27FC236}">
                <a16:creationId xmlns:a16="http://schemas.microsoft.com/office/drawing/2014/main" id="{C023EBA9-D596-4A53-A258-A1824DE877FA}"/>
              </a:ext>
            </a:extLst>
          </p:cNvPr>
          <p:cNvSpPr/>
          <p:nvPr/>
        </p:nvSpPr>
        <p:spPr>
          <a:xfrm>
            <a:off x="6501009" y="2433311"/>
            <a:ext cx="187891" cy="742167"/>
          </a:xfrm>
          <a:prstGeom prst="rightBracket">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70D34FE7-4063-07D3-3380-9F3993A1A0C4}"/>
              </a:ext>
            </a:extLst>
          </p:cNvPr>
          <p:cNvSpPr/>
          <p:nvPr/>
        </p:nvSpPr>
        <p:spPr>
          <a:xfrm>
            <a:off x="381000" y="228600"/>
            <a:ext cx="7543800" cy="1200329"/>
          </a:xfrm>
          <a:prstGeom prst="rect">
            <a:avLst/>
          </a:prstGeom>
        </p:spPr>
        <p:txBody>
          <a:bodyPr wrap="square">
            <a:spAutoFit/>
          </a:bodyPr>
          <a:lstStyle/>
          <a:p>
            <a:pPr defTabSz="685800">
              <a:defRPr/>
            </a:pPr>
            <a:r>
              <a:rPr lang="en-US" sz="2400" dirty="0">
                <a:latin typeface="+mj-lt"/>
              </a:rPr>
              <a:t>Which of the following tests should be offered to this patient who is HIV negative, has multiple partners, and practices receptive anal and oral intercourse?</a:t>
            </a:r>
          </a:p>
        </p:txBody>
      </p:sp>
      <p:sp>
        <p:nvSpPr>
          <p:cNvPr id="2" name="TextBox 1">
            <a:extLst>
              <a:ext uri="{FF2B5EF4-FFF2-40B4-BE49-F238E27FC236}">
                <a16:creationId xmlns:a16="http://schemas.microsoft.com/office/drawing/2014/main" id="{5D2328B9-8FF0-EAC2-5090-811ABA7878A5}"/>
              </a:ext>
            </a:extLst>
          </p:cNvPr>
          <p:cNvSpPr txBox="1"/>
          <p:nvPr/>
        </p:nvSpPr>
        <p:spPr>
          <a:xfrm>
            <a:off x="7696200" y="381000"/>
            <a:ext cx="1828800" cy="646331"/>
          </a:xfrm>
          <a:prstGeom prst="rect">
            <a:avLst/>
          </a:prstGeom>
          <a:noFill/>
        </p:spPr>
        <p:txBody>
          <a:bodyPr wrap="square" rtlCol="0">
            <a:spAutoFit/>
          </a:bodyPr>
          <a:lstStyle/>
          <a:p>
            <a:r>
              <a:rPr lang="en-US" dirty="0"/>
              <a:t>Do not order</a:t>
            </a:r>
          </a:p>
          <a:p>
            <a:r>
              <a:rPr lang="en-US" dirty="0"/>
              <a:t>Order</a:t>
            </a:r>
          </a:p>
        </p:txBody>
      </p:sp>
      <p:sp>
        <p:nvSpPr>
          <p:cNvPr id="3" name="Rectangle 2">
            <a:extLst>
              <a:ext uri="{FF2B5EF4-FFF2-40B4-BE49-F238E27FC236}">
                <a16:creationId xmlns:a16="http://schemas.microsoft.com/office/drawing/2014/main" id="{F7CD866D-F34F-A76B-6063-4B28B099F7DB}"/>
              </a:ext>
            </a:extLst>
          </p:cNvPr>
          <p:cNvSpPr/>
          <p:nvPr/>
        </p:nvSpPr>
        <p:spPr>
          <a:xfrm>
            <a:off x="7543800" y="762000"/>
            <a:ext cx="152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CF3A38E-35FF-106B-B267-C0925CB03628}"/>
              </a:ext>
            </a:extLst>
          </p:cNvPr>
          <p:cNvSpPr/>
          <p:nvPr/>
        </p:nvSpPr>
        <p:spPr>
          <a:xfrm>
            <a:off x="7543800" y="457200"/>
            <a:ext cx="152400" cy="1524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57346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EA8A9-26DC-4791-9F33-CB9B7050F2D5}"/>
              </a:ext>
            </a:extLst>
          </p:cNvPr>
          <p:cNvSpPr>
            <a:spLocks noGrp="1"/>
          </p:cNvSpPr>
          <p:nvPr>
            <p:ph type="title"/>
          </p:nvPr>
        </p:nvSpPr>
        <p:spPr>
          <a:xfrm>
            <a:off x="533400" y="405601"/>
            <a:ext cx="7886700" cy="994172"/>
          </a:xfrm>
        </p:spPr>
        <p:txBody>
          <a:bodyPr/>
          <a:lstStyle/>
          <a:p>
            <a:r>
              <a:rPr lang="en-US" dirty="0"/>
              <a:t>STI Screening for Males</a:t>
            </a:r>
          </a:p>
        </p:txBody>
      </p:sp>
      <p:graphicFrame>
        <p:nvGraphicFramePr>
          <p:cNvPr id="4" name="Content Placeholder 3">
            <a:extLst>
              <a:ext uri="{FF2B5EF4-FFF2-40B4-BE49-F238E27FC236}">
                <a16:creationId xmlns:a16="http://schemas.microsoft.com/office/drawing/2014/main" id="{FCA827B9-D97E-41E1-996B-C1BE57B3F5A8}"/>
              </a:ext>
            </a:extLst>
          </p:cNvPr>
          <p:cNvGraphicFramePr>
            <a:graphicFrameLocks/>
          </p:cNvGraphicFramePr>
          <p:nvPr>
            <p:extLst>
              <p:ext uri="{D42A27DB-BD31-4B8C-83A1-F6EECF244321}">
                <p14:modId xmlns:p14="http://schemas.microsoft.com/office/powerpoint/2010/main" val="4187785066"/>
              </p:ext>
            </p:extLst>
          </p:nvPr>
        </p:nvGraphicFramePr>
        <p:xfrm>
          <a:off x="655723" y="2027580"/>
          <a:ext cx="4896440" cy="2543692"/>
        </p:xfrm>
        <a:graphic>
          <a:graphicData uri="http://schemas.openxmlformats.org/drawingml/2006/table">
            <a:tbl>
              <a:tblPr firstRow="1" bandRow="1">
                <a:tableStyleId>{5C22544A-7EE6-4342-B048-85BDC9FD1C3A}</a:tableStyleId>
              </a:tblPr>
              <a:tblGrid>
                <a:gridCol w="816074">
                  <a:extLst>
                    <a:ext uri="{9D8B030D-6E8A-4147-A177-3AD203B41FA5}">
                      <a16:colId xmlns:a16="http://schemas.microsoft.com/office/drawing/2014/main" val="20000"/>
                    </a:ext>
                  </a:extLst>
                </a:gridCol>
                <a:gridCol w="816074">
                  <a:extLst>
                    <a:ext uri="{9D8B030D-6E8A-4147-A177-3AD203B41FA5}">
                      <a16:colId xmlns:a16="http://schemas.microsoft.com/office/drawing/2014/main" val="20001"/>
                    </a:ext>
                  </a:extLst>
                </a:gridCol>
                <a:gridCol w="1632146">
                  <a:extLst>
                    <a:ext uri="{9D8B030D-6E8A-4147-A177-3AD203B41FA5}">
                      <a16:colId xmlns:a16="http://schemas.microsoft.com/office/drawing/2014/main" val="20002"/>
                    </a:ext>
                  </a:extLst>
                </a:gridCol>
                <a:gridCol w="1632146">
                  <a:extLst>
                    <a:ext uri="{9D8B030D-6E8A-4147-A177-3AD203B41FA5}">
                      <a16:colId xmlns:a16="http://schemas.microsoft.com/office/drawing/2014/main" val="20003"/>
                    </a:ext>
                  </a:extLst>
                </a:gridCol>
              </a:tblGrid>
              <a:tr h="777008">
                <a:tc gridSpan="2">
                  <a:txBody>
                    <a:bodyPr/>
                    <a:lstStyle/>
                    <a:p>
                      <a:r>
                        <a:rPr lang="en-US" sz="1000" dirty="0"/>
                        <a:t>Population </a:t>
                      </a:r>
                    </a:p>
                  </a:txBody>
                  <a:tcPr marL="68580" marR="68580" marT="34290" marB="34290"/>
                </a:tc>
                <a:tc hMerge="1">
                  <a:txBody>
                    <a:bodyPr/>
                    <a:lstStyle/>
                    <a:p>
                      <a:endParaRPr lang="en-US"/>
                    </a:p>
                  </a:txBody>
                  <a:tcPr/>
                </a:tc>
                <a:tc>
                  <a:txBody>
                    <a:bodyPr/>
                    <a:lstStyle/>
                    <a:p>
                      <a:r>
                        <a:rPr lang="en-US" sz="1000" dirty="0"/>
                        <a:t>Disease </a:t>
                      </a:r>
                    </a:p>
                  </a:txBody>
                  <a:tcPr marL="68580" marR="68580" marT="34290" marB="34290"/>
                </a:tc>
                <a:tc>
                  <a:txBody>
                    <a:bodyPr/>
                    <a:lstStyle/>
                    <a:p>
                      <a:r>
                        <a:rPr lang="en-US" sz="1000" dirty="0"/>
                        <a:t>Screening Frequency </a:t>
                      </a:r>
                    </a:p>
                  </a:txBody>
                  <a:tcPr marL="68580" marR="68580" marT="34290" marB="34290"/>
                </a:tc>
                <a:extLst>
                  <a:ext uri="{0D108BD9-81ED-4DB2-BD59-A6C34878D82A}">
                    <a16:rowId xmlns:a16="http://schemas.microsoft.com/office/drawing/2014/main" val="10000"/>
                  </a:ext>
                </a:extLst>
              </a:tr>
              <a:tr h="249628">
                <a:tc rowSpan="3">
                  <a:txBody>
                    <a:bodyPr/>
                    <a:lstStyle/>
                    <a:p>
                      <a:r>
                        <a:rPr lang="en-US" sz="1000" dirty="0"/>
                        <a:t>Male with female partners</a:t>
                      </a:r>
                    </a:p>
                  </a:txBody>
                  <a:tcPr marL="68580" marR="68580" marT="34290" marB="34290"/>
                </a:tc>
                <a:tc>
                  <a:txBody>
                    <a:bodyPr/>
                    <a:lstStyle/>
                    <a:p>
                      <a:r>
                        <a:rPr lang="en-US" sz="1000" dirty="0"/>
                        <a:t>HIV</a:t>
                      </a:r>
                      <a:r>
                        <a:rPr lang="en-US" sz="1000" baseline="0" dirty="0"/>
                        <a:t> - </a:t>
                      </a:r>
                      <a:endParaRPr lang="en-US" sz="1000" dirty="0"/>
                    </a:p>
                  </a:txBody>
                  <a:tcPr marL="68580" marR="68580" marT="34290" marB="34290"/>
                </a:tc>
                <a:tc>
                  <a:txBody>
                    <a:bodyPr/>
                    <a:lstStyle/>
                    <a:p>
                      <a:r>
                        <a:rPr lang="en-US" sz="1000" dirty="0"/>
                        <a:t>HIV </a:t>
                      </a:r>
                    </a:p>
                  </a:txBody>
                  <a:tcPr marL="68580" marR="68580" marT="34290" marB="34290"/>
                </a:tc>
                <a:tc>
                  <a:txBody>
                    <a:bodyPr/>
                    <a:lstStyle/>
                    <a:p>
                      <a:r>
                        <a:rPr lang="en-US" sz="1000" dirty="0"/>
                        <a:t>Once </a:t>
                      </a:r>
                    </a:p>
                  </a:txBody>
                  <a:tcPr marL="68580" marR="68580" marT="34290" marB="34290"/>
                </a:tc>
                <a:extLst>
                  <a:ext uri="{0D108BD9-81ED-4DB2-BD59-A6C34878D82A}">
                    <a16:rowId xmlns:a16="http://schemas.microsoft.com/office/drawing/2014/main" val="10001"/>
                  </a:ext>
                </a:extLst>
              </a:tr>
              <a:tr h="436848">
                <a:tc vMerge="1">
                  <a:txBody>
                    <a:bodyPr/>
                    <a:lstStyle/>
                    <a:p>
                      <a:endParaRPr lang="en-US"/>
                    </a:p>
                  </a:txBody>
                  <a:tcPr/>
                </a:tc>
                <a:tc rowSpan="2">
                  <a:txBody>
                    <a:bodyPr/>
                    <a:lstStyle/>
                    <a:p>
                      <a:r>
                        <a:rPr lang="en-US" sz="1000" dirty="0"/>
                        <a:t>HIV +</a:t>
                      </a:r>
                    </a:p>
                  </a:txBody>
                  <a:tcPr marL="68580" marR="68580" marT="34290" marB="34290"/>
                </a:tc>
                <a:tc>
                  <a:txBody>
                    <a:bodyPr/>
                    <a:lstStyle/>
                    <a:p>
                      <a:r>
                        <a:rPr lang="en-US" sz="1000" dirty="0"/>
                        <a:t>GC*,</a:t>
                      </a:r>
                      <a:r>
                        <a:rPr lang="en-US" sz="1000" baseline="0" dirty="0"/>
                        <a:t> chlamydia* , syphilis </a:t>
                      </a:r>
                      <a:endParaRPr lang="en-US" sz="1000" dirty="0"/>
                    </a:p>
                  </a:txBody>
                  <a:tcPr marL="68580" marR="68580" marT="34290" marB="34290"/>
                </a:tc>
                <a:tc>
                  <a:txBody>
                    <a:bodyPr/>
                    <a:lstStyle/>
                    <a:p>
                      <a:r>
                        <a:rPr lang="en-US" sz="1000" dirty="0"/>
                        <a:t>Annually </a:t>
                      </a:r>
                    </a:p>
                  </a:txBody>
                  <a:tcPr marL="68580" marR="68580" marT="34290" marB="34290"/>
                </a:tc>
                <a:extLst>
                  <a:ext uri="{0D108BD9-81ED-4DB2-BD59-A6C34878D82A}">
                    <a16:rowId xmlns:a16="http://schemas.microsoft.com/office/drawing/2014/main" val="10002"/>
                  </a:ext>
                </a:extLst>
              </a:tr>
              <a:tr h="249628">
                <a:tc vMerge="1">
                  <a:txBody>
                    <a:bodyPr/>
                    <a:lstStyle/>
                    <a:p>
                      <a:endParaRPr lang="en-US"/>
                    </a:p>
                  </a:txBody>
                  <a:tcPr/>
                </a:tc>
                <a:tc vMerge="1">
                  <a:txBody>
                    <a:bodyPr/>
                    <a:lstStyle/>
                    <a:p>
                      <a:endParaRPr lang="en-US"/>
                    </a:p>
                  </a:txBody>
                  <a:tcPr/>
                </a:tc>
                <a:tc>
                  <a:txBody>
                    <a:bodyPr/>
                    <a:lstStyle/>
                    <a:p>
                      <a:r>
                        <a:rPr lang="en-US" sz="1000" dirty="0"/>
                        <a:t>Hepatitis</a:t>
                      </a:r>
                      <a:r>
                        <a:rPr lang="en-US" sz="1000" baseline="0" dirty="0"/>
                        <a:t> B and C</a:t>
                      </a:r>
                      <a:endParaRPr lang="en-US" sz="1000" dirty="0"/>
                    </a:p>
                  </a:txBody>
                  <a:tcPr marL="68580" marR="68580" marT="34290" marB="34290"/>
                </a:tc>
                <a:tc>
                  <a:txBody>
                    <a:bodyPr/>
                    <a:lstStyle/>
                    <a:p>
                      <a:r>
                        <a:rPr lang="en-US" sz="1000" dirty="0"/>
                        <a:t>Once </a:t>
                      </a:r>
                    </a:p>
                  </a:txBody>
                  <a:tcPr marL="68580" marR="68580" marT="34290" marB="34290"/>
                </a:tc>
                <a:extLst>
                  <a:ext uri="{0D108BD9-81ED-4DB2-BD59-A6C34878D82A}">
                    <a16:rowId xmlns:a16="http://schemas.microsoft.com/office/drawing/2014/main" val="10003"/>
                  </a:ext>
                </a:extLst>
              </a:tr>
              <a:tr h="436848">
                <a:tc rowSpan="2">
                  <a:txBody>
                    <a:bodyPr/>
                    <a:lstStyle/>
                    <a:p>
                      <a:r>
                        <a:rPr lang="en-US" sz="1000" dirty="0"/>
                        <a:t>Male with male partners (or male and female)</a:t>
                      </a:r>
                    </a:p>
                  </a:txBody>
                  <a:tcPr marL="68580" marR="68580" marT="34290" marB="34290"/>
                </a:tc>
                <a:tc rowSpan="2">
                  <a:txBody>
                    <a:bodyPr/>
                    <a:lstStyle/>
                    <a:p>
                      <a:r>
                        <a:rPr lang="en-US" sz="1000" dirty="0"/>
                        <a:t>HIV –/+</a:t>
                      </a:r>
                    </a:p>
                  </a:txBody>
                  <a:tcPr marL="68580" marR="68580" marT="34290" marB="34290"/>
                </a:tc>
                <a:tc>
                  <a:txBody>
                    <a:bodyPr/>
                    <a:lstStyle/>
                    <a:p>
                      <a:r>
                        <a:rPr lang="en-US" sz="1000" dirty="0"/>
                        <a:t>GC*, chlamydia*,</a:t>
                      </a:r>
                      <a:r>
                        <a:rPr lang="en-US" sz="1000" baseline="0" dirty="0"/>
                        <a:t> syphilis, HIV, Hepatitis C</a:t>
                      </a:r>
                      <a:endParaRPr lang="en-US" sz="1000" dirty="0"/>
                    </a:p>
                  </a:txBody>
                  <a:tcPr marL="68580" marR="68580" marT="34290" marB="34290"/>
                </a:tc>
                <a:tc>
                  <a:txBody>
                    <a:bodyPr/>
                    <a:lstStyle/>
                    <a:p>
                      <a:r>
                        <a:rPr lang="en-US" sz="1000" dirty="0"/>
                        <a:t>Annually </a:t>
                      </a:r>
                    </a:p>
                  </a:txBody>
                  <a:tcPr marL="68580" marR="68580" marT="34290" marB="34290"/>
                </a:tc>
                <a:extLst>
                  <a:ext uri="{0D108BD9-81ED-4DB2-BD59-A6C34878D82A}">
                    <a16:rowId xmlns:a16="http://schemas.microsoft.com/office/drawing/2014/main" val="10004"/>
                  </a:ext>
                </a:extLst>
              </a:tr>
              <a:tr h="249628">
                <a:tc vMerge="1">
                  <a:txBody>
                    <a:bodyPr/>
                    <a:lstStyle/>
                    <a:p>
                      <a:endParaRPr lang="en-US"/>
                    </a:p>
                  </a:txBody>
                  <a:tcPr/>
                </a:tc>
                <a:tc vMerge="1">
                  <a:txBody>
                    <a:bodyPr/>
                    <a:lstStyle/>
                    <a:p>
                      <a:endParaRPr lang="en-US"/>
                    </a:p>
                  </a:txBody>
                  <a:tcPr/>
                </a:tc>
                <a:tc>
                  <a:txBody>
                    <a:bodyPr/>
                    <a:lstStyle/>
                    <a:p>
                      <a:r>
                        <a:rPr lang="en-US" sz="1000" dirty="0"/>
                        <a:t>Hepatitis A and B</a:t>
                      </a:r>
                    </a:p>
                  </a:txBody>
                  <a:tcPr marL="68580" marR="68580" marT="34290" marB="34290"/>
                </a:tc>
                <a:tc>
                  <a:txBody>
                    <a:bodyPr/>
                    <a:lstStyle/>
                    <a:p>
                      <a:r>
                        <a:rPr lang="en-US" sz="1000" dirty="0"/>
                        <a:t>Once </a:t>
                      </a:r>
                    </a:p>
                  </a:txBody>
                  <a:tcPr marL="68580" marR="68580" marT="34290" marB="34290"/>
                </a:tc>
                <a:extLst>
                  <a:ext uri="{0D108BD9-81ED-4DB2-BD59-A6C34878D82A}">
                    <a16:rowId xmlns:a16="http://schemas.microsoft.com/office/drawing/2014/main" val="10005"/>
                  </a:ext>
                </a:extLst>
              </a:tr>
            </a:tbl>
          </a:graphicData>
        </a:graphic>
      </p:graphicFrame>
      <p:sp>
        <p:nvSpPr>
          <p:cNvPr id="5" name="Rectangle 4">
            <a:extLst>
              <a:ext uri="{FF2B5EF4-FFF2-40B4-BE49-F238E27FC236}">
                <a16:creationId xmlns:a16="http://schemas.microsoft.com/office/drawing/2014/main" id="{12ACE6DC-8CBF-4949-84AC-630EB318E9AF}"/>
              </a:ext>
            </a:extLst>
          </p:cNvPr>
          <p:cNvSpPr/>
          <p:nvPr/>
        </p:nvSpPr>
        <p:spPr>
          <a:xfrm>
            <a:off x="817943" y="4830421"/>
            <a:ext cx="4572000" cy="923330"/>
          </a:xfrm>
          <a:prstGeom prst="rect">
            <a:avLst/>
          </a:prstGeom>
        </p:spPr>
        <p:txBody>
          <a:bodyPr>
            <a:spAutoFit/>
          </a:bodyPr>
          <a:lstStyle/>
          <a:p>
            <a:r>
              <a:rPr lang="en-US" sz="1350" dirty="0"/>
              <a:t>*Consider rectal or pharyngeal swabs </a:t>
            </a:r>
          </a:p>
          <a:p>
            <a:endParaRPr lang="en-US" sz="1350" dirty="0"/>
          </a:p>
          <a:p>
            <a:r>
              <a:rPr lang="en-US" sz="1350" dirty="0"/>
              <a:t>More frequent screenings (q3-6 months) may be appropriate depending on exposure risk</a:t>
            </a:r>
          </a:p>
        </p:txBody>
      </p:sp>
      <p:sp>
        <p:nvSpPr>
          <p:cNvPr id="7" name="Rectangle: Rounded Corners 6">
            <a:extLst>
              <a:ext uri="{FF2B5EF4-FFF2-40B4-BE49-F238E27FC236}">
                <a16:creationId xmlns:a16="http://schemas.microsoft.com/office/drawing/2014/main" id="{9F3E43E8-88F0-439B-AC8C-7EAE96D1F070}"/>
              </a:ext>
            </a:extLst>
          </p:cNvPr>
          <p:cNvSpPr/>
          <p:nvPr/>
        </p:nvSpPr>
        <p:spPr>
          <a:xfrm>
            <a:off x="6096000" y="914400"/>
            <a:ext cx="1130389" cy="1257887"/>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en-US" sz="1350" dirty="0"/>
              <a:t>If additional risk factors, </a:t>
            </a:r>
          </a:p>
          <a:p>
            <a:r>
              <a:rPr lang="en-US" sz="1350" dirty="0"/>
              <a:t>should also add on:</a:t>
            </a:r>
          </a:p>
        </p:txBody>
      </p:sp>
      <p:sp>
        <p:nvSpPr>
          <p:cNvPr id="8" name="Rectangle: Rounded Corners 7">
            <a:extLst>
              <a:ext uri="{FF2B5EF4-FFF2-40B4-BE49-F238E27FC236}">
                <a16:creationId xmlns:a16="http://schemas.microsoft.com/office/drawing/2014/main" id="{D4C1799B-EDD3-430C-A49B-C912CFC16876}"/>
              </a:ext>
            </a:extLst>
          </p:cNvPr>
          <p:cNvSpPr/>
          <p:nvPr/>
        </p:nvSpPr>
        <p:spPr>
          <a:xfrm>
            <a:off x="6705600" y="2286000"/>
            <a:ext cx="2170778" cy="1729147"/>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r>
              <a:rPr lang="en-US" sz="1350" dirty="0"/>
              <a:t>Serum: </a:t>
            </a:r>
          </a:p>
          <a:p>
            <a:pPr marL="214313" indent="-214313">
              <a:buFont typeface="Arial" panose="020B0604020202020204" pitchFamily="34" charset="0"/>
              <a:buChar char="•"/>
            </a:pPr>
            <a:r>
              <a:rPr lang="en-US" sz="1350" dirty="0"/>
              <a:t>Syphilis</a:t>
            </a:r>
          </a:p>
          <a:p>
            <a:pPr marL="214313" indent="-214313">
              <a:buFont typeface="Arial" panose="020B0604020202020204" pitchFamily="34" charset="0"/>
              <a:buChar char="•"/>
            </a:pPr>
            <a:r>
              <a:rPr lang="en-US" sz="1350" dirty="0"/>
              <a:t>HBV (HBsAg, </a:t>
            </a:r>
            <a:r>
              <a:rPr lang="en-US" sz="1350" dirty="0" err="1"/>
              <a:t>HBsAb</a:t>
            </a:r>
            <a:r>
              <a:rPr lang="en-US" sz="1350" dirty="0"/>
              <a:t>, </a:t>
            </a:r>
            <a:r>
              <a:rPr lang="en-US" sz="1350" dirty="0" err="1"/>
              <a:t>HBcAg</a:t>
            </a:r>
            <a:r>
              <a:rPr lang="en-US" sz="1350" dirty="0"/>
              <a:t> if risk factors for occult infection)</a:t>
            </a:r>
          </a:p>
          <a:p>
            <a:pPr marL="214313" indent="-214313">
              <a:buFont typeface="Arial" panose="020B0604020202020204" pitchFamily="34" charset="0"/>
              <a:buChar char="•"/>
            </a:pPr>
            <a:r>
              <a:rPr lang="en-US" sz="1350" dirty="0"/>
              <a:t>HCV (antibody with reflex viral load)</a:t>
            </a:r>
          </a:p>
        </p:txBody>
      </p:sp>
      <p:cxnSp>
        <p:nvCxnSpPr>
          <p:cNvPr id="9" name="Connector: Curved 8">
            <a:extLst>
              <a:ext uri="{FF2B5EF4-FFF2-40B4-BE49-F238E27FC236}">
                <a16:creationId xmlns:a16="http://schemas.microsoft.com/office/drawing/2014/main" id="{0858269A-F11D-4F73-94A8-82AFD4156E1A}"/>
              </a:ext>
            </a:extLst>
          </p:cNvPr>
          <p:cNvCxnSpPr>
            <a:cxnSpLocks/>
            <a:endCxn id="8" idx="0"/>
          </p:cNvCxnSpPr>
          <p:nvPr/>
        </p:nvCxnSpPr>
        <p:spPr>
          <a:xfrm rot="16200000" flipH="1">
            <a:off x="7115751" y="1610762"/>
            <a:ext cx="684602" cy="665874"/>
          </a:xfrm>
          <a:prstGeom prst="curvedConnector3">
            <a:avLst>
              <a:gd name="adj1" fmla="val -15893"/>
            </a:avLst>
          </a:prstGeom>
          <a:ln w="76200">
            <a:tailEnd type="triangle"/>
          </a:ln>
        </p:spPr>
        <p:style>
          <a:lnRef idx="1">
            <a:schemeClr val="accent4"/>
          </a:lnRef>
          <a:fillRef idx="2">
            <a:schemeClr val="accent4"/>
          </a:fillRef>
          <a:effectRef idx="1">
            <a:schemeClr val="accent4"/>
          </a:effectRef>
          <a:fontRef idx="minor">
            <a:schemeClr val="dk1"/>
          </a:fontRef>
        </p:style>
      </p:cxnSp>
      <p:sp>
        <p:nvSpPr>
          <p:cNvPr id="10" name="Rectangle: Rounded Corners 9">
            <a:extLst>
              <a:ext uri="{FF2B5EF4-FFF2-40B4-BE49-F238E27FC236}">
                <a16:creationId xmlns:a16="http://schemas.microsoft.com/office/drawing/2014/main" id="{095D79C7-A6DE-4DA2-870C-AB3CC39FD6CF}"/>
              </a:ext>
            </a:extLst>
          </p:cNvPr>
          <p:cNvSpPr/>
          <p:nvPr/>
        </p:nvSpPr>
        <p:spPr>
          <a:xfrm>
            <a:off x="6039726" y="4157041"/>
            <a:ext cx="2170778" cy="1596647"/>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r>
              <a:rPr lang="en-US" sz="1350" dirty="0"/>
              <a:t>Vaccinations:</a:t>
            </a:r>
          </a:p>
          <a:p>
            <a:r>
              <a:rPr lang="en-US" sz="1350" dirty="0"/>
              <a:t>If seronegative for Hepatitis A and/or B, immunization should be offered</a:t>
            </a:r>
          </a:p>
          <a:p>
            <a:r>
              <a:rPr lang="en-US" sz="1350" dirty="0"/>
              <a:t>Consider offering HPV vaccination as well</a:t>
            </a:r>
          </a:p>
        </p:txBody>
      </p:sp>
    </p:spTree>
    <p:extLst>
      <p:ext uri="{BB962C8B-B14F-4D97-AF65-F5344CB8AC3E}">
        <p14:creationId xmlns:p14="http://schemas.microsoft.com/office/powerpoint/2010/main" val="10825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5FA24-F82B-4FB1-B84D-3018DB36287B}"/>
              </a:ext>
            </a:extLst>
          </p:cNvPr>
          <p:cNvSpPr>
            <a:spLocks noGrp="1"/>
          </p:cNvSpPr>
          <p:nvPr>
            <p:ph type="title"/>
          </p:nvPr>
        </p:nvSpPr>
        <p:spPr/>
        <p:txBody>
          <a:bodyPr/>
          <a:lstStyle/>
          <a:p>
            <a:r>
              <a:rPr lang="en-US" dirty="0"/>
              <a:t>Outline of lecture</a:t>
            </a:r>
          </a:p>
        </p:txBody>
      </p:sp>
      <p:sp>
        <p:nvSpPr>
          <p:cNvPr id="3" name="Content Placeholder 2">
            <a:extLst>
              <a:ext uri="{FF2B5EF4-FFF2-40B4-BE49-F238E27FC236}">
                <a16:creationId xmlns:a16="http://schemas.microsoft.com/office/drawing/2014/main" id="{DF4C57EB-B801-4273-9C4B-482AC21BACD7}"/>
              </a:ext>
            </a:extLst>
          </p:cNvPr>
          <p:cNvSpPr>
            <a:spLocks noGrp="1"/>
          </p:cNvSpPr>
          <p:nvPr>
            <p:ph idx="1"/>
          </p:nvPr>
        </p:nvSpPr>
        <p:spPr/>
        <p:txBody>
          <a:bodyPr/>
          <a:lstStyle/>
          <a:p>
            <a:r>
              <a:rPr lang="en-US" dirty="0"/>
              <a:t>Why sexual history taking and STI screening is important</a:t>
            </a:r>
          </a:p>
          <a:p>
            <a:r>
              <a:rPr lang="en-US" dirty="0"/>
              <a:t>Case-based examples of patients of different genders, risk profiles</a:t>
            </a:r>
          </a:p>
          <a:p>
            <a:r>
              <a:rPr lang="en-US" dirty="0"/>
              <a:t>Discussion of appropriate sexual health counseling</a:t>
            </a:r>
          </a:p>
          <a:p>
            <a:endParaRPr lang="en-US" dirty="0"/>
          </a:p>
        </p:txBody>
      </p:sp>
    </p:spTree>
    <p:extLst>
      <p:ext uri="{BB962C8B-B14F-4D97-AF65-F5344CB8AC3E}">
        <p14:creationId xmlns:p14="http://schemas.microsoft.com/office/powerpoint/2010/main" val="29735142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98FC6-EB2E-4534-9190-F7EC47054C23}"/>
              </a:ext>
            </a:extLst>
          </p:cNvPr>
          <p:cNvSpPr>
            <a:spLocks noGrp="1"/>
          </p:cNvSpPr>
          <p:nvPr>
            <p:ph type="title"/>
          </p:nvPr>
        </p:nvSpPr>
        <p:spPr/>
        <p:txBody>
          <a:bodyPr/>
          <a:lstStyle/>
          <a:p>
            <a:r>
              <a:rPr lang="en-US" dirty="0"/>
              <a:t>Urine first catch – male or female*</a:t>
            </a:r>
          </a:p>
        </p:txBody>
      </p:sp>
      <p:sp>
        <p:nvSpPr>
          <p:cNvPr id="4" name="TextBox 3">
            <a:extLst>
              <a:ext uri="{FF2B5EF4-FFF2-40B4-BE49-F238E27FC236}">
                <a16:creationId xmlns:a16="http://schemas.microsoft.com/office/drawing/2014/main" id="{BBE7CD55-90F5-4746-99E1-8216EBBDC282}"/>
              </a:ext>
            </a:extLst>
          </p:cNvPr>
          <p:cNvSpPr txBox="1"/>
          <p:nvPr/>
        </p:nvSpPr>
        <p:spPr>
          <a:xfrm>
            <a:off x="586022" y="1917047"/>
            <a:ext cx="6890323" cy="4201150"/>
          </a:xfrm>
          <a:prstGeom prst="rect">
            <a:avLst/>
          </a:prstGeom>
          <a:noFill/>
        </p:spPr>
        <p:txBody>
          <a:bodyPr wrap="square" rtlCol="0">
            <a:spAutoFit/>
          </a:bodyPr>
          <a:lstStyle/>
          <a:p>
            <a:pPr marL="385763" indent="-385763">
              <a:buFont typeface="+mj-lt"/>
              <a:buAutoNum type="arabicPeriod"/>
            </a:pPr>
            <a:r>
              <a:rPr lang="en-US" sz="2400" dirty="0"/>
              <a:t>Patients should not have urinated for at least </a:t>
            </a:r>
            <a:r>
              <a:rPr lang="en-US" sz="2400" b="1" dirty="0"/>
              <a:t>one hour </a:t>
            </a:r>
            <a:r>
              <a:rPr lang="en-US" sz="2400" dirty="0"/>
              <a:t>prior to specimen collection. </a:t>
            </a:r>
          </a:p>
          <a:p>
            <a:pPr marL="385763" indent="-385763">
              <a:buFont typeface="+mj-lt"/>
              <a:buAutoNum type="arabicPeriod"/>
            </a:pPr>
            <a:r>
              <a:rPr lang="en-US" sz="2400" dirty="0"/>
              <a:t>Should not be using any wipe to clean prior (so do not give them any)</a:t>
            </a:r>
          </a:p>
          <a:p>
            <a:pPr marL="385763" indent="-385763">
              <a:buFont typeface="+mj-lt"/>
              <a:buAutoNum type="arabicPeriod"/>
            </a:pPr>
            <a:r>
              <a:rPr lang="en-US" sz="2400" dirty="0"/>
              <a:t>Direct the patient to collect first-catch urine (approximately 10 to 50 mL of the initial urine stream – about ¼ or ½ of cup) into a urine collection cup. </a:t>
            </a:r>
          </a:p>
          <a:p>
            <a:pPr marL="385763" indent="-385763">
              <a:buFont typeface="+mj-lt"/>
              <a:buAutoNum type="arabicPeriod"/>
            </a:pPr>
            <a:endParaRPr lang="en-US" sz="2400" dirty="0"/>
          </a:p>
          <a:p>
            <a:pPr lvl="1"/>
            <a:r>
              <a:rPr lang="en-US" sz="1350" dirty="0"/>
              <a:t>*first catch urine is not preferred screening method for females given lower sensitivity compared with endocervical or vaginal sample</a:t>
            </a:r>
            <a:endParaRPr lang="en-US" sz="2100" dirty="0"/>
          </a:p>
          <a:p>
            <a:endParaRPr lang="en-US" sz="2400" dirty="0"/>
          </a:p>
        </p:txBody>
      </p:sp>
      <p:pic>
        <p:nvPicPr>
          <p:cNvPr id="5" name="Graphic 4" descr="Toilet">
            <a:extLst>
              <a:ext uri="{FF2B5EF4-FFF2-40B4-BE49-F238E27FC236}">
                <a16:creationId xmlns:a16="http://schemas.microsoft.com/office/drawing/2014/main" id="{48470A67-BA31-401E-8338-E9C22E73D1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07625" y="2617134"/>
            <a:ext cx="1623732" cy="1623732"/>
          </a:xfrm>
          <a:prstGeom prst="rect">
            <a:avLst/>
          </a:prstGeom>
        </p:spPr>
      </p:pic>
    </p:spTree>
    <p:extLst>
      <p:ext uri="{BB962C8B-B14F-4D97-AF65-F5344CB8AC3E}">
        <p14:creationId xmlns:p14="http://schemas.microsoft.com/office/powerpoint/2010/main" val="13496206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396638D-3862-419C-9404-438AD5C199F7}"/>
              </a:ext>
            </a:extLst>
          </p:cNvPr>
          <p:cNvSpPr>
            <a:spLocks noGrp="1"/>
          </p:cNvSpPr>
          <p:nvPr>
            <p:ph idx="1"/>
          </p:nvPr>
        </p:nvSpPr>
        <p:spPr>
          <a:xfrm>
            <a:off x="493523" y="3746896"/>
            <a:ext cx="4854759" cy="3263504"/>
          </a:xfrm>
        </p:spPr>
        <p:txBody>
          <a:bodyPr>
            <a:normAutofit/>
          </a:bodyPr>
          <a:lstStyle/>
          <a:p>
            <a:pPr marL="0" indent="0">
              <a:buNone/>
            </a:pPr>
            <a:r>
              <a:rPr lang="en-US" sz="2400" dirty="0"/>
              <a:t>Do not use any kind of lubricant</a:t>
            </a:r>
          </a:p>
          <a:p>
            <a:pPr marL="0" indent="0">
              <a:buNone/>
            </a:pPr>
            <a:r>
              <a:rPr lang="en-US" sz="2400" dirty="0"/>
              <a:t>Insert swab 1.5 inches (~4 cm) into rectum  </a:t>
            </a:r>
          </a:p>
          <a:p>
            <a:pPr marL="0" indent="0">
              <a:buNone/>
            </a:pPr>
            <a:r>
              <a:rPr lang="en-US" sz="2400" dirty="0"/>
              <a:t>Turn swab in circles for 30 seconds</a:t>
            </a:r>
          </a:p>
          <a:p>
            <a:pPr marL="0" indent="0">
              <a:buNone/>
            </a:pPr>
            <a:r>
              <a:rPr lang="en-US" sz="2400" dirty="0"/>
              <a:t>When removing swab, slowly turn in circle while pulling out</a:t>
            </a:r>
          </a:p>
          <a:p>
            <a:pPr marL="0" indent="0">
              <a:buNone/>
            </a:pPr>
            <a:endParaRPr lang="en-US" sz="2400" dirty="0"/>
          </a:p>
        </p:txBody>
      </p:sp>
      <p:sp>
        <p:nvSpPr>
          <p:cNvPr id="7" name="Content Placeholder 2">
            <a:extLst>
              <a:ext uri="{FF2B5EF4-FFF2-40B4-BE49-F238E27FC236}">
                <a16:creationId xmlns:a16="http://schemas.microsoft.com/office/drawing/2014/main" id="{2498E818-9F09-4B94-80F0-AB1FEA7C0E38}"/>
              </a:ext>
            </a:extLst>
          </p:cNvPr>
          <p:cNvSpPr txBox="1">
            <a:spLocks/>
          </p:cNvSpPr>
          <p:nvPr/>
        </p:nvSpPr>
        <p:spPr>
          <a:xfrm>
            <a:off x="493523" y="2217391"/>
            <a:ext cx="3699760" cy="326350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Touch swab to tonsils, posterior wall, and uvula</a:t>
            </a:r>
          </a:p>
          <a:p>
            <a:pPr marL="0" indent="0">
              <a:buNone/>
            </a:pPr>
            <a:endParaRPr lang="en-US" sz="2400" dirty="0"/>
          </a:p>
          <a:p>
            <a:pPr marL="0" indent="0">
              <a:buNone/>
            </a:pPr>
            <a:endParaRPr lang="en-US" sz="2400" dirty="0"/>
          </a:p>
        </p:txBody>
      </p:sp>
      <p:sp>
        <p:nvSpPr>
          <p:cNvPr id="10" name="Rectangle: Rounded Corners 9">
            <a:extLst>
              <a:ext uri="{FF2B5EF4-FFF2-40B4-BE49-F238E27FC236}">
                <a16:creationId xmlns:a16="http://schemas.microsoft.com/office/drawing/2014/main" id="{7F5AAF4E-9138-4E60-9901-51E9E0ACE760}"/>
              </a:ext>
            </a:extLst>
          </p:cNvPr>
          <p:cNvSpPr/>
          <p:nvPr/>
        </p:nvSpPr>
        <p:spPr>
          <a:xfrm>
            <a:off x="493523" y="1678882"/>
            <a:ext cx="2816148" cy="3824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Pharyngeal Swab</a:t>
            </a:r>
          </a:p>
        </p:txBody>
      </p:sp>
      <p:sp>
        <p:nvSpPr>
          <p:cNvPr id="13" name="Rectangle: Rounded Corners 12">
            <a:extLst>
              <a:ext uri="{FF2B5EF4-FFF2-40B4-BE49-F238E27FC236}">
                <a16:creationId xmlns:a16="http://schemas.microsoft.com/office/drawing/2014/main" id="{13469207-7E05-47F8-8C0B-20D99EBBAD63}"/>
              </a:ext>
            </a:extLst>
          </p:cNvPr>
          <p:cNvSpPr/>
          <p:nvPr/>
        </p:nvSpPr>
        <p:spPr>
          <a:xfrm>
            <a:off x="493523" y="3354471"/>
            <a:ext cx="2816148" cy="3824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Rectal Swab</a:t>
            </a:r>
          </a:p>
        </p:txBody>
      </p:sp>
      <p:sp>
        <p:nvSpPr>
          <p:cNvPr id="2" name="TextBox 1">
            <a:extLst>
              <a:ext uri="{FF2B5EF4-FFF2-40B4-BE49-F238E27FC236}">
                <a16:creationId xmlns:a16="http://schemas.microsoft.com/office/drawing/2014/main" id="{6E648DC8-77D8-4E53-99F8-C81C5CBBC737}"/>
              </a:ext>
            </a:extLst>
          </p:cNvPr>
          <p:cNvSpPr txBox="1"/>
          <p:nvPr/>
        </p:nvSpPr>
        <p:spPr>
          <a:xfrm>
            <a:off x="6324600" y="2445991"/>
            <a:ext cx="2362200" cy="92333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just"/>
            <a:r>
              <a:rPr lang="en-US" dirty="0"/>
              <a:t>Both can be completed by physician or patient with instruction</a:t>
            </a:r>
          </a:p>
        </p:txBody>
      </p:sp>
      <p:pic>
        <p:nvPicPr>
          <p:cNvPr id="5" name="Picture 4" descr="A picture containing indoor, close&#10;&#10;Description automatically generated">
            <a:extLst>
              <a:ext uri="{FF2B5EF4-FFF2-40B4-BE49-F238E27FC236}">
                <a16:creationId xmlns:a16="http://schemas.microsoft.com/office/drawing/2014/main" id="{E1C737CA-D857-4CB4-AC21-74DB180BEE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0" y="1379190"/>
            <a:ext cx="1676400" cy="1677331"/>
          </a:xfrm>
          <a:prstGeom prst="rect">
            <a:avLst/>
          </a:prstGeom>
        </p:spPr>
      </p:pic>
      <p:pic>
        <p:nvPicPr>
          <p:cNvPr id="8" name="Picture 7" descr="Diagram&#10;&#10;Description automatically generated">
            <a:extLst>
              <a:ext uri="{FF2B5EF4-FFF2-40B4-BE49-F238E27FC236}">
                <a16:creationId xmlns:a16="http://schemas.microsoft.com/office/drawing/2014/main" id="{FC5EF81A-1725-4DE0-BDE1-23F3D19DC4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5000" y="4274790"/>
            <a:ext cx="2362200" cy="1880171"/>
          </a:xfrm>
          <a:prstGeom prst="rect">
            <a:avLst/>
          </a:prstGeom>
        </p:spPr>
      </p:pic>
      <p:sp>
        <p:nvSpPr>
          <p:cNvPr id="9" name="Title 1">
            <a:extLst>
              <a:ext uri="{FF2B5EF4-FFF2-40B4-BE49-F238E27FC236}">
                <a16:creationId xmlns:a16="http://schemas.microsoft.com/office/drawing/2014/main" id="{87EEB56E-67F5-AAD9-C0EA-462BD5314A27}"/>
              </a:ext>
            </a:extLst>
          </p:cNvPr>
          <p:cNvSpPr>
            <a:spLocks noGrp="1"/>
          </p:cNvSpPr>
          <p:nvPr>
            <p:ph type="title"/>
          </p:nvPr>
        </p:nvSpPr>
        <p:spPr>
          <a:xfrm>
            <a:off x="381000" y="76200"/>
            <a:ext cx="7886700" cy="1325563"/>
          </a:xfrm>
        </p:spPr>
        <p:txBody>
          <a:bodyPr/>
          <a:lstStyle/>
          <a:p>
            <a:r>
              <a:rPr lang="en-US" dirty="0"/>
              <a:t>Secondary Site Collection</a:t>
            </a:r>
          </a:p>
        </p:txBody>
      </p:sp>
    </p:spTree>
    <p:extLst>
      <p:ext uri="{BB962C8B-B14F-4D97-AF65-F5344CB8AC3E}">
        <p14:creationId xmlns:p14="http://schemas.microsoft.com/office/powerpoint/2010/main" val="34195683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D69BC-01CC-4927-B8E6-7802418BBB69}"/>
              </a:ext>
            </a:extLst>
          </p:cNvPr>
          <p:cNvSpPr>
            <a:spLocks noGrp="1"/>
          </p:cNvSpPr>
          <p:nvPr>
            <p:ph type="title"/>
          </p:nvPr>
        </p:nvSpPr>
        <p:spPr/>
        <p:txBody>
          <a:bodyPr/>
          <a:lstStyle/>
          <a:p>
            <a:r>
              <a:rPr lang="en-US" dirty="0"/>
              <a:t>Case 3: 37 year-old female tests positive for chlamydia</a:t>
            </a:r>
          </a:p>
        </p:txBody>
      </p:sp>
      <p:pic>
        <p:nvPicPr>
          <p:cNvPr id="4" name="Picture 3" descr="Business woman cheerful">
            <a:extLst>
              <a:ext uri="{FF2B5EF4-FFF2-40B4-BE49-F238E27FC236}">
                <a16:creationId xmlns:a16="http://schemas.microsoft.com/office/drawing/2014/main" id="{A8015339-A94C-46C6-8978-5D918D6DBB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1965" y="1702912"/>
            <a:ext cx="1619765" cy="3897509"/>
          </a:xfrm>
          <a:prstGeom prst="rect">
            <a:avLst/>
          </a:prstGeom>
        </p:spPr>
      </p:pic>
      <p:sp>
        <p:nvSpPr>
          <p:cNvPr id="6" name="Rectangle: Rounded Corners 5">
            <a:extLst>
              <a:ext uri="{FF2B5EF4-FFF2-40B4-BE49-F238E27FC236}">
                <a16:creationId xmlns:a16="http://schemas.microsoft.com/office/drawing/2014/main" id="{2461CEC3-5035-413F-84A3-28AC487EB70D}"/>
              </a:ext>
            </a:extLst>
          </p:cNvPr>
          <p:cNvSpPr/>
          <p:nvPr/>
        </p:nvSpPr>
        <p:spPr>
          <a:xfrm>
            <a:off x="1447800" y="2590800"/>
            <a:ext cx="2874747" cy="19290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latin typeface="+mj-lt"/>
              </a:rPr>
              <a:t>What are next steps for treatment and  counseling ?</a:t>
            </a:r>
          </a:p>
        </p:txBody>
      </p:sp>
    </p:spTree>
    <p:extLst>
      <p:ext uri="{BB962C8B-B14F-4D97-AF65-F5344CB8AC3E}">
        <p14:creationId xmlns:p14="http://schemas.microsoft.com/office/powerpoint/2010/main" val="40381517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F6A752B-C401-49BD-8CBB-13936958998D}"/>
              </a:ext>
            </a:extLst>
          </p:cNvPr>
          <p:cNvSpPr>
            <a:spLocks noGrp="1"/>
          </p:cNvSpPr>
          <p:nvPr>
            <p:ph type="title"/>
          </p:nvPr>
        </p:nvSpPr>
        <p:spPr>
          <a:xfrm>
            <a:off x="374650" y="584980"/>
            <a:ext cx="7626349" cy="994172"/>
          </a:xfrm>
        </p:spPr>
        <p:txBody>
          <a:bodyPr>
            <a:normAutofit fontScale="90000"/>
          </a:bodyPr>
          <a:lstStyle/>
          <a:p>
            <a:r>
              <a:rPr lang="en-US" dirty="0"/>
              <a:t>Step 1: Ensure all other STI screening completed</a:t>
            </a:r>
          </a:p>
        </p:txBody>
      </p:sp>
      <p:graphicFrame>
        <p:nvGraphicFramePr>
          <p:cNvPr id="4" name="Content Placeholder 3">
            <a:extLst>
              <a:ext uri="{FF2B5EF4-FFF2-40B4-BE49-F238E27FC236}">
                <a16:creationId xmlns:a16="http://schemas.microsoft.com/office/drawing/2014/main" id="{AE8024B2-DF99-4469-A622-2A80C4502FB2}"/>
              </a:ext>
            </a:extLst>
          </p:cNvPr>
          <p:cNvGraphicFramePr>
            <a:graphicFrameLocks noGrp="1"/>
          </p:cNvGraphicFramePr>
          <p:nvPr>
            <p:ph idx="4294967295"/>
            <p:extLst>
              <p:ext uri="{D42A27DB-BD31-4B8C-83A1-F6EECF244321}">
                <p14:modId xmlns:p14="http://schemas.microsoft.com/office/powerpoint/2010/main" val="74960651"/>
              </p:ext>
            </p:extLst>
          </p:nvPr>
        </p:nvGraphicFramePr>
        <p:xfrm>
          <a:off x="391354" y="2330450"/>
          <a:ext cx="4991234" cy="2783760"/>
        </p:xfrm>
        <a:graphic>
          <a:graphicData uri="http://schemas.openxmlformats.org/drawingml/2006/table">
            <a:tbl>
              <a:tblPr firstRow="1" bandRow="1">
                <a:tableStyleId>{5C22544A-7EE6-4342-B048-85BDC9FD1C3A}</a:tableStyleId>
              </a:tblPr>
              <a:tblGrid>
                <a:gridCol w="1663745">
                  <a:extLst>
                    <a:ext uri="{9D8B030D-6E8A-4147-A177-3AD203B41FA5}">
                      <a16:colId xmlns:a16="http://schemas.microsoft.com/office/drawing/2014/main" val="20000"/>
                    </a:ext>
                  </a:extLst>
                </a:gridCol>
                <a:gridCol w="1572186">
                  <a:extLst>
                    <a:ext uri="{9D8B030D-6E8A-4147-A177-3AD203B41FA5}">
                      <a16:colId xmlns:a16="http://schemas.microsoft.com/office/drawing/2014/main" val="20001"/>
                    </a:ext>
                  </a:extLst>
                </a:gridCol>
                <a:gridCol w="1755303">
                  <a:extLst>
                    <a:ext uri="{9D8B030D-6E8A-4147-A177-3AD203B41FA5}">
                      <a16:colId xmlns:a16="http://schemas.microsoft.com/office/drawing/2014/main" val="20002"/>
                    </a:ext>
                  </a:extLst>
                </a:gridCol>
              </a:tblGrid>
              <a:tr h="662545">
                <a:tc>
                  <a:txBody>
                    <a:bodyPr/>
                    <a:lstStyle/>
                    <a:p>
                      <a:r>
                        <a:rPr lang="en-US" sz="1600" dirty="0"/>
                        <a:t>Population </a:t>
                      </a:r>
                    </a:p>
                  </a:txBody>
                  <a:tcPr marL="62375" marR="62375" marT="34290" marB="34290"/>
                </a:tc>
                <a:tc>
                  <a:txBody>
                    <a:bodyPr/>
                    <a:lstStyle/>
                    <a:p>
                      <a:r>
                        <a:rPr lang="en-US" sz="1600" dirty="0"/>
                        <a:t>Disease </a:t>
                      </a:r>
                    </a:p>
                  </a:txBody>
                  <a:tcPr marL="62375" marR="62375" marT="34290" marB="34290"/>
                </a:tc>
                <a:tc>
                  <a:txBody>
                    <a:bodyPr/>
                    <a:lstStyle/>
                    <a:p>
                      <a:r>
                        <a:rPr lang="en-US" sz="1600" dirty="0"/>
                        <a:t>Screening Frequency </a:t>
                      </a:r>
                    </a:p>
                  </a:txBody>
                  <a:tcPr marL="62375" marR="62375" marT="34290" marB="34290"/>
                </a:tc>
                <a:extLst>
                  <a:ext uri="{0D108BD9-81ED-4DB2-BD59-A6C34878D82A}">
                    <a16:rowId xmlns:a16="http://schemas.microsoft.com/office/drawing/2014/main" val="10000"/>
                  </a:ext>
                </a:extLst>
              </a:tr>
              <a:tr h="222885">
                <a:tc rowSpan="2">
                  <a:txBody>
                    <a:bodyPr/>
                    <a:lstStyle/>
                    <a:p>
                      <a:r>
                        <a:rPr lang="en-US" sz="1600" dirty="0"/>
                        <a:t>Female, Age &lt;25</a:t>
                      </a:r>
                    </a:p>
                  </a:txBody>
                  <a:tcPr marL="62375" marR="62375" marT="34290" marB="34290"/>
                </a:tc>
                <a:tc>
                  <a:txBody>
                    <a:bodyPr/>
                    <a:lstStyle/>
                    <a:p>
                      <a:r>
                        <a:rPr lang="en-US" sz="1600" dirty="0">
                          <a:solidFill>
                            <a:schemeClr val="tx1"/>
                          </a:solidFill>
                        </a:rPr>
                        <a:t>GC and chlamydia*</a:t>
                      </a:r>
                      <a:r>
                        <a:rPr lang="en-US" sz="1600" baseline="0" dirty="0">
                          <a:solidFill>
                            <a:schemeClr val="tx1"/>
                          </a:solidFill>
                        </a:rPr>
                        <a:t> </a:t>
                      </a:r>
                      <a:endParaRPr lang="en-US" sz="1600" dirty="0">
                        <a:solidFill>
                          <a:schemeClr val="tx1"/>
                        </a:solidFill>
                      </a:endParaRPr>
                    </a:p>
                  </a:txBody>
                  <a:tcPr marL="62375" marR="62375" marT="34290" marB="34290"/>
                </a:tc>
                <a:tc>
                  <a:txBody>
                    <a:bodyPr/>
                    <a:lstStyle/>
                    <a:p>
                      <a:r>
                        <a:rPr lang="en-US" sz="1600" dirty="0">
                          <a:solidFill>
                            <a:schemeClr val="tx1"/>
                          </a:solidFill>
                        </a:rPr>
                        <a:t>Annually </a:t>
                      </a:r>
                    </a:p>
                  </a:txBody>
                  <a:tcPr marL="62375" marR="62375" marT="34290" marB="34290"/>
                </a:tc>
                <a:extLst>
                  <a:ext uri="{0D108BD9-81ED-4DB2-BD59-A6C34878D82A}">
                    <a16:rowId xmlns:a16="http://schemas.microsoft.com/office/drawing/2014/main" val="10001"/>
                  </a:ext>
                </a:extLst>
              </a:tr>
              <a:tr h="222885">
                <a:tc vMerge="1">
                  <a:txBody>
                    <a:bodyPr/>
                    <a:lstStyle/>
                    <a:p>
                      <a:endParaRPr lang="en-US"/>
                    </a:p>
                  </a:txBody>
                  <a:tcPr/>
                </a:tc>
                <a:tc>
                  <a:txBody>
                    <a:bodyPr/>
                    <a:lstStyle/>
                    <a:p>
                      <a:r>
                        <a:rPr lang="en-US" sz="1600" dirty="0">
                          <a:solidFill>
                            <a:schemeClr val="tx1"/>
                          </a:solidFill>
                        </a:rPr>
                        <a:t>HIV </a:t>
                      </a:r>
                    </a:p>
                  </a:txBody>
                  <a:tcPr marL="62375" marR="62375" marT="34290" marB="34290"/>
                </a:tc>
                <a:tc>
                  <a:txBody>
                    <a:bodyPr/>
                    <a:lstStyle/>
                    <a:p>
                      <a:r>
                        <a:rPr lang="en-US" sz="1600" dirty="0">
                          <a:solidFill>
                            <a:schemeClr val="tx1"/>
                          </a:solidFill>
                        </a:rPr>
                        <a:t>Once </a:t>
                      </a:r>
                    </a:p>
                  </a:txBody>
                  <a:tcPr marL="62375" marR="62375" marT="34290" marB="34290"/>
                </a:tc>
                <a:extLst>
                  <a:ext uri="{0D108BD9-81ED-4DB2-BD59-A6C34878D82A}">
                    <a16:rowId xmlns:a16="http://schemas.microsoft.com/office/drawing/2014/main" val="10002"/>
                  </a:ext>
                </a:extLst>
              </a:tr>
              <a:tr h="383855">
                <a:tc>
                  <a:txBody>
                    <a:bodyPr/>
                    <a:lstStyle/>
                    <a:p>
                      <a:r>
                        <a:rPr lang="en-US" sz="1600" dirty="0"/>
                        <a:t>Female, Age &gt;=25 </a:t>
                      </a:r>
                    </a:p>
                  </a:txBody>
                  <a:tcPr marL="62375" marR="62375" marT="34290" marB="34290"/>
                </a:tc>
                <a:tc>
                  <a:txBody>
                    <a:bodyPr/>
                    <a:lstStyle/>
                    <a:p>
                      <a:r>
                        <a:rPr lang="en-US" sz="1600" dirty="0">
                          <a:solidFill>
                            <a:schemeClr val="tx1"/>
                          </a:solidFill>
                        </a:rPr>
                        <a:t>HIV </a:t>
                      </a:r>
                    </a:p>
                  </a:txBody>
                  <a:tcPr marL="62375" marR="62375" marT="34290" marB="34290"/>
                </a:tc>
                <a:tc>
                  <a:txBody>
                    <a:bodyPr/>
                    <a:lstStyle/>
                    <a:p>
                      <a:r>
                        <a:rPr lang="en-US" sz="1600" dirty="0">
                          <a:solidFill>
                            <a:schemeClr val="tx1"/>
                          </a:solidFill>
                        </a:rPr>
                        <a:t>Once </a:t>
                      </a:r>
                    </a:p>
                  </a:txBody>
                  <a:tcPr marL="62375" marR="62375" marT="34290" marB="34290"/>
                </a:tc>
                <a:extLst>
                  <a:ext uri="{0D108BD9-81ED-4DB2-BD59-A6C34878D82A}">
                    <a16:rowId xmlns:a16="http://schemas.microsoft.com/office/drawing/2014/main" val="10003"/>
                  </a:ext>
                </a:extLst>
              </a:tr>
              <a:tr h="377190">
                <a:tc rowSpan="2">
                  <a:txBody>
                    <a:bodyPr/>
                    <a:lstStyle/>
                    <a:p>
                      <a:r>
                        <a:rPr lang="en-US" sz="1600" dirty="0"/>
                        <a:t>Female, HIV+ </a:t>
                      </a:r>
                    </a:p>
                  </a:txBody>
                  <a:tcPr marL="62375" marR="62375" marT="34290" marB="34290"/>
                </a:tc>
                <a:tc>
                  <a:txBody>
                    <a:bodyPr/>
                    <a:lstStyle/>
                    <a:p>
                      <a:r>
                        <a:rPr lang="en-US" sz="1600" dirty="0">
                          <a:solidFill>
                            <a:schemeClr val="tx1"/>
                          </a:solidFill>
                        </a:rPr>
                        <a:t>GC*,</a:t>
                      </a:r>
                      <a:r>
                        <a:rPr lang="en-US" sz="1600" baseline="0" dirty="0">
                          <a:solidFill>
                            <a:schemeClr val="tx1"/>
                          </a:solidFill>
                        </a:rPr>
                        <a:t> chlamydia* </a:t>
                      </a:r>
                      <a:r>
                        <a:rPr lang="en-US" sz="1600" baseline="0" dirty="0" err="1">
                          <a:solidFill>
                            <a:schemeClr val="tx1"/>
                          </a:solidFill>
                        </a:rPr>
                        <a:t>trich</a:t>
                      </a:r>
                      <a:r>
                        <a:rPr lang="en-US" sz="1600" baseline="0" dirty="0">
                          <a:solidFill>
                            <a:schemeClr val="tx1"/>
                          </a:solidFill>
                        </a:rPr>
                        <a:t>, syphilis </a:t>
                      </a:r>
                      <a:endParaRPr lang="en-US" sz="1600" dirty="0">
                        <a:solidFill>
                          <a:schemeClr val="tx1"/>
                        </a:solidFill>
                      </a:endParaRPr>
                    </a:p>
                  </a:txBody>
                  <a:tcPr marL="62375" marR="62375" marT="34290" marB="34290"/>
                </a:tc>
                <a:tc>
                  <a:txBody>
                    <a:bodyPr/>
                    <a:lstStyle/>
                    <a:p>
                      <a:r>
                        <a:rPr lang="en-US" sz="1600" dirty="0">
                          <a:solidFill>
                            <a:schemeClr val="tx1"/>
                          </a:solidFill>
                        </a:rPr>
                        <a:t>Annually</a:t>
                      </a:r>
                      <a:r>
                        <a:rPr lang="en-US" sz="1600" baseline="0" dirty="0">
                          <a:solidFill>
                            <a:schemeClr val="tx1"/>
                          </a:solidFill>
                        </a:rPr>
                        <a:t> </a:t>
                      </a:r>
                      <a:endParaRPr lang="en-US" sz="1600" dirty="0">
                        <a:solidFill>
                          <a:schemeClr val="tx1"/>
                        </a:solidFill>
                      </a:endParaRPr>
                    </a:p>
                  </a:txBody>
                  <a:tcPr marL="62375" marR="62375" marT="34290" marB="34290"/>
                </a:tc>
                <a:extLst>
                  <a:ext uri="{0D108BD9-81ED-4DB2-BD59-A6C34878D82A}">
                    <a16:rowId xmlns:a16="http://schemas.microsoft.com/office/drawing/2014/main" val="10004"/>
                  </a:ext>
                </a:extLst>
              </a:tr>
              <a:tr h="222885">
                <a:tc vMerge="1">
                  <a:txBody>
                    <a:bodyPr/>
                    <a:lstStyle/>
                    <a:p>
                      <a:endParaRPr lang="en-US"/>
                    </a:p>
                  </a:txBody>
                  <a:tcPr/>
                </a:tc>
                <a:tc>
                  <a:txBody>
                    <a:bodyPr/>
                    <a:lstStyle/>
                    <a:p>
                      <a:r>
                        <a:rPr lang="en-US" sz="1600" dirty="0"/>
                        <a:t>HBV, HCV </a:t>
                      </a:r>
                    </a:p>
                  </a:txBody>
                  <a:tcPr marL="62375" marR="62375" marT="34290" marB="34290"/>
                </a:tc>
                <a:tc>
                  <a:txBody>
                    <a:bodyPr/>
                    <a:lstStyle/>
                    <a:p>
                      <a:r>
                        <a:rPr lang="en-US" sz="1600" dirty="0"/>
                        <a:t>Once </a:t>
                      </a:r>
                    </a:p>
                  </a:txBody>
                  <a:tcPr marL="62375" marR="62375" marT="34290" marB="34290"/>
                </a:tc>
                <a:extLst>
                  <a:ext uri="{0D108BD9-81ED-4DB2-BD59-A6C34878D82A}">
                    <a16:rowId xmlns:a16="http://schemas.microsoft.com/office/drawing/2014/main" val="10005"/>
                  </a:ext>
                </a:extLst>
              </a:tr>
            </a:tbl>
          </a:graphicData>
        </a:graphic>
      </p:graphicFrame>
      <p:sp>
        <p:nvSpPr>
          <p:cNvPr id="2" name="Rectangle: Rounded Corners 1">
            <a:extLst>
              <a:ext uri="{FF2B5EF4-FFF2-40B4-BE49-F238E27FC236}">
                <a16:creationId xmlns:a16="http://schemas.microsoft.com/office/drawing/2014/main" id="{E7341CE5-67C4-410C-B5AB-DD874E4AA883}"/>
              </a:ext>
            </a:extLst>
          </p:cNvPr>
          <p:cNvSpPr/>
          <p:nvPr/>
        </p:nvSpPr>
        <p:spPr>
          <a:xfrm>
            <a:off x="5549354" y="1480626"/>
            <a:ext cx="1130389" cy="100594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350" dirty="0"/>
              <a:t>If additional risk factors, </a:t>
            </a:r>
          </a:p>
          <a:p>
            <a:r>
              <a:rPr lang="en-US" sz="1350" dirty="0"/>
              <a:t>should also add on:</a:t>
            </a:r>
          </a:p>
        </p:txBody>
      </p:sp>
      <p:sp>
        <p:nvSpPr>
          <p:cNvPr id="3" name="Rectangle: Rounded Corners 2">
            <a:extLst>
              <a:ext uri="{FF2B5EF4-FFF2-40B4-BE49-F238E27FC236}">
                <a16:creationId xmlns:a16="http://schemas.microsoft.com/office/drawing/2014/main" id="{ADF841D4-5648-4B4F-9D3E-2F4BACB11B28}"/>
              </a:ext>
            </a:extLst>
          </p:cNvPr>
          <p:cNvSpPr/>
          <p:nvPr/>
        </p:nvSpPr>
        <p:spPr>
          <a:xfrm>
            <a:off x="6787695" y="4052716"/>
            <a:ext cx="2170778" cy="70946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350" dirty="0"/>
              <a:t>Endocervical: </a:t>
            </a:r>
          </a:p>
          <a:p>
            <a:pPr marL="214313" indent="-214313">
              <a:buFont typeface="Arial" panose="020B0604020202020204" pitchFamily="34" charset="0"/>
              <a:buChar char="•"/>
            </a:pPr>
            <a:r>
              <a:rPr lang="en-US" sz="1350" dirty="0"/>
              <a:t>Trichomoniasis</a:t>
            </a:r>
          </a:p>
        </p:txBody>
      </p:sp>
      <p:sp>
        <p:nvSpPr>
          <p:cNvPr id="7" name="Rectangle: Rounded Corners 6">
            <a:extLst>
              <a:ext uri="{FF2B5EF4-FFF2-40B4-BE49-F238E27FC236}">
                <a16:creationId xmlns:a16="http://schemas.microsoft.com/office/drawing/2014/main" id="{019A052D-78A4-41D4-A6A9-9BD0188C5CC2}"/>
              </a:ext>
            </a:extLst>
          </p:cNvPr>
          <p:cNvSpPr/>
          <p:nvPr/>
        </p:nvSpPr>
        <p:spPr>
          <a:xfrm>
            <a:off x="6787694" y="2021912"/>
            <a:ext cx="2170778" cy="1729147"/>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350" dirty="0"/>
              <a:t>Serum: </a:t>
            </a:r>
          </a:p>
          <a:p>
            <a:pPr marL="214313" indent="-214313">
              <a:buFont typeface="Arial" panose="020B0604020202020204" pitchFamily="34" charset="0"/>
              <a:buChar char="•"/>
            </a:pPr>
            <a:r>
              <a:rPr lang="en-US" sz="1350" dirty="0"/>
              <a:t>Syphilis</a:t>
            </a:r>
          </a:p>
          <a:p>
            <a:pPr marL="214313" indent="-214313">
              <a:buFont typeface="Arial" panose="020B0604020202020204" pitchFamily="34" charset="0"/>
              <a:buChar char="•"/>
            </a:pPr>
            <a:r>
              <a:rPr lang="en-US" sz="1350" dirty="0"/>
              <a:t>HBV (HBsAg, </a:t>
            </a:r>
            <a:r>
              <a:rPr lang="en-US" sz="1350" dirty="0" err="1"/>
              <a:t>HBsAb</a:t>
            </a:r>
            <a:r>
              <a:rPr lang="en-US" sz="1350" dirty="0"/>
              <a:t>, </a:t>
            </a:r>
            <a:r>
              <a:rPr lang="en-US" sz="1350" dirty="0" err="1"/>
              <a:t>HBcAg</a:t>
            </a:r>
            <a:r>
              <a:rPr lang="en-US" sz="1350" dirty="0"/>
              <a:t> if risk factors for occult infection)</a:t>
            </a:r>
          </a:p>
          <a:p>
            <a:pPr marL="214313" indent="-214313">
              <a:buFont typeface="Arial" panose="020B0604020202020204" pitchFamily="34" charset="0"/>
              <a:buChar char="•"/>
            </a:pPr>
            <a:r>
              <a:rPr lang="en-US" sz="1350" dirty="0"/>
              <a:t>HCV (antibody with reflex viral load)</a:t>
            </a:r>
          </a:p>
        </p:txBody>
      </p:sp>
      <p:cxnSp>
        <p:nvCxnSpPr>
          <p:cNvPr id="10" name="Connector: Curved 9">
            <a:extLst>
              <a:ext uri="{FF2B5EF4-FFF2-40B4-BE49-F238E27FC236}">
                <a16:creationId xmlns:a16="http://schemas.microsoft.com/office/drawing/2014/main" id="{0AE98A73-20CA-4283-8015-8F526BDFD208}"/>
              </a:ext>
            </a:extLst>
          </p:cNvPr>
          <p:cNvCxnSpPr>
            <a:cxnSpLocks/>
          </p:cNvCxnSpPr>
          <p:nvPr/>
        </p:nvCxnSpPr>
        <p:spPr>
          <a:xfrm>
            <a:off x="6114548" y="2540532"/>
            <a:ext cx="565195" cy="508854"/>
          </a:xfrm>
          <a:prstGeom prst="curvedConnector3">
            <a:avLst>
              <a:gd name="adj1" fmla="val 50000"/>
            </a:avLst>
          </a:prstGeom>
          <a:ln w="76200">
            <a:tailEnd type="triangle"/>
          </a:ln>
        </p:spPr>
        <p:style>
          <a:lnRef idx="1">
            <a:schemeClr val="accent4"/>
          </a:lnRef>
          <a:fillRef idx="2">
            <a:schemeClr val="accent4"/>
          </a:fillRef>
          <a:effectRef idx="1">
            <a:schemeClr val="accent4"/>
          </a:effectRef>
          <a:fontRef idx="minor">
            <a:schemeClr val="dk1"/>
          </a:fontRef>
        </p:style>
      </p:cxnSp>
      <p:cxnSp>
        <p:nvCxnSpPr>
          <p:cNvPr id="23" name="Connector: Curved 22">
            <a:extLst>
              <a:ext uri="{FF2B5EF4-FFF2-40B4-BE49-F238E27FC236}">
                <a16:creationId xmlns:a16="http://schemas.microsoft.com/office/drawing/2014/main" id="{F4BC5AAE-34DA-425D-A688-358C6CD1D01C}"/>
              </a:ext>
            </a:extLst>
          </p:cNvPr>
          <p:cNvCxnSpPr>
            <a:cxnSpLocks/>
          </p:cNvCxnSpPr>
          <p:nvPr/>
        </p:nvCxnSpPr>
        <p:spPr>
          <a:xfrm rot="16200000" flipH="1">
            <a:off x="5463688" y="3191394"/>
            <a:ext cx="1866914" cy="565193"/>
          </a:xfrm>
          <a:prstGeom prst="curvedConnector3">
            <a:avLst>
              <a:gd name="adj1" fmla="val 98299"/>
            </a:avLst>
          </a:prstGeom>
          <a:ln w="76200">
            <a:tailEnd type="triangle"/>
          </a:ln>
        </p:spPr>
        <p:style>
          <a:lnRef idx="1">
            <a:schemeClr val="accent4"/>
          </a:lnRef>
          <a:fillRef idx="2">
            <a:schemeClr val="accent4"/>
          </a:fillRef>
          <a:effectRef idx="1">
            <a:schemeClr val="accent4"/>
          </a:effectRef>
          <a:fontRef idx="minor">
            <a:schemeClr val="dk1"/>
          </a:fontRef>
        </p:style>
      </p:cxnSp>
      <p:sp>
        <p:nvSpPr>
          <p:cNvPr id="5" name="TextBox 4">
            <a:extLst>
              <a:ext uri="{FF2B5EF4-FFF2-40B4-BE49-F238E27FC236}">
                <a16:creationId xmlns:a16="http://schemas.microsoft.com/office/drawing/2014/main" id="{F430A718-FB7F-44D7-8ACC-0745041E152F}"/>
              </a:ext>
            </a:extLst>
          </p:cNvPr>
          <p:cNvSpPr txBox="1"/>
          <p:nvPr/>
        </p:nvSpPr>
        <p:spPr>
          <a:xfrm>
            <a:off x="450416" y="5450626"/>
            <a:ext cx="4669077" cy="507831"/>
          </a:xfrm>
          <a:prstGeom prst="rect">
            <a:avLst/>
          </a:prstGeom>
          <a:noFill/>
        </p:spPr>
        <p:txBody>
          <a:bodyPr wrap="square" rtlCol="0">
            <a:spAutoFit/>
          </a:bodyPr>
          <a:lstStyle/>
          <a:p>
            <a:r>
              <a:rPr lang="en-US" sz="1350" dirty="0"/>
              <a:t>*May need rectal or pharyngeal swabs if exposed</a:t>
            </a:r>
          </a:p>
          <a:p>
            <a:endParaRPr lang="en-US" sz="1350" dirty="0"/>
          </a:p>
        </p:txBody>
      </p:sp>
      <p:sp>
        <p:nvSpPr>
          <p:cNvPr id="6" name="Rectangle 5">
            <a:extLst>
              <a:ext uri="{FF2B5EF4-FFF2-40B4-BE49-F238E27FC236}">
                <a16:creationId xmlns:a16="http://schemas.microsoft.com/office/drawing/2014/main" id="{61605454-4ED9-4793-A90E-E78B052C93B8}"/>
              </a:ext>
            </a:extLst>
          </p:cNvPr>
          <p:cNvSpPr/>
          <p:nvPr/>
        </p:nvSpPr>
        <p:spPr>
          <a:xfrm>
            <a:off x="355246" y="3722330"/>
            <a:ext cx="5307372" cy="623716"/>
          </a:xfrm>
          <a:prstGeom prst="rect">
            <a:avLst/>
          </a:prstGeom>
          <a:noFill/>
          <a:ln w="57150" cap="flat" cmpd="sng" algn="ctr">
            <a:solidFill>
              <a:srgbClr val="7030A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en-US" sz="1350"/>
          </a:p>
        </p:txBody>
      </p:sp>
      <p:sp>
        <p:nvSpPr>
          <p:cNvPr id="13" name="TextBox 12">
            <a:extLst>
              <a:ext uri="{FF2B5EF4-FFF2-40B4-BE49-F238E27FC236}">
                <a16:creationId xmlns:a16="http://schemas.microsoft.com/office/drawing/2014/main" id="{5457CB0C-FD73-4401-B844-C790C1A83D27}"/>
              </a:ext>
            </a:extLst>
          </p:cNvPr>
          <p:cNvSpPr txBox="1"/>
          <p:nvPr/>
        </p:nvSpPr>
        <p:spPr>
          <a:xfrm>
            <a:off x="6530952" y="5368354"/>
            <a:ext cx="2543474" cy="1015663"/>
          </a:xfrm>
          <a:prstGeom prst="rect">
            <a:avLst/>
          </a:prstGeom>
          <a:noFill/>
        </p:spPr>
        <p:txBody>
          <a:bodyPr wrap="square" rtlCol="0">
            <a:spAutoFit/>
          </a:bodyPr>
          <a:lstStyle/>
          <a:p>
            <a:r>
              <a:rPr lang="en-US" sz="1500" b="1" dirty="0">
                <a:solidFill>
                  <a:srgbClr val="7030A0"/>
                </a:solidFill>
              </a:rPr>
              <a:t>37 year-old female who tested positive for chlamydia, therefore now should be tested for all the above</a:t>
            </a:r>
          </a:p>
        </p:txBody>
      </p:sp>
      <p:sp>
        <p:nvSpPr>
          <p:cNvPr id="14" name="Rectangle 13">
            <a:extLst>
              <a:ext uri="{FF2B5EF4-FFF2-40B4-BE49-F238E27FC236}">
                <a16:creationId xmlns:a16="http://schemas.microsoft.com/office/drawing/2014/main" id="{F9CBF3E0-7CD6-4B79-BEC9-95FBC039A8B9}"/>
              </a:ext>
            </a:extLst>
          </p:cNvPr>
          <p:cNvSpPr/>
          <p:nvPr/>
        </p:nvSpPr>
        <p:spPr>
          <a:xfrm>
            <a:off x="6530952" y="1793939"/>
            <a:ext cx="2613049" cy="3150748"/>
          </a:xfrm>
          <a:prstGeom prst="rect">
            <a:avLst/>
          </a:prstGeom>
          <a:noFill/>
          <a:ln w="57150" cap="flat" cmpd="sng" algn="ctr">
            <a:solidFill>
              <a:srgbClr val="7030A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en-US" sz="1350"/>
          </a:p>
        </p:txBody>
      </p:sp>
      <p:pic>
        <p:nvPicPr>
          <p:cNvPr id="15" name="Picture 14" descr="Business woman cheerful">
            <a:extLst>
              <a:ext uri="{FF2B5EF4-FFF2-40B4-BE49-F238E27FC236}">
                <a16:creationId xmlns:a16="http://schemas.microsoft.com/office/drawing/2014/main" id="{A74F33B6-BD41-4EA1-A244-084594C8B6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200" y="5029200"/>
            <a:ext cx="632009" cy="1520752"/>
          </a:xfrm>
          <a:prstGeom prst="rect">
            <a:avLst/>
          </a:prstGeom>
        </p:spPr>
      </p:pic>
    </p:spTree>
    <p:extLst>
      <p:ext uri="{BB962C8B-B14F-4D97-AF65-F5344CB8AC3E}">
        <p14:creationId xmlns:p14="http://schemas.microsoft.com/office/powerpoint/2010/main" val="13787679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5ACD8-D81B-44C4-82BC-B19A9E2BDFCE}"/>
              </a:ext>
            </a:extLst>
          </p:cNvPr>
          <p:cNvSpPr>
            <a:spLocks noGrp="1"/>
          </p:cNvSpPr>
          <p:nvPr>
            <p:ph type="title"/>
          </p:nvPr>
        </p:nvSpPr>
        <p:spPr>
          <a:xfrm>
            <a:off x="381000" y="-152400"/>
            <a:ext cx="7886700" cy="1325563"/>
          </a:xfrm>
        </p:spPr>
        <p:txBody>
          <a:bodyPr/>
          <a:lstStyle/>
          <a:p>
            <a:r>
              <a:rPr lang="en-US" dirty="0"/>
              <a:t>Step 2: Patient Treatment</a:t>
            </a:r>
          </a:p>
        </p:txBody>
      </p:sp>
      <p:sp>
        <p:nvSpPr>
          <p:cNvPr id="3" name="Rectangle 2">
            <a:extLst>
              <a:ext uri="{FF2B5EF4-FFF2-40B4-BE49-F238E27FC236}">
                <a16:creationId xmlns:a16="http://schemas.microsoft.com/office/drawing/2014/main" id="{D529745C-8F43-4B8B-91D4-4C7A8B2E35A6}"/>
              </a:ext>
            </a:extLst>
          </p:cNvPr>
          <p:cNvSpPr/>
          <p:nvPr/>
        </p:nvSpPr>
        <p:spPr>
          <a:xfrm>
            <a:off x="3886200" y="4724400"/>
            <a:ext cx="5025600" cy="198632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600" dirty="0"/>
              <a:t>Update to STI treatment guidelines, 2021:</a:t>
            </a:r>
          </a:p>
          <a:p>
            <a:pPr marL="285750" indent="-285750">
              <a:buFont typeface="Arial" panose="020B0604020202020204" pitchFamily="34" charset="0"/>
              <a:buChar char="•"/>
            </a:pPr>
            <a:r>
              <a:rPr lang="en-US" sz="1600" dirty="0"/>
              <a:t>Regimen for uncomplicated gonococcal infections of the cervix, urethra, or rectum: Ceftriaxone 500 mg IM as a single dose (if &lt;300 </a:t>
            </a:r>
            <a:r>
              <a:rPr lang="en-US" sz="1600" dirty="0" err="1"/>
              <a:t>lbs</a:t>
            </a:r>
            <a:r>
              <a:rPr lang="en-US" sz="1600" dirty="0"/>
              <a:t>, 1 g if &gt;300 </a:t>
            </a:r>
            <a:r>
              <a:rPr lang="en-US" sz="1600" dirty="0" err="1"/>
              <a:t>lbs</a:t>
            </a:r>
            <a:r>
              <a:rPr lang="en-US" sz="1600" dirty="0"/>
              <a:t>)</a:t>
            </a:r>
          </a:p>
          <a:p>
            <a:pPr marL="285750" indent="-285750">
              <a:buFont typeface="Arial" panose="020B0604020202020204" pitchFamily="34" charset="0"/>
              <a:buChar char="•"/>
            </a:pPr>
            <a:r>
              <a:rPr lang="en-US" sz="1600" dirty="0"/>
              <a:t>If coinfection with chlamydia is suspected and unable to test, should treat with doxycycline 100 mg orally BID for 7 days (or azithromycin during pregnancy)</a:t>
            </a:r>
          </a:p>
        </p:txBody>
      </p:sp>
      <p:sp>
        <p:nvSpPr>
          <p:cNvPr id="6" name="Rectangle 5">
            <a:extLst>
              <a:ext uri="{FF2B5EF4-FFF2-40B4-BE49-F238E27FC236}">
                <a16:creationId xmlns:a16="http://schemas.microsoft.com/office/drawing/2014/main" id="{06031437-B289-43A1-A21D-FE0D0767A7F9}"/>
              </a:ext>
            </a:extLst>
          </p:cNvPr>
          <p:cNvSpPr/>
          <p:nvPr/>
        </p:nvSpPr>
        <p:spPr>
          <a:xfrm>
            <a:off x="304800" y="838200"/>
            <a:ext cx="7467600" cy="381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Treatment for Chlamydia:</a:t>
            </a:r>
          </a:p>
          <a:p>
            <a:pPr marL="342900" indent="-342900">
              <a:buFont typeface="Arial" panose="020B0604020202020204" pitchFamily="34" charset="0"/>
              <a:buChar char="•"/>
            </a:pPr>
            <a:r>
              <a:rPr lang="en-US" sz="2400" dirty="0"/>
              <a:t>Recommended regimen for adolescents and adults:</a:t>
            </a:r>
          </a:p>
          <a:p>
            <a:pPr marL="800100" lvl="1" indent="-342900">
              <a:buFont typeface="Arial" panose="020B0604020202020204" pitchFamily="34" charset="0"/>
              <a:buChar char="•"/>
            </a:pPr>
            <a:r>
              <a:rPr lang="en-US" sz="2400" dirty="0"/>
              <a:t>Doxycycline 100 mg orally 2 time/day for 7 days</a:t>
            </a:r>
          </a:p>
          <a:p>
            <a:pPr marL="342900" indent="-342900">
              <a:buFont typeface="Arial" panose="020B0604020202020204" pitchFamily="34" charset="0"/>
              <a:buChar char="•"/>
            </a:pPr>
            <a:r>
              <a:rPr lang="en-US" sz="2400" dirty="0"/>
              <a:t>Alternative regimens:</a:t>
            </a:r>
          </a:p>
          <a:p>
            <a:pPr marL="800100" lvl="1" indent="-342900">
              <a:buFont typeface="Arial" panose="020B0604020202020204" pitchFamily="34" charset="0"/>
              <a:buChar char="•"/>
            </a:pPr>
            <a:r>
              <a:rPr lang="en-US" sz="2400" dirty="0"/>
              <a:t>	Azithromycin 1 g orally in single dose</a:t>
            </a:r>
          </a:p>
          <a:p>
            <a:pPr lvl="1"/>
            <a:r>
              <a:rPr lang="en-US" sz="2400" dirty="0"/>
              <a:t>		OR</a:t>
            </a:r>
          </a:p>
          <a:p>
            <a:pPr marL="800100" lvl="1" indent="-342900">
              <a:buFont typeface="Arial" panose="020B0604020202020204" pitchFamily="34" charset="0"/>
              <a:buChar char="•"/>
            </a:pPr>
            <a:r>
              <a:rPr lang="en-US" sz="2400" dirty="0"/>
              <a:t>	Levofloxacin 500 mg orally once daily for 7 days</a:t>
            </a:r>
          </a:p>
          <a:p>
            <a:pPr marL="342900" indent="-342900">
              <a:buFont typeface="Arial" panose="020B0604020202020204" pitchFamily="34" charset="0"/>
              <a:buChar char="•"/>
            </a:pPr>
            <a:r>
              <a:rPr lang="en-US" sz="2400" dirty="0"/>
              <a:t>Pregnant Women:</a:t>
            </a:r>
          </a:p>
          <a:p>
            <a:pPr marL="800100" lvl="1" indent="-342900">
              <a:buFont typeface="Arial" panose="020B0604020202020204" pitchFamily="34" charset="0"/>
              <a:buChar char="•"/>
            </a:pPr>
            <a:r>
              <a:rPr lang="en-US" sz="2400" dirty="0"/>
              <a:t>Azithromycin 1 g orally in single dose + test of cure 4 weeks after therapy</a:t>
            </a:r>
          </a:p>
        </p:txBody>
      </p:sp>
      <p:pic>
        <p:nvPicPr>
          <p:cNvPr id="9" name="Graphic 8" descr="Smart Phone with solid fill">
            <a:extLst>
              <a:ext uri="{FF2B5EF4-FFF2-40B4-BE49-F238E27FC236}">
                <a16:creationId xmlns:a16="http://schemas.microsoft.com/office/drawing/2014/main" id="{5D8AAD3A-6385-420A-993B-DFF026428D8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2400" y="5181600"/>
            <a:ext cx="914400" cy="914400"/>
          </a:xfrm>
          <a:prstGeom prst="rect">
            <a:avLst/>
          </a:prstGeom>
        </p:spPr>
      </p:pic>
      <p:sp>
        <p:nvSpPr>
          <p:cNvPr id="10" name="TextBox 9">
            <a:extLst>
              <a:ext uri="{FF2B5EF4-FFF2-40B4-BE49-F238E27FC236}">
                <a16:creationId xmlns:a16="http://schemas.microsoft.com/office/drawing/2014/main" id="{2A3B8A60-3078-42C4-AD8E-0FCA75242433}"/>
              </a:ext>
            </a:extLst>
          </p:cNvPr>
          <p:cNvSpPr txBox="1"/>
          <p:nvPr/>
        </p:nvSpPr>
        <p:spPr>
          <a:xfrm>
            <a:off x="914400" y="4953000"/>
            <a:ext cx="2743200" cy="1200329"/>
          </a:xfrm>
          <a:prstGeom prst="rect">
            <a:avLst/>
          </a:prstGeom>
          <a:noFill/>
        </p:spPr>
        <p:txBody>
          <a:bodyPr wrap="square" rtlCol="0">
            <a:spAutoFit/>
          </a:bodyPr>
          <a:lstStyle/>
          <a:p>
            <a:r>
              <a:rPr lang="en-US" dirty="0"/>
              <a:t>For quick reference, download app ”STI treatment (Tx) guide” from CDC to your phone</a:t>
            </a:r>
          </a:p>
        </p:txBody>
      </p:sp>
    </p:spTree>
    <p:extLst>
      <p:ext uri="{BB962C8B-B14F-4D97-AF65-F5344CB8AC3E}">
        <p14:creationId xmlns:p14="http://schemas.microsoft.com/office/powerpoint/2010/main" val="35026481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54FDD-6F05-4CA3-8FD4-7E8CABC76FEF}"/>
              </a:ext>
            </a:extLst>
          </p:cNvPr>
          <p:cNvSpPr>
            <a:spLocks noGrp="1"/>
          </p:cNvSpPr>
          <p:nvPr>
            <p:ph type="title"/>
          </p:nvPr>
        </p:nvSpPr>
        <p:spPr>
          <a:xfrm>
            <a:off x="628650" y="361095"/>
            <a:ext cx="7886700" cy="994172"/>
          </a:xfrm>
        </p:spPr>
        <p:txBody>
          <a:bodyPr>
            <a:normAutofit fontScale="90000"/>
          </a:bodyPr>
          <a:lstStyle/>
          <a:p>
            <a:r>
              <a:rPr lang="en-US" dirty="0"/>
              <a:t>Step 3:</a:t>
            </a:r>
            <a:br>
              <a:rPr lang="en-US" dirty="0"/>
            </a:br>
            <a:r>
              <a:rPr lang="en-US" dirty="0"/>
              <a:t>Expedited Partner Therapy (EPT)</a:t>
            </a:r>
          </a:p>
        </p:txBody>
      </p:sp>
      <p:sp>
        <p:nvSpPr>
          <p:cNvPr id="3" name="Content Placeholder 2">
            <a:extLst>
              <a:ext uri="{FF2B5EF4-FFF2-40B4-BE49-F238E27FC236}">
                <a16:creationId xmlns:a16="http://schemas.microsoft.com/office/drawing/2014/main" id="{7C5B84FA-5C16-448F-8774-514BD5192DEC}"/>
              </a:ext>
            </a:extLst>
          </p:cNvPr>
          <p:cNvSpPr>
            <a:spLocks noGrp="1"/>
          </p:cNvSpPr>
          <p:nvPr>
            <p:ph idx="1"/>
          </p:nvPr>
        </p:nvSpPr>
        <p:spPr>
          <a:xfrm>
            <a:off x="628650" y="1676400"/>
            <a:ext cx="4563835" cy="4665391"/>
          </a:xfrm>
        </p:spPr>
        <p:txBody>
          <a:bodyPr>
            <a:normAutofit fontScale="92500" lnSpcReduction="20000"/>
          </a:bodyPr>
          <a:lstStyle/>
          <a:p>
            <a:r>
              <a:rPr lang="en-US" dirty="0"/>
              <a:t>Clinical practice of treating sex partner of patients diagnosed with chlamydia or gonorrhea without examination</a:t>
            </a:r>
          </a:p>
          <a:p>
            <a:r>
              <a:rPr lang="en-US" dirty="0"/>
              <a:t>CDC recommendation</a:t>
            </a:r>
          </a:p>
          <a:p>
            <a:r>
              <a:rPr lang="en-US" dirty="0"/>
              <a:t>Rules are different in every state</a:t>
            </a:r>
          </a:p>
          <a:p>
            <a:r>
              <a:rPr lang="en-US" dirty="0"/>
              <a:t>Reduces re-infection rates and possible health complications due to untreated STIs</a:t>
            </a:r>
          </a:p>
          <a:p>
            <a:r>
              <a:rPr lang="en-US" dirty="0"/>
              <a:t>Eligible partners: partners from previous 60 days who are unlikely or unable to seek medical care on their own. </a:t>
            </a:r>
          </a:p>
        </p:txBody>
      </p:sp>
      <p:pic>
        <p:nvPicPr>
          <p:cNvPr id="5122" name="Picture 2" descr="Map. Refer to table below.">
            <a:extLst>
              <a:ext uri="{FF2B5EF4-FFF2-40B4-BE49-F238E27FC236}">
                <a16:creationId xmlns:a16="http://schemas.microsoft.com/office/drawing/2014/main" id="{79343F04-56AB-4FCD-BE29-E64970DCF4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2485" y="2271860"/>
            <a:ext cx="3579454" cy="24608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27326ADD-6D74-4F04-8A78-E78B5B4D86C9}"/>
              </a:ext>
            </a:extLst>
          </p:cNvPr>
          <p:cNvSpPr/>
          <p:nvPr/>
        </p:nvSpPr>
        <p:spPr>
          <a:xfrm>
            <a:off x="5192485" y="1970432"/>
            <a:ext cx="3579453" cy="2281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Legal Status of Expedited Partner Therapy</a:t>
            </a:r>
          </a:p>
        </p:txBody>
      </p:sp>
      <p:sp>
        <p:nvSpPr>
          <p:cNvPr id="5" name="TextBox 4">
            <a:extLst>
              <a:ext uri="{FF2B5EF4-FFF2-40B4-BE49-F238E27FC236}">
                <a16:creationId xmlns:a16="http://schemas.microsoft.com/office/drawing/2014/main" id="{01EB17EB-2496-4B02-AF37-1F059275C71B}"/>
              </a:ext>
            </a:extLst>
          </p:cNvPr>
          <p:cNvSpPr txBox="1"/>
          <p:nvPr/>
        </p:nvSpPr>
        <p:spPr>
          <a:xfrm>
            <a:off x="4850296" y="4732735"/>
            <a:ext cx="4174435" cy="646331"/>
          </a:xfrm>
          <a:prstGeom prst="rect">
            <a:avLst/>
          </a:prstGeom>
          <a:noFill/>
        </p:spPr>
        <p:txBody>
          <a:bodyPr wrap="square" rtlCol="0">
            <a:spAutoFit/>
          </a:bodyPr>
          <a:lstStyle/>
          <a:p>
            <a:r>
              <a:rPr lang="en-US" sz="900" dirty="0"/>
              <a:t>Centers for Disease Control and Prevention. Legal Status of Expedited Partner Therapy. December 6, 2019. Accessed at https://www.cdc.gov/std/ept/legal/default.htm</a:t>
            </a:r>
          </a:p>
          <a:p>
            <a:endParaRPr lang="en-US" sz="900" dirty="0"/>
          </a:p>
        </p:txBody>
      </p:sp>
    </p:spTree>
    <p:extLst>
      <p:ext uri="{BB962C8B-B14F-4D97-AF65-F5344CB8AC3E}">
        <p14:creationId xmlns:p14="http://schemas.microsoft.com/office/powerpoint/2010/main" val="6090129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1537E-AFEA-4419-A89B-D36E9DADE4AB}"/>
              </a:ext>
            </a:extLst>
          </p:cNvPr>
          <p:cNvSpPr>
            <a:spLocks noGrp="1"/>
          </p:cNvSpPr>
          <p:nvPr>
            <p:ph type="title"/>
          </p:nvPr>
        </p:nvSpPr>
        <p:spPr>
          <a:xfrm>
            <a:off x="628651" y="533400"/>
            <a:ext cx="7799732" cy="994172"/>
          </a:xfrm>
        </p:spPr>
        <p:txBody>
          <a:bodyPr>
            <a:normAutofit fontScale="90000"/>
          </a:bodyPr>
          <a:lstStyle/>
          <a:p>
            <a:r>
              <a:rPr lang="en-US" dirty="0"/>
              <a:t>Step 4: Counseling on Safe Sex Practices</a:t>
            </a:r>
          </a:p>
        </p:txBody>
      </p:sp>
      <p:sp>
        <p:nvSpPr>
          <p:cNvPr id="3" name="Content Placeholder 2">
            <a:extLst>
              <a:ext uri="{FF2B5EF4-FFF2-40B4-BE49-F238E27FC236}">
                <a16:creationId xmlns:a16="http://schemas.microsoft.com/office/drawing/2014/main" id="{14837E44-8EA1-47F7-94D3-1003092BE0F5}"/>
              </a:ext>
            </a:extLst>
          </p:cNvPr>
          <p:cNvSpPr>
            <a:spLocks noGrp="1"/>
          </p:cNvSpPr>
          <p:nvPr>
            <p:ph idx="1"/>
          </p:nvPr>
        </p:nvSpPr>
        <p:spPr>
          <a:xfrm>
            <a:off x="628650" y="1856910"/>
            <a:ext cx="7829549" cy="4772490"/>
          </a:xfrm>
        </p:spPr>
        <p:txBody>
          <a:bodyPr>
            <a:normAutofit fontScale="70000" lnSpcReduction="20000"/>
          </a:bodyPr>
          <a:lstStyle/>
          <a:p>
            <a:r>
              <a:rPr lang="en-US" dirty="0"/>
              <a:t>To reduce risk of STI recommend:</a:t>
            </a:r>
          </a:p>
          <a:p>
            <a:pPr lvl="1"/>
            <a:r>
              <a:rPr lang="en-US" dirty="0"/>
              <a:t>Condom Use</a:t>
            </a:r>
          </a:p>
          <a:p>
            <a:pPr lvl="1"/>
            <a:r>
              <a:rPr lang="en-US" dirty="0"/>
              <a:t>Fewer Partners</a:t>
            </a:r>
          </a:p>
          <a:p>
            <a:pPr lvl="1"/>
            <a:r>
              <a:rPr lang="en-US" dirty="0"/>
              <a:t>Regular STI testing for patients</a:t>
            </a:r>
          </a:p>
          <a:p>
            <a:pPr lvl="1"/>
            <a:r>
              <a:rPr lang="en-US" dirty="0"/>
              <a:t>Patients to recommend partners receive STI testing before having sex</a:t>
            </a:r>
          </a:p>
          <a:p>
            <a:pPr lvl="1"/>
            <a:r>
              <a:rPr lang="en-US" dirty="0"/>
              <a:t>HPV vaccination for ages 11-26 years old (ensure received full course) </a:t>
            </a:r>
          </a:p>
          <a:p>
            <a:pPr lvl="2"/>
            <a:r>
              <a:rPr lang="en-US" dirty="0"/>
              <a:t>For adults ages 27-45, clinician should discuss risk/benefit based on patient factors.</a:t>
            </a:r>
          </a:p>
          <a:p>
            <a:r>
              <a:rPr lang="en-US" dirty="0"/>
              <a:t>After positive chlamydia test, recommend:</a:t>
            </a:r>
          </a:p>
          <a:p>
            <a:pPr lvl="1"/>
            <a:r>
              <a:rPr lang="en-US" dirty="0"/>
              <a:t>Must complete total course of antibiotics, even if feeling better</a:t>
            </a:r>
          </a:p>
          <a:p>
            <a:pPr lvl="1"/>
            <a:r>
              <a:rPr lang="en-US" dirty="0"/>
              <a:t>No sexual intercourse for 7 days after completion of antibiotics (or 7 days from when partner took medication, whichever is later) to prevent re-infection.</a:t>
            </a:r>
          </a:p>
          <a:p>
            <a:pPr lvl="1"/>
            <a:r>
              <a:rPr lang="en-US" dirty="0"/>
              <a:t>Retesting </a:t>
            </a:r>
          </a:p>
          <a:p>
            <a:pPr lvl="1"/>
            <a:r>
              <a:rPr lang="en-US" dirty="0"/>
              <a:t>Even if treated, can be re-infected, so important to use condoms and minimizing exposure</a:t>
            </a:r>
          </a:p>
          <a:p>
            <a:r>
              <a:rPr lang="en-US" dirty="0"/>
              <a:t>Additional resources for patients:</a:t>
            </a:r>
          </a:p>
          <a:p>
            <a:pPr lvl="1"/>
            <a:r>
              <a:rPr lang="en-US" dirty="0">
                <a:hlinkClick r:id="rId3"/>
              </a:rPr>
              <a:t>https://www.plannedparenthood.org/learn/stds-hiv-safer-sex/safer-sex</a:t>
            </a:r>
            <a:endParaRPr lang="en-US" dirty="0"/>
          </a:p>
          <a:p>
            <a:pPr lvl="1"/>
            <a:r>
              <a:rPr lang="en-US" dirty="0">
                <a:hlinkClick r:id="rId4"/>
              </a:rPr>
              <a:t>https://www.cdc.gov/std/prevention/default.htm</a:t>
            </a:r>
            <a:endParaRPr lang="en-US" b="1" dirty="0"/>
          </a:p>
        </p:txBody>
      </p:sp>
      <p:pic>
        <p:nvPicPr>
          <p:cNvPr id="5" name="Graphic 4" descr="Sunglasses face outline outline">
            <a:extLst>
              <a:ext uri="{FF2B5EF4-FFF2-40B4-BE49-F238E27FC236}">
                <a16:creationId xmlns:a16="http://schemas.microsoft.com/office/drawing/2014/main" id="{9658C879-5463-4EA4-B96B-C6A8C212154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19800" y="1066800"/>
            <a:ext cx="1600200" cy="1600200"/>
          </a:xfrm>
          <a:prstGeom prst="rect">
            <a:avLst/>
          </a:prstGeom>
        </p:spPr>
      </p:pic>
    </p:spTree>
    <p:extLst>
      <p:ext uri="{BB962C8B-B14F-4D97-AF65-F5344CB8AC3E}">
        <p14:creationId xmlns:p14="http://schemas.microsoft.com/office/powerpoint/2010/main" val="3685559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B9FFC-6B60-426C-A91A-128D4FAD3802}"/>
              </a:ext>
            </a:extLst>
          </p:cNvPr>
          <p:cNvSpPr>
            <a:spLocks noGrp="1"/>
          </p:cNvSpPr>
          <p:nvPr>
            <p:ph type="title"/>
          </p:nvPr>
        </p:nvSpPr>
        <p:spPr>
          <a:xfrm>
            <a:off x="599271" y="457200"/>
            <a:ext cx="7886699" cy="994172"/>
          </a:xfrm>
        </p:spPr>
        <p:txBody>
          <a:bodyPr>
            <a:normAutofit fontScale="90000"/>
          </a:bodyPr>
          <a:lstStyle/>
          <a:p>
            <a:r>
              <a:rPr lang="en-US" dirty="0"/>
              <a:t>Step 5: </a:t>
            </a:r>
            <a:br>
              <a:rPr lang="en-US" dirty="0"/>
            </a:br>
            <a:r>
              <a:rPr lang="en-US" dirty="0"/>
              <a:t>Plan for next STI testing</a:t>
            </a:r>
          </a:p>
        </p:txBody>
      </p:sp>
      <p:sp>
        <p:nvSpPr>
          <p:cNvPr id="3" name="Content Placeholder 2">
            <a:extLst>
              <a:ext uri="{FF2B5EF4-FFF2-40B4-BE49-F238E27FC236}">
                <a16:creationId xmlns:a16="http://schemas.microsoft.com/office/drawing/2014/main" id="{114407EA-39CB-4C8C-8662-EB7BB70A1AFB}"/>
              </a:ext>
            </a:extLst>
          </p:cNvPr>
          <p:cNvSpPr>
            <a:spLocks noGrp="1"/>
          </p:cNvSpPr>
          <p:nvPr>
            <p:ph idx="1"/>
          </p:nvPr>
        </p:nvSpPr>
        <p:spPr>
          <a:xfrm>
            <a:off x="685800" y="1905000"/>
            <a:ext cx="4703822" cy="4098131"/>
          </a:xfrm>
        </p:spPr>
        <p:txBody>
          <a:bodyPr>
            <a:noAutofit/>
          </a:bodyPr>
          <a:lstStyle/>
          <a:p>
            <a:r>
              <a:rPr lang="en-US" sz="2000" dirty="0"/>
              <a:t>Treatment failure uncommon</a:t>
            </a:r>
          </a:p>
          <a:p>
            <a:r>
              <a:rPr lang="en-US" sz="2000" dirty="0"/>
              <a:t>Reinfection common</a:t>
            </a:r>
          </a:p>
          <a:p>
            <a:r>
              <a:rPr lang="en-US" sz="2000" dirty="0"/>
              <a:t>Repeat testing is typically to screen again rather than to test for cure</a:t>
            </a:r>
          </a:p>
          <a:p>
            <a:r>
              <a:rPr lang="en-US" sz="2000" dirty="0"/>
              <a:t>If testing less than 3 weeks after treatment, can have falsely positive NAAT PCR testing</a:t>
            </a:r>
          </a:p>
          <a:p>
            <a:r>
              <a:rPr lang="en-US" sz="2000" dirty="0"/>
              <a:t>Most of time, 3 month follow-up is appropriate</a:t>
            </a:r>
          </a:p>
          <a:p>
            <a:pPr lvl="1"/>
            <a:r>
              <a:rPr lang="en-US" sz="2000" dirty="0"/>
              <a:t>Make sure to address any STI screening you may have missed first time around</a:t>
            </a:r>
          </a:p>
        </p:txBody>
      </p:sp>
      <p:pic>
        <p:nvPicPr>
          <p:cNvPr id="5" name="Graphic 4" descr="Head with gears">
            <a:extLst>
              <a:ext uri="{FF2B5EF4-FFF2-40B4-BE49-F238E27FC236}">
                <a16:creationId xmlns:a16="http://schemas.microsoft.com/office/drawing/2014/main" id="{3C5B0B0D-5A86-45D0-8DA2-08E7F373D8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32472" y="2304615"/>
            <a:ext cx="3166198" cy="3166198"/>
          </a:xfrm>
          <a:custGeom>
            <a:avLst/>
            <a:gdLst/>
            <a:ahLst/>
            <a:cxnLst/>
            <a:rect l="l" t="t" r="r" b="b"/>
            <a:pathLst>
              <a:path w="4221597" h="4303912">
                <a:moveTo>
                  <a:pt x="126986" y="0"/>
                </a:moveTo>
                <a:lnTo>
                  <a:pt x="4094611" y="0"/>
                </a:lnTo>
                <a:cubicBezTo>
                  <a:pt x="4164743" y="0"/>
                  <a:pt x="4221597" y="56854"/>
                  <a:pt x="4221597" y="126986"/>
                </a:cubicBezTo>
                <a:lnTo>
                  <a:pt x="4221597" y="4176926"/>
                </a:lnTo>
                <a:cubicBezTo>
                  <a:pt x="4221597" y="4247058"/>
                  <a:pt x="4164743" y="4303912"/>
                  <a:pt x="4094611" y="4303912"/>
                </a:cubicBezTo>
                <a:lnTo>
                  <a:pt x="126986" y="4303912"/>
                </a:lnTo>
                <a:cubicBezTo>
                  <a:pt x="56854" y="4303912"/>
                  <a:pt x="0" y="4247058"/>
                  <a:pt x="0" y="4176926"/>
                </a:cubicBezTo>
                <a:lnTo>
                  <a:pt x="0" y="126986"/>
                </a:lnTo>
                <a:cubicBezTo>
                  <a:pt x="0" y="56854"/>
                  <a:pt x="56854" y="0"/>
                  <a:pt x="126986" y="0"/>
                </a:cubicBezTo>
                <a:close/>
              </a:path>
            </a:pathLst>
          </a:custGeom>
        </p:spPr>
      </p:pic>
    </p:spTree>
    <p:extLst>
      <p:ext uri="{BB962C8B-B14F-4D97-AF65-F5344CB8AC3E}">
        <p14:creationId xmlns:p14="http://schemas.microsoft.com/office/powerpoint/2010/main" val="36724421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19ADCFE-FB4E-4E0A-8BAC-89548DE9A371}"/>
              </a:ext>
            </a:extLst>
          </p:cNvPr>
          <p:cNvSpPr>
            <a:spLocks noGrp="1"/>
          </p:cNvSpPr>
          <p:nvPr>
            <p:ph idx="1"/>
          </p:nvPr>
        </p:nvSpPr>
        <p:spPr>
          <a:xfrm>
            <a:off x="3200400" y="304800"/>
            <a:ext cx="5624763" cy="5867399"/>
          </a:xfrm>
        </p:spPr>
        <p:txBody>
          <a:bodyPr>
            <a:normAutofit/>
          </a:bodyPr>
          <a:lstStyle/>
          <a:p>
            <a:pPr marL="0" indent="0">
              <a:buNone/>
            </a:pPr>
            <a:r>
              <a:rPr lang="en-US" sz="1800" dirty="0"/>
              <a:t>Which patients to consider for </a:t>
            </a:r>
            <a:r>
              <a:rPr lang="en-US" sz="1800" dirty="0" err="1"/>
              <a:t>PrEP</a:t>
            </a:r>
            <a:r>
              <a:rPr lang="en-US" sz="1800" dirty="0"/>
              <a:t>:</a:t>
            </a:r>
          </a:p>
          <a:p>
            <a:r>
              <a:rPr lang="en-US" sz="1800" dirty="0"/>
              <a:t>Anal or vaginal sex in past 6 months AND any of the following:</a:t>
            </a:r>
          </a:p>
          <a:p>
            <a:pPr lvl="1"/>
            <a:r>
              <a:rPr lang="en-US" sz="1400" dirty="0"/>
              <a:t>HIV-positive sexual partner (especially if unknown or detectable viral load)</a:t>
            </a:r>
          </a:p>
          <a:p>
            <a:pPr lvl="1"/>
            <a:r>
              <a:rPr lang="en-US" sz="1400" dirty="0"/>
              <a:t>Bacterial STI in past 6 months</a:t>
            </a:r>
          </a:p>
          <a:p>
            <a:pPr lvl="1"/>
            <a:r>
              <a:rPr lang="en-US" sz="1400" dirty="0"/>
              <a:t>History of inconsistent or no condom use with sexual partners </a:t>
            </a:r>
          </a:p>
          <a:p>
            <a:r>
              <a:rPr lang="en-US" sz="1800" dirty="0"/>
              <a:t>Persons who inject drugs AND any of following:</a:t>
            </a:r>
          </a:p>
          <a:p>
            <a:pPr lvl="1"/>
            <a:r>
              <a:rPr lang="en-US" sz="1400" dirty="0"/>
              <a:t>HIV-positive injecting partner </a:t>
            </a:r>
          </a:p>
          <a:p>
            <a:pPr lvl="1"/>
            <a:r>
              <a:rPr lang="en-US" sz="1400" dirty="0"/>
              <a:t>Sharing injection equipment</a:t>
            </a:r>
          </a:p>
          <a:p>
            <a:r>
              <a:rPr lang="en-US" sz="1800" dirty="0"/>
              <a:t>Persons who have previously been prescribed PEP (post-exposure prophylaxis) with either:</a:t>
            </a:r>
          </a:p>
          <a:p>
            <a:pPr lvl="1"/>
            <a:r>
              <a:rPr lang="en-US" sz="1400" dirty="0"/>
              <a:t>Continued risk behavior</a:t>
            </a:r>
          </a:p>
          <a:p>
            <a:pPr lvl="1"/>
            <a:r>
              <a:rPr lang="en-US" sz="1400" dirty="0"/>
              <a:t>Multiple courses of PEP</a:t>
            </a:r>
          </a:p>
          <a:p>
            <a:pPr marL="0" indent="0">
              <a:buNone/>
            </a:pPr>
            <a:endParaRPr lang="en-US" sz="1800" dirty="0"/>
          </a:p>
          <a:p>
            <a:pPr marL="0" indent="0">
              <a:buNone/>
            </a:pPr>
            <a:r>
              <a:rPr lang="en-US" sz="1800" dirty="0"/>
              <a:t>Qualifications:</a:t>
            </a:r>
          </a:p>
          <a:p>
            <a:r>
              <a:rPr lang="en-US" sz="1800" dirty="0"/>
              <a:t>GFR&gt;30</a:t>
            </a:r>
          </a:p>
          <a:p>
            <a:r>
              <a:rPr lang="en-US" sz="1800" dirty="0"/>
              <a:t>HIV antibody negative with testing in past week</a:t>
            </a:r>
          </a:p>
          <a:p>
            <a:r>
              <a:rPr lang="en-US" sz="1800" dirty="0"/>
              <a:t>No active HIV symptoms</a:t>
            </a:r>
          </a:p>
        </p:txBody>
      </p:sp>
      <p:sp>
        <p:nvSpPr>
          <p:cNvPr id="6" name="Rectangle: Rounded Corners 5">
            <a:extLst>
              <a:ext uri="{FF2B5EF4-FFF2-40B4-BE49-F238E27FC236}">
                <a16:creationId xmlns:a16="http://schemas.microsoft.com/office/drawing/2014/main" id="{4E46C159-D630-442E-97FD-CA04BC79B59B}"/>
              </a:ext>
            </a:extLst>
          </p:cNvPr>
          <p:cNvSpPr/>
          <p:nvPr/>
        </p:nvSpPr>
        <p:spPr>
          <a:xfrm>
            <a:off x="381000" y="685800"/>
            <a:ext cx="2569468" cy="158114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100" dirty="0"/>
              <a:t>Step 6: </a:t>
            </a:r>
          </a:p>
          <a:p>
            <a:pPr algn="ctr"/>
            <a:r>
              <a:rPr lang="en-US" sz="2100" dirty="0"/>
              <a:t>Consider pre-exposure prophylaxis (</a:t>
            </a:r>
            <a:r>
              <a:rPr lang="en-US" sz="2100" dirty="0" err="1"/>
              <a:t>PrEP</a:t>
            </a:r>
            <a:r>
              <a:rPr lang="en-US" sz="2100" dirty="0"/>
              <a:t>) for HIV</a:t>
            </a:r>
          </a:p>
        </p:txBody>
      </p:sp>
      <p:sp>
        <p:nvSpPr>
          <p:cNvPr id="2" name="Rectangle: Rounded Corners 1">
            <a:extLst>
              <a:ext uri="{FF2B5EF4-FFF2-40B4-BE49-F238E27FC236}">
                <a16:creationId xmlns:a16="http://schemas.microsoft.com/office/drawing/2014/main" id="{669157B8-9F7B-90CC-DB33-E7451780D4E6}"/>
              </a:ext>
            </a:extLst>
          </p:cNvPr>
          <p:cNvSpPr/>
          <p:nvPr/>
        </p:nvSpPr>
        <p:spPr>
          <a:xfrm>
            <a:off x="304800" y="4495800"/>
            <a:ext cx="25908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For more information, the CDC has resources for </a:t>
            </a:r>
            <a:r>
              <a:rPr lang="en-US" dirty="0" err="1"/>
              <a:t>PrEP</a:t>
            </a:r>
            <a:r>
              <a:rPr lang="en-US" dirty="0"/>
              <a:t> prescriptions for Primary Care Providers</a:t>
            </a:r>
          </a:p>
        </p:txBody>
      </p:sp>
    </p:spTree>
    <p:extLst>
      <p:ext uri="{BB962C8B-B14F-4D97-AF65-F5344CB8AC3E}">
        <p14:creationId xmlns:p14="http://schemas.microsoft.com/office/powerpoint/2010/main" val="2648415937"/>
      </p:ext>
    </p:extLst>
  </p:cSld>
  <p:clrMapOvr>
    <a:overrideClrMapping bg1="dk1" tx1="lt1" bg2="dk2" tx2="lt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41">
            <a:extLst>
              <a:ext uri="{FF2B5EF4-FFF2-40B4-BE49-F238E27FC236}">
                <a16:creationId xmlns:a16="http://schemas.microsoft.com/office/drawing/2014/main" id="{1E234CF4-802C-4AA1-B540-36C3B838C4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43">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455228"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45">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33984"/>
            <a:ext cx="455228"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47">
            <a:extLst>
              <a:ext uri="{FF2B5EF4-FFF2-40B4-BE49-F238E27FC236}">
                <a16:creationId xmlns:a16="http://schemas.microsoft.com/office/drawing/2014/main" id="{9D800584-727A-48CF-8223-244AD9717C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5225" y="-1"/>
            <a:ext cx="3778758"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D585D9-4EA2-46C9-A11F-73536182A938}"/>
              </a:ext>
            </a:extLst>
          </p:cNvPr>
          <p:cNvSpPr>
            <a:spLocks noGrp="1"/>
          </p:cNvSpPr>
          <p:nvPr>
            <p:ph type="title"/>
          </p:nvPr>
        </p:nvSpPr>
        <p:spPr>
          <a:xfrm>
            <a:off x="874987" y="1332952"/>
            <a:ext cx="2945174" cy="3921176"/>
          </a:xfrm>
        </p:spPr>
        <p:txBody>
          <a:bodyPr anchor="ctr">
            <a:normAutofit/>
          </a:bodyPr>
          <a:lstStyle/>
          <a:p>
            <a:r>
              <a:rPr lang="en-US" sz="4000" dirty="0"/>
              <a:t>In summary, after positive chlamydia test should:</a:t>
            </a:r>
            <a:br>
              <a:rPr lang="en-US" sz="4000" dirty="0"/>
            </a:br>
            <a:endParaRPr lang="en-US" sz="4000" dirty="0"/>
          </a:p>
        </p:txBody>
      </p:sp>
      <p:grpSp>
        <p:nvGrpSpPr>
          <p:cNvPr id="50" name="Group 49">
            <a:extLst>
              <a:ext uri="{FF2B5EF4-FFF2-40B4-BE49-F238E27FC236}">
                <a16:creationId xmlns:a16="http://schemas.microsoft.com/office/drawing/2014/main" id="{B0CED441-B73B-4907-9AF2-614CEAC6A18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91536" y="73152"/>
            <a:ext cx="884223" cy="232963"/>
            <a:chOff x="5422392" y="64008"/>
            <a:chExt cx="1178966" cy="232963"/>
          </a:xfrm>
        </p:grpSpPr>
        <p:sp>
          <p:nvSpPr>
            <p:cNvPr id="51" name="Rectangle 64">
              <a:extLst>
                <a:ext uri="{FF2B5EF4-FFF2-40B4-BE49-F238E27FC236}">
                  <a16:creationId xmlns:a16="http://schemas.microsoft.com/office/drawing/2014/main" id="{A03170C9-14E4-4D47-827E-51518FA9CA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66">
              <a:extLst>
                <a:ext uri="{FF2B5EF4-FFF2-40B4-BE49-F238E27FC236}">
                  <a16:creationId xmlns:a16="http://schemas.microsoft.com/office/drawing/2014/main" id="{757EFF12-1826-499E-94C2-AF4400A664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64">
              <a:extLst>
                <a:ext uri="{FF2B5EF4-FFF2-40B4-BE49-F238E27FC236}">
                  <a16:creationId xmlns:a16="http://schemas.microsoft.com/office/drawing/2014/main" id="{20CC511B-2DB0-4523-82ED-40CCC5C7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66">
              <a:extLst>
                <a:ext uri="{FF2B5EF4-FFF2-40B4-BE49-F238E27FC236}">
                  <a16:creationId xmlns:a16="http://schemas.microsoft.com/office/drawing/2014/main" id="{6CB93565-67D6-49DD-8D4E-4685AC81A0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64">
              <a:extLst>
                <a:ext uri="{FF2B5EF4-FFF2-40B4-BE49-F238E27FC236}">
                  <a16:creationId xmlns:a16="http://schemas.microsoft.com/office/drawing/2014/main" id="{AE9D45A7-FFB3-4E69-A4EC-FAA3489B0E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66">
              <a:extLst>
                <a:ext uri="{FF2B5EF4-FFF2-40B4-BE49-F238E27FC236}">
                  <a16:creationId xmlns:a16="http://schemas.microsoft.com/office/drawing/2014/main" id="{A29467A6-0F59-4991-89B5-35408BD725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64">
              <a:extLst>
                <a:ext uri="{FF2B5EF4-FFF2-40B4-BE49-F238E27FC236}">
                  <a16:creationId xmlns:a16="http://schemas.microsoft.com/office/drawing/2014/main" id="{AA726CA1-9A94-4AF0-B9DD-3572C692A1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66">
              <a:extLst>
                <a:ext uri="{FF2B5EF4-FFF2-40B4-BE49-F238E27FC236}">
                  <a16:creationId xmlns:a16="http://schemas.microsoft.com/office/drawing/2014/main" id="{EB03BD70-FD68-460B-A88B-005DAB5BED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64">
              <a:extLst>
                <a:ext uri="{FF2B5EF4-FFF2-40B4-BE49-F238E27FC236}">
                  <a16:creationId xmlns:a16="http://schemas.microsoft.com/office/drawing/2014/main" id="{C1040543-6AB1-4FE1-8946-59D0E7BB85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66">
              <a:extLst>
                <a:ext uri="{FF2B5EF4-FFF2-40B4-BE49-F238E27FC236}">
                  <a16:creationId xmlns:a16="http://schemas.microsoft.com/office/drawing/2014/main" id="{BEEF4851-38D3-48A2-B05D-2697716268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4">
              <a:extLst>
                <a:ext uri="{FF2B5EF4-FFF2-40B4-BE49-F238E27FC236}">
                  <a16:creationId xmlns:a16="http://schemas.microsoft.com/office/drawing/2014/main" id="{DEC37F16-C638-42B2-AA09-CA5142D855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6">
              <a:extLst>
                <a:ext uri="{FF2B5EF4-FFF2-40B4-BE49-F238E27FC236}">
                  <a16:creationId xmlns:a16="http://schemas.microsoft.com/office/drawing/2014/main" id="{0AC31779-80E9-4BF3-9703-F63FE8094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64">
              <a:extLst>
                <a:ext uri="{FF2B5EF4-FFF2-40B4-BE49-F238E27FC236}">
                  <a16:creationId xmlns:a16="http://schemas.microsoft.com/office/drawing/2014/main" id="{D71CA5FF-D764-4C4E-8854-E5875684F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66">
              <a:extLst>
                <a:ext uri="{FF2B5EF4-FFF2-40B4-BE49-F238E27FC236}">
                  <a16:creationId xmlns:a16="http://schemas.microsoft.com/office/drawing/2014/main" id="{81A1FA9D-7285-4D42-ADF3-BC14114B27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64">
              <a:extLst>
                <a:ext uri="{FF2B5EF4-FFF2-40B4-BE49-F238E27FC236}">
                  <a16:creationId xmlns:a16="http://schemas.microsoft.com/office/drawing/2014/main" id="{A1E40F6A-5F88-46D9-A510-00D54F0B81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66">
              <a:extLst>
                <a:ext uri="{FF2B5EF4-FFF2-40B4-BE49-F238E27FC236}">
                  <a16:creationId xmlns:a16="http://schemas.microsoft.com/office/drawing/2014/main" id="{938C555D-926A-4092-966E-1BC7E455FF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64">
              <a:extLst>
                <a:ext uri="{FF2B5EF4-FFF2-40B4-BE49-F238E27FC236}">
                  <a16:creationId xmlns:a16="http://schemas.microsoft.com/office/drawing/2014/main" id="{58D049FF-3E13-4E3E-A5BE-CF5253B8E1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66">
              <a:extLst>
                <a:ext uri="{FF2B5EF4-FFF2-40B4-BE49-F238E27FC236}">
                  <a16:creationId xmlns:a16="http://schemas.microsoft.com/office/drawing/2014/main" id="{A16547CF-5B03-4E57-B466-A0FDCECADD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4">
              <a:extLst>
                <a:ext uri="{FF2B5EF4-FFF2-40B4-BE49-F238E27FC236}">
                  <a16:creationId xmlns:a16="http://schemas.microsoft.com/office/drawing/2014/main" id="{84C012C4-5959-40D5-8A7B-8542BD4B98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6">
              <a:extLst>
                <a:ext uri="{FF2B5EF4-FFF2-40B4-BE49-F238E27FC236}">
                  <a16:creationId xmlns:a16="http://schemas.microsoft.com/office/drawing/2014/main" id="{8C7DF75A-2C0D-4388-A295-397333ADBD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79285553-43E4-4761-9958-9C08C202AC1F}"/>
              </a:ext>
            </a:extLst>
          </p:cNvPr>
          <p:cNvSpPr>
            <a:spLocks noGrp="1"/>
          </p:cNvSpPr>
          <p:nvPr>
            <p:ph idx="1"/>
          </p:nvPr>
        </p:nvSpPr>
        <p:spPr>
          <a:xfrm>
            <a:off x="4815840" y="499833"/>
            <a:ext cx="3825240" cy="5581226"/>
          </a:xfrm>
        </p:spPr>
        <p:txBody>
          <a:bodyPr anchor="ctr">
            <a:normAutofit/>
          </a:bodyPr>
          <a:lstStyle/>
          <a:p>
            <a:pPr marL="385763" indent="-385763">
              <a:buAutoNum type="arabicParenR"/>
            </a:pPr>
            <a:r>
              <a:rPr lang="en-US" dirty="0"/>
              <a:t>Ensure testing for all other STIs</a:t>
            </a:r>
          </a:p>
          <a:p>
            <a:pPr marL="385763" indent="-385763">
              <a:buAutoNum type="arabicParenR"/>
            </a:pPr>
            <a:r>
              <a:rPr lang="en-US" dirty="0"/>
              <a:t>Patient treatment</a:t>
            </a:r>
          </a:p>
          <a:p>
            <a:pPr marL="385763" indent="-385763">
              <a:buAutoNum type="arabicParenR"/>
            </a:pPr>
            <a:r>
              <a:rPr lang="en-US" dirty="0"/>
              <a:t>Expedited Partner Therapy</a:t>
            </a:r>
          </a:p>
          <a:p>
            <a:pPr marL="385763" indent="-385763">
              <a:buAutoNum type="arabicParenR"/>
            </a:pPr>
            <a:r>
              <a:rPr lang="en-US" dirty="0"/>
              <a:t>Counseling on Safe Sex Practices</a:t>
            </a:r>
          </a:p>
          <a:p>
            <a:pPr marL="385763" indent="-385763">
              <a:buAutoNum type="arabicParenR"/>
            </a:pPr>
            <a:r>
              <a:rPr lang="en-US" dirty="0"/>
              <a:t>Plan for next STI screening</a:t>
            </a:r>
          </a:p>
          <a:p>
            <a:pPr marL="385763" indent="-385763">
              <a:buAutoNum type="arabicParenR"/>
            </a:pPr>
            <a:r>
              <a:rPr lang="en-US" dirty="0"/>
              <a:t>Consider </a:t>
            </a:r>
            <a:r>
              <a:rPr lang="en-US" dirty="0" err="1"/>
              <a:t>PrEP</a:t>
            </a:r>
            <a:endParaRPr lang="en-US" dirty="0"/>
          </a:p>
        </p:txBody>
      </p:sp>
    </p:spTree>
    <p:extLst>
      <p:ext uri="{BB962C8B-B14F-4D97-AF65-F5344CB8AC3E}">
        <p14:creationId xmlns:p14="http://schemas.microsoft.com/office/powerpoint/2010/main" val="1660482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D27F4-603D-0418-23AA-0F21F3B1E2EF}"/>
              </a:ext>
            </a:extLst>
          </p:cNvPr>
          <p:cNvSpPr>
            <a:spLocks noGrp="1"/>
          </p:cNvSpPr>
          <p:nvPr>
            <p:ph type="title"/>
          </p:nvPr>
        </p:nvSpPr>
        <p:spPr/>
        <p:txBody>
          <a:bodyPr/>
          <a:lstStyle/>
          <a:p>
            <a:r>
              <a:rPr lang="en-US" dirty="0"/>
              <a:t>Quick note on terminology:</a:t>
            </a:r>
          </a:p>
        </p:txBody>
      </p:sp>
      <p:sp>
        <p:nvSpPr>
          <p:cNvPr id="3" name="Content Placeholder 2">
            <a:extLst>
              <a:ext uri="{FF2B5EF4-FFF2-40B4-BE49-F238E27FC236}">
                <a16:creationId xmlns:a16="http://schemas.microsoft.com/office/drawing/2014/main" id="{9B4FDB96-68FD-0087-41AB-56D38D523B0F}"/>
              </a:ext>
            </a:extLst>
          </p:cNvPr>
          <p:cNvSpPr>
            <a:spLocks noGrp="1"/>
          </p:cNvSpPr>
          <p:nvPr>
            <p:ph idx="1"/>
          </p:nvPr>
        </p:nvSpPr>
        <p:spPr/>
        <p:txBody>
          <a:bodyPr>
            <a:normAutofit/>
          </a:bodyPr>
          <a:lstStyle/>
          <a:p>
            <a:pPr marL="0" marR="0" indent="0">
              <a:spcBef>
                <a:spcPts val="0"/>
              </a:spcBef>
              <a:spcAft>
                <a:spcPts val="0"/>
              </a:spcAft>
              <a:buNone/>
            </a:pPr>
            <a:r>
              <a:rPr lang="en-US" sz="3200" dirty="0">
                <a:solidFill>
                  <a:srgbClr val="000000"/>
                </a:solidFill>
                <a:latin typeface="Calibri" panose="020F0502020204030204" pitchFamily="34" charset="0"/>
                <a:ea typeface="Calibri" panose="020F0502020204030204" pitchFamily="34" charset="0"/>
                <a:cs typeface="Calibri" panose="020F0502020204030204" pitchFamily="34" charset="0"/>
              </a:rPr>
              <a:t>We have used the terms female and male throughout this discussion in reference to biologic sex, inclusive of all gender identities including cisgender women, transgender men, and non-binary individuals. In general, screening of transgender and gender diverse persons should be adapted based on anatomy and sexual practices</a:t>
            </a:r>
            <a:endParaRPr lang="en-US" sz="3200" dirty="0"/>
          </a:p>
        </p:txBody>
      </p:sp>
    </p:spTree>
    <p:extLst>
      <p:ext uri="{BB962C8B-B14F-4D97-AF65-F5344CB8AC3E}">
        <p14:creationId xmlns:p14="http://schemas.microsoft.com/office/powerpoint/2010/main" val="41508260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1AC0C-04D0-4E96-9317-1B3BABE0264D}"/>
              </a:ext>
            </a:extLst>
          </p:cNvPr>
          <p:cNvSpPr>
            <a:spLocks noGrp="1"/>
          </p:cNvSpPr>
          <p:nvPr>
            <p:ph type="title"/>
          </p:nvPr>
        </p:nvSpPr>
        <p:spPr/>
        <p:txBody>
          <a:bodyPr/>
          <a:lstStyle/>
          <a:p>
            <a:r>
              <a:rPr lang="en-US" dirty="0"/>
              <a:t>Teaching Points</a:t>
            </a:r>
          </a:p>
        </p:txBody>
      </p:sp>
      <p:sp>
        <p:nvSpPr>
          <p:cNvPr id="3" name="Content Placeholder 2">
            <a:extLst>
              <a:ext uri="{FF2B5EF4-FFF2-40B4-BE49-F238E27FC236}">
                <a16:creationId xmlns:a16="http://schemas.microsoft.com/office/drawing/2014/main" id="{032E920B-A3D6-4706-A19D-678DF1CDBE03}"/>
              </a:ext>
            </a:extLst>
          </p:cNvPr>
          <p:cNvSpPr>
            <a:spLocks noGrp="1"/>
          </p:cNvSpPr>
          <p:nvPr>
            <p:ph idx="1"/>
          </p:nvPr>
        </p:nvSpPr>
        <p:spPr>
          <a:xfrm>
            <a:off x="685800" y="1676400"/>
            <a:ext cx="7886700" cy="3459905"/>
          </a:xfrm>
        </p:spPr>
        <p:txBody>
          <a:bodyPr>
            <a:normAutofit fontScale="85000" lnSpcReduction="20000"/>
          </a:bodyPr>
          <a:lstStyle/>
          <a:p>
            <a:r>
              <a:rPr lang="en-US" dirty="0"/>
              <a:t>Comprehensive Sexual Histories are important. </a:t>
            </a:r>
          </a:p>
          <a:p>
            <a:r>
              <a:rPr lang="en-US" dirty="0"/>
              <a:t>Rates of chlamydia, gonorrhea, and syphilis are on the rise </a:t>
            </a:r>
          </a:p>
          <a:p>
            <a:r>
              <a:rPr lang="en-US" dirty="0"/>
              <a:t>Sexual histories should start with screening questions with additional questions tailored to patient characteristics (use your pocket card provided!)</a:t>
            </a:r>
          </a:p>
          <a:p>
            <a:r>
              <a:rPr lang="en-US" dirty="0"/>
              <a:t>Screening recommendations for STIs:</a:t>
            </a:r>
          </a:p>
          <a:p>
            <a:pPr lvl="1"/>
            <a:r>
              <a:rPr lang="en-US" dirty="0"/>
              <a:t>CDC and USPSTF recommend screening all sexually active females less than 25 years old for chlamydia annually</a:t>
            </a:r>
          </a:p>
          <a:p>
            <a:pPr lvl="1"/>
            <a:r>
              <a:rPr lang="en-US" dirty="0"/>
              <a:t>High risk individuals should be screened more frequently for syphilis, trichomonas, HAV, HBV, HCV, and HIV as needed</a:t>
            </a:r>
          </a:p>
          <a:p>
            <a:r>
              <a:rPr lang="en-US" dirty="0"/>
              <a:t>Treatment and counseling following positive chlamydia test</a:t>
            </a:r>
          </a:p>
          <a:p>
            <a:endParaRPr lang="en-US" dirty="0"/>
          </a:p>
          <a:p>
            <a:endParaRPr lang="en-US" dirty="0"/>
          </a:p>
          <a:p>
            <a:endParaRPr lang="en-US" dirty="0"/>
          </a:p>
        </p:txBody>
      </p:sp>
    </p:spTree>
    <p:extLst>
      <p:ext uri="{BB962C8B-B14F-4D97-AF65-F5344CB8AC3E}">
        <p14:creationId xmlns:p14="http://schemas.microsoft.com/office/powerpoint/2010/main" val="31701333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D20F1-C386-48AD-A1B6-356B4AFBEFFD}"/>
              </a:ext>
            </a:extLst>
          </p:cNvPr>
          <p:cNvSpPr>
            <a:spLocks noGrp="1"/>
          </p:cNvSpPr>
          <p:nvPr>
            <p:ph type="title"/>
          </p:nvPr>
        </p:nvSpPr>
        <p:spPr>
          <a:xfrm>
            <a:off x="330653" y="1040947"/>
            <a:ext cx="7886700" cy="600075"/>
          </a:xfrm>
        </p:spPr>
        <p:txBody>
          <a:bodyPr>
            <a:normAutofit fontScale="90000"/>
          </a:bodyPr>
          <a:lstStyle/>
          <a:p>
            <a:r>
              <a:rPr lang="en-US" dirty="0"/>
              <a:t>References</a:t>
            </a:r>
          </a:p>
        </p:txBody>
      </p:sp>
      <p:sp>
        <p:nvSpPr>
          <p:cNvPr id="3" name="Content Placeholder 2">
            <a:extLst>
              <a:ext uri="{FF2B5EF4-FFF2-40B4-BE49-F238E27FC236}">
                <a16:creationId xmlns:a16="http://schemas.microsoft.com/office/drawing/2014/main" id="{99FD1BA9-A061-490A-ACC1-43563EBE7CB0}"/>
              </a:ext>
            </a:extLst>
          </p:cNvPr>
          <p:cNvSpPr>
            <a:spLocks noGrp="1"/>
          </p:cNvSpPr>
          <p:nvPr>
            <p:ph idx="1"/>
          </p:nvPr>
        </p:nvSpPr>
        <p:spPr>
          <a:xfrm>
            <a:off x="232683" y="1641022"/>
            <a:ext cx="8719457" cy="4090307"/>
          </a:xfrm>
        </p:spPr>
        <p:txBody>
          <a:bodyPr numCol="2">
            <a:normAutofit lnSpcReduction="10000"/>
          </a:bodyPr>
          <a:lstStyle/>
          <a:p>
            <a:r>
              <a:rPr lang="en-US" sz="675" dirty="0"/>
              <a:t>Farley TA, Cohen DA, Elkins W. Asymptomatic sexually transmitted diseases: the case for screening. </a:t>
            </a:r>
            <a:r>
              <a:rPr lang="en-US" sz="675" i="1" dirty="0" err="1"/>
              <a:t>Prev</a:t>
            </a:r>
            <a:r>
              <a:rPr lang="en-US" sz="675" i="1" dirty="0"/>
              <a:t> Med</a:t>
            </a:r>
            <a:r>
              <a:rPr lang="en-US" sz="675" dirty="0"/>
              <a:t>. 2003;36:502-509.</a:t>
            </a:r>
          </a:p>
          <a:p>
            <a:r>
              <a:rPr lang="en-US" sz="675" dirty="0"/>
              <a:t>Centers for Disease Control and Prevention. </a:t>
            </a:r>
            <a:r>
              <a:rPr lang="en-US" sz="675" i="1" dirty="0"/>
              <a:t>Tracking the Hidden Epidemics: Trends in STDs in the United States</a:t>
            </a:r>
            <a:r>
              <a:rPr lang="en-US" sz="675" dirty="0"/>
              <a:t>, 2000. Atlanta, Ga.; Centers for Disease Control and Prevention; 2001:1-31.</a:t>
            </a:r>
          </a:p>
          <a:p>
            <a:r>
              <a:rPr lang="en-US" sz="675" dirty="0"/>
              <a:t>Marwick C. Survey says patients expect little physician help on sex. </a:t>
            </a:r>
            <a:r>
              <a:rPr lang="en-US" sz="675" i="1" dirty="0"/>
              <a:t>JAMA</a:t>
            </a:r>
            <a:r>
              <a:rPr lang="en-US" sz="675" dirty="0"/>
              <a:t> 1999;</a:t>
            </a:r>
            <a:r>
              <a:rPr lang="en-US" sz="675" b="1" dirty="0"/>
              <a:t>281</a:t>
            </a:r>
            <a:r>
              <a:rPr lang="en-US" sz="675" dirty="0"/>
              <a:t>:2173–4.</a:t>
            </a:r>
          </a:p>
          <a:p>
            <a:r>
              <a:rPr lang="en-US" sz="675" dirty="0" err="1"/>
              <a:t>Laumann</a:t>
            </a:r>
            <a:r>
              <a:rPr lang="en-US" sz="675" dirty="0"/>
              <a:t> E, Paik A, Rosen RC. Sexual dysfunction in the United States: Prevalence and predictors. </a:t>
            </a:r>
            <a:r>
              <a:rPr lang="en-US" sz="675" i="1" dirty="0"/>
              <a:t>JAMA</a:t>
            </a:r>
            <a:r>
              <a:rPr lang="en-US" sz="675" dirty="0"/>
              <a:t> 1999;</a:t>
            </a:r>
            <a:r>
              <a:rPr lang="en-US" sz="675" b="1" dirty="0"/>
              <a:t>281</a:t>
            </a:r>
            <a:r>
              <a:rPr lang="en-US" sz="675" dirty="0"/>
              <a:t>:537–44.</a:t>
            </a:r>
          </a:p>
          <a:p>
            <a:r>
              <a:rPr lang="en-US" sz="675" dirty="0" err="1"/>
              <a:t>Boekeloo</a:t>
            </a:r>
            <a:r>
              <a:rPr lang="en-US" sz="675" dirty="0"/>
              <a:t> BO, Marx ES, </a:t>
            </a:r>
            <a:r>
              <a:rPr lang="en-US" sz="675" dirty="0" err="1"/>
              <a:t>Kral</a:t>
            </a:r>
            <a:r>
              <a:rPr lang="en-US" sz="675" dirty="0"/>
              <a:t> AH, Coughlin SC, Bowman M, Rabin DL. Frequency and thoroughness of STD/HIV risk assessment by physicians in a high-risk metropolitan area. Am J Public Health. 1991;81(12):1645– 1648. </a:t>
            </a:r>
          </a:p>
          <a:p>
            <a:r>
              <a:rPr lang="en-US" sz="675" dirty="0"/>
              <a:t>Lewis CE, Freeman HE. The sexual history-taking and counseling practices of primary care physicians. West J Med. 1987;147(2):165–167. </a:t>
            </a:r>
          </a:p>
          <a:p>
            <a:r>
              <a:rPr lang="en-US" sz="675" dirty="0" err="1"/>
              <a:t>Platano</a:t>
            </a:r>
            <a:r>
              <a:rPr lang="en-US" sz="675" dirty="0"/>
              <a:t> G, </a:t>
            </a:r>
            <a:r>
              <a:rPr lang="en-US" sz="675" dirty="0" err="1"/>
              <a:t>Margraf</a:t>
            </a:r>
            <a:r>
              <a:rPr lang="en-US" sz="675" dirty="0"/>
              <a:t> J, Alder J, Bitzer J. Frequency and focus of sexual history taking in male patients–a pilot study conducted among Swiss general practitioners and urologists. J Sex Med. 2008;5(1):47–59. </a:t>
            </a:r>
          </a:p>
          <a:p>
            <a:r>
              <a:rPr lang="en-US" sz="675" dirty="0"/>
              <a:t>Wimberly YH, Hogben M, Moore-Ruffin J, Moore SE, Fry-Johnson Y. Sexual history-taking among primary care physicians. J Natl Med Assoc. 2006;98(12):1924–1929.</a:t>
            </a:r>
          </a:p>
          <a:p>
            <a:r>
              <a:rPr lang="en-US" sz="675" dirty="0"/>
              <a:t>Tao G, Irwin KL, </a:t>
            </a:r>
            <a:r>
              <a:rPr lang="en-US" sz="675" dirty="0" err="1"/>
              <a:t>Kassler</a:t>
            </a:r>
            <a:r>
              <a:rPr lang="en-US" sz="675" dirty="0"/>
              <a:t> WJ. Missed opportunities to assess sexually transmitted diseases in US adults during routine medical checkups. Am J </a:t>
            </a:r>
            <a:r>
              <a:rPr lang="en-US" sz="675" dirty="0" err="1"/>
              <a:t>Prev</a:t>
            </a:r>
            <a:r>
              <a:rPr lang="en-US" sz="675" dirty="0"/>
              <a:t> Med. 2000;18(2):109–114</a:t>
            </a:r>
          </a:p>
          <a:p>
            <a:r>
              <a:rPr lang="en-US" sz="675" dirty="0" err="1"/>
              <a:t>Workowski</a:t>
            </a:r>
            <a:r>
              <a:rPr lang="en-US" sz="675" dirty="0"/>
              <a:t> KA, Bolan GA, Centers for Disease Control and Prevention. Sexually transmitted diseases treatment guidelines, 2015. MMWR </a:t>
            </a:r>
            <a:r>
              <a:rPr lang="en-US" sz="675" dirty="0" err="1"/>
              <a:t>Recomm</a:t>
            </a:r>
            <a:r>
              <a:rPr lang="en-US" sz="675" dirty="0"/>
              <a:t> Rep 2015; 64:1.</a:t>
            </a:r>
          </a:p>
          <a:p>
            <a:r>
              <a:rPr lang="en-US" sz="675" dirty="0"/>
              <a:t>National LGBT Health Education Center. Taking routine Histories of Sexual Health: A System-Wide Approach for Health Center. 2015. https://www.lgbthealtheducation.org/wp-content/uploads/COM-827-sexual-history_toolkit_2015.pdf</a:t>
            </a:r>
          </a:p>
          <a:p>
            <a:r>
              <a:rPr lang="en-US" sz="675" dirty="0"/>
              <a:t>LeFevre ML, U.S. Preventive Services Task Force. Screening for Chlamydia and gonorrhea: U.S. Preventive Services Task Force recommendation statement. Ann Intern Med 2014; 161:902.</a:t>
            </a:r>
          </a:p>
          <a:p>
            <a:r>
              <a:rPr lang="en-US" sz="675" dirty="0"/>
              <a:t>US Preventive Services Task Force, </a:t>
            </a:r>
            <a:r>
              <a:rPr lang="en-US" sz="675" dirty="0" err="1"/>
              <a:t>Bibbins</a:t>
            </a:r>
            <a:r>
              <a:rPr lang="en-US" sz="675" dirty="0"/>
              <a:t>-Domingo K, Grossman DC, et al. Serologic Screening for Genital Herpes Infection: US Preventive Services Task Force Recommendation Statement. JAMA 2016; 316:2525.</a:t>
            </a:r>
          </a:p>
          <a:p>
            <a:r>
              <a:rPr lang="en-US" sz="675" dirty="0"/>
              <a:t>Aberg JA, Gallant JE, Ghanem KG, et al. Primary care guidelines for the management of persons infected with HIV: 2013 update by the HIV medicine association of the Infectious Diseases Society of America. Clin Infect Dis 2014; 58:e1.</a:t>
            </a:r>
          </a:p>
          <a:p>
            <a:r>
              <a:rPr lang="en-US" sz="675" dirty="0"/>
              <a:t>Committee on Adolescence, Society for Adolescent Health and Medicine. Screening for </a:t>
            </a:r>
            <a:r>
              <a:rPr lang="en-US" sz="675" dirty="0" err="1"/>
              <a:t>nonviral</a:t>
            </a:r>
            <a:r>
              <a:rPr lang="en-US" sz="675" dirty="0"/>
              <a:t> sexually transmitted infections in adolescents and young adults. Pediatrics 2014; 134:e302.</a:t>
            </a:r>
          </a:p>
          <a:p>
            <a:r>
              <a:rPr lang="en-US" sz="675" dirty="0"/>
              <a:t>US Preventive Services Task Force. Draft Recommendation Statement. :</a:t>
            </a:r>
            <a:r>
              <a:rPr lang="en-US" sz="675" dirty="0" err="1"/>
              <a:t>Hepatitic</a:t>
            </a:r>
            <a:r>
              <a:rPr lang="en-US" sz="675" dirty="0"/>
              <a:t> C Virus Infection in Adolescents and Adults: Screening.  </a:t>
            </a:r>
            <a:r>
              <a:rPr lang="en-US" sz="675" dirty="0">
                <a:hlinkClick r:id="rId3"/>
              </a:rPr>
              <a:t>https://www.uspreventiveservicestaskforce.org/Page/Document/draft-recommendation-statement/hepatitis-c-screening</a:t>
            </a:r>
            <a:endParaRPr lang="en-US" sz="675" dirty="0"/>
          </a:p>
          <a:p>
            <a:r>
              <a:rPr lang="en-US" sz="675" dirty="0"/>
              <a:t>Falk, Lars, et al. "Sampling for Chlamydia trachomatis infection–a comparison of vaginal, first-catch urine, combined vaginal and first-catch urine and endocervical sampling." International journal of STD &amp; AIDS 21.4 (2010): 283-287.</a:t>
            </a:r>
          </a:p>
          <a:p>
            <a:r>
              <a:rPr lang="en-US" sz="675" dirty="0"/>
              <a:t>Hologic Instructions for Obtaining Patient-Collected </a:t>
            </a:r>
            <a:r>
              <a:rPr lang="en-US" sz="675" dirty="0" err="1"/>
              <a:t>Aptima</a:t>
            </a:r>
            <a:r>
              <a:rPr lang="en-US" sz="675" dirty="0"/>
              <a:t> Vaginal Swab </a:t>
            </a:r>
            <a:r>
              <a:rPr lang="en-US" sz="675" dirty="0" err="1"/>
              <a:t>Speciments</a:t>
            </a:r>
            <a:r>
              <a:rPr lang="en-US" sz="675" dirty="0"/>
              <a:t>. Accessed March 15,2020.  https://www.hologic.com/sites/default/files/package-insert/IN0146-IFU-PI_004_01.pdf</a:t>
            </a:r>
          </a:p>
          <a:p>
            <a:r>
              <a:rPr lang="en-US" sz="675" dirty="0"/>
              <a:t>Joshua D. </a:t>
            </a:r>
            <a:r>
              <a:rPr lang="en-US" sz="675" dirty="0" err="1"/>
              <a:t>Trebach</a:t>
            </a:r>
            <a:r>
              <a:rPr lang="en-US" sz="675" dirty="0"/>
              <a:t>, B.S.,1 C. Patrick </a:t>
            </a:r>
            <a:r>
              <a:rPr lang="en-US" sz="675" dirty="0" err="1"/>
              <a:t>Chaulk</a:t>
            </a:r>
            <a:r>
              <a:rPr lang="en-US" sz="675" dirty="0"/>
              <a:t>, M.D.,1,2 Kathleen R. Page, M.D.,1,2 Susan </a:t>
            </a:r>
            <a:r>
              <a:rPr lang="en-US" sz="675" dirty="0" err="1"/>
              <a:t>Tuddenham</a:t>
            </a:r>
            <a:r>
              <a:rPr lang="en-US" sz="675" dirty="0"/>
              <a:t>, M.D., MPH,1 and Khalil G. Ghanem, M.D., Ph.D.. Neisseria gonorrhoeae and Chlamydia trachomatis among Women Reporting Extragenital Exposures. Sex </a:t>
            </a:r>
            <a:r>
              <a:rPr lang="en-US" sz="675" dirty="0" err="1"/>
              <a:t>Transm</a:t>
            </a:r>
            <a:r>
              <a:rPr lang="en-US" sz="675" dirty="0"/>
              <a:t> Dis. 2015 May; 42(5): 233–239. </a:t>
            </a:r>
            <a:r>
              <a:rPr lang="en-US" sz="675" dirty="0" err="1"/>
              <a:t>doi</a:t>
            </a:r>
            <a:r>
              <a:rPr lang="en-US" sz="675" dirty="0"/>
              <a:t>: 10.1097/OLQ.0000000000000248</a:t>
            </a:r>
          </a:p>
          <a:p>
            <a:r>
              <a:rPr lang="en-US" sz="675" dirty="0"/>
              <a:t>Illinois Department of Public Health. Expedited Partner Therapy for Chlamydia Trachomatis and Neisseria Gonorrhoeae: Guidance for Health Care Professionals in Illinois. November 15, 2011. Accessed at: http://www.dph.illinois.gov/sites/default/files/publications/illinois-ept-guidelines-100617.pdf</a:t>
            </a:r>
          </a:p>
          <a:p>
            <a:r>
              <a:rPr lang="en-US" sz="675" dirty="0"/>
              <a:t>Centers for Disease Control and Prevention. Legal Status of Expedited Partner Therapy. December 6, 2019. Accessed at </a:t>
            </a:r>
            <a:r>
              <a:rPr lang="en-US" sz="675" dirty="0">
                <a:hlinkClick r:id="rId4"/>
              </a:rPr>
              <a:t>https://www.cdc.gov/std/ept/legal/default.htm</a:t>
            </a:r>
            <a:endParaRPr lang="en-US" sz="675" dirty="0"/>
          </a:p>
          <a:p>
            <a:r>
              <a:rPr lang="en-US" sz="675" dirty="0"/>
              <a:t>Papp JR, Schachter J, Gaydos C, et al. Recommendations for the laboratory-based detection of Chlamydia trachomatis and Neisseria gonorrhoeae–2014. MMWR </a:t>
            </a:r>
            <a:r>
              <a:rPr lang="en-US" sz="675" dirty="0" err="1"/>
              <a:t>Recomm</a:t>
            </a:r>
            <a:r>
              <a:rPr lang="en-US" sz="675" dirty="0"/>
              <a:t> Rep 2014;63(No. RR-02).</a:t>
            </a:r>
          </a:p>
          <a:p>
            <a:r>
              <a:rPr lang="en-US" sz="675" dirty="0"/>
              <a:t>CDC, Association of Public Health Laboratories. Laboratory diagnostic testing for Treponema pallidum, Expert Consultation Meeting Summary Report, January 13-15, 2009, Atlanta, GA. Available at http://www.aphl.org/programs/infectious_disease/std/Documents/ID_2009Jan_Laboratory-Guidelines-Treponema-pallidum-Meeting-Report.pdfCdc-pdfExternal. 2009.</a:t>
            </a:r>
          </a:p>
          <a:p>
            <a:r>
              <a:rPr lang="en-US" sz="675" dirty="0"/>
              <a:t>US Public Health Service preexposure prophylaxis for the prevention of HIV infection in the Unites States – 2021 Update. A clinical Practice Guideline. https://www.cdc.gov/hiv/pdf/risk/prep/cdc-hiv-prep-guidelines-2021.pdf</a:t>
            </a:r>
          </a:p>
          <a:p>
            <a:r>
              <a:rPr lang="en-US" sz="675" dirty="0" err="1"/>
              <a:t>Marrazzo</a:t>
            </a:r>
            <a:r>
              <a:rPr lang="en-US" sz="675" dirty="0"/>
              <a:t> JM, del Rio C, </a:t>
            </a:r>
            <a:r>
              <a:rPr lang="en-US" sz="675" dirty="0" err="1"/>
              <a:t>Holtgrave</a:t>
            </a:r>
            <a:r>
              <a:rPr lang="en-US" sz="675" dirty="0"/>
              <a:t> DR, et al. HIV prevention in clinical care settings: 2014 recommendations of the International Antiviral Society-USA Panel. JAMA 2014; 312:390.</a:t>
            </a:r>
          </a:p>
        </p:txBody>
      </p:sp>
    </p:spTree>
    <p:extLst>
      <p:ext uri="{BB962C8B-B14F-4D97-AF65-F5344CB8AC3E}">
        <p14:creationId xmlns:p14="http://schemas.microsoft.com/office/powerpoint/2010/main" val="1230665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2B1C9-DE5A-4D0C-B240-91CE670F7850}"/>
              </a:ext>
            </a:extLst>
          </p:cNvPr>
          <p:cNvSpPr>
            <a:spLocks noGrp="1"/>
          </p:cNvSpPr>
          <p:nvPr>
            <p:ph type="title"/>
          </p:nvPr>
        </p:nvSpPr>
        <p:spPr>
          <a:xfrm>
            <a:off x="417261" y="325735"/>
            <a:ext cx="8179506" cy="578683"/>
          </a:xfrm>
        </p:spPr>
        <p:txBody>
          <a:bodyPr vert="horz" lIns="91440" tIns="45720" rIns="91440" bIns="45720" rtlCol="0" anchor="b">
            <a:normAutofit fontScale="90000"/>
          </a:bodyPr>
          <a:lstStyle/>
          <a:p>
            <a:pPr algn="ctr"/>
            <a:r>
              <a:rPr lang="en-US" sz="3800" dirty="0"/>
              <a:t>Why is taking a sexual history important?</a:t>
            </a:r>
          </a:p>
        </p:txBody>
      </p:sp>
      <p:pic>
        <p:nvPicPr>
          <p:cNvPr id="9" name="Graphic 8" descr="Inpatient">
            <a:extLst>
              <a:ext uri="{FF2B5EF4-FFF2-40B4-BE49-F238E27FC236}">
                <a16:creationId xmlns:a16="http://schemas.microsoft.com/office/drawing/2014/main" id="{1DFF8127-8F4B-4E4C-BFA8-D1A670632C6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4373" y="1300517"/>
            <a:ext cx="1241728" cy="1241728"/>
          </a:xfrm>
          <a:prstGeom prst="rect">
            <a:avLst/>
          </a:prstGeom>
        </p:spPr>
      </p:pic>
      <p:pic>
        <p:nvPicPr>
          <p:cNvPr id="5" name="Graphic 4" descr="Hospital">
            <a:extLst>
              <a:ext uri="{FF2B5EF4-FFF2-40B4-BE49-F238E27FC236}">
                <a16:creationId xmlns:a16="http://schemas.microsoft.com/office/drawing/2014/main" id="{2582177E-FA1A-4B2C-9B74-3195F5ABEEC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17262" y="2898035"/>
            <a:ext cx="1387641" cy="1387641"/>
          </a:xfrm>
          <a:prstGeom prst="rect">
            <a:avLst/>
          </a:prstGeom>
        </p:spPr>
      </p:pic>
      <p:pic>
        <p:nvPicPr>
          <p:cNvPr id="11" name="Graphic 10" descr="Group of people">
            <a:extLst>
              <a:ext uri="{FF2B5EF4-FFF2-40B4-BE49-F238E27FC236}">
                <a16:creationId xmlns:a16="http://schemas.microsoft.com/office/drawing/2014/main" id="{6CBC8236-8A36-4F4F-B12B-9CD98A04A86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17261" y="4973032"/>
            <a:ext cx="1387641" cy="1387641"/>
          </a:xfrm>
          <a:prstGeom prst="rect">
            <a:avLst/>
          </a:prstGeom>
        </p:spPr>
      </p:pic>
      <p:sp>
        <p:nvSpPr>
          <p:cNvPr id="3" name="TextBox 2">
            <a:extLst>
              <a:ext uri="{FF2B5EF4-FFF2-40B4-BE49-F238E27FC236}">
                <a16:creationId xmlns:a16="http://schemas.microsoft.com/office/drawing/2014/main" id="{D0BBD120-76AB-448E-B06F-600BC8D9F2B0}"/>
              </a:ext>
            </a:extLst>
          </p:cNvPr>
          <p:cNvSpPr txBox="1"/>
          <p:nvPr/>
        </p:nvSpPr>
        <p:spPr>
          <a:xfrm>
            <a:off x="2194210" y="3280201"/>
            <a:ext cx="1607133" cy="830997"/>
          </a:xfrm>
          <a:prstGeom prst="rect">
            <a:avLst/>
          </a:prstGeom>
          <a:noFill/>
        </p:spPr>
        <p:txBody>
          <a:bodyPr wrap="square" rtlCol="0">
            <a:spAutoFit/>
          </a:bodyPr>
          <a:lstStyle/>
          <a:p>
            <a:pPr>
              <a:spcAft>
                <a:spcPts val="600"/>
              </a:spcAft>
            </a:pPr>
            <a:r>
              <a:rPr lang="en-US" sz="2400" dirty="0"/>
              <a:t>Outpatient Clinic</a:t>
            </a:r>
          </a:p>
        </p:txBody>
      </p:sp>
      <p:sp>
        <p:nvSpPr>
          <p:cNvPr id="7" name="TextBox 6">
            <a:extLst>
              <a:ext uri="{FF2B5EF4-FFF2-40B4-BE49-F238E27FC236}">
                <a16:creationId xmlns:a16="http://schemas.microsoft.com/office/drawing/2014/main" id="{BDCC1E33-87E7-464B-BDBF-18556D53FEC7}"/>
              </a:ext>
            </a:extLst>
          </p:cNvPr>
          <p:cNvSpPr txBox="1"/>
          <p:nvPr/>
        </p:nvSpPr>
        <p:spPr>
          <a:xfrm>
            <a:off x="2194210" y="1690548"/>
            <a:ext cx="2003189" cy="461665"/>
          </a:xfrm>
          <a:prstGeom prst="rect">
            <a:avLst/>
          </a:prstGeom>
          <a:noFill/>
        </p:spPr>
        <p:txBody>
          <a:bodyPr wrap="square" rtlCol="0">
            <a:spAutoFit/>
          </a:bodyPr>
          <a:lstStyle/>
          <a:p>
            <a:pPr>
              <a:spcAft>
                <a:spcPts val="600"/>
              </a:spcAft>
            </a:pPr>
            <a:r>
              <a:rPr lang="en-US" sz="2400" dirty="0"/>
              <a:t>Hospital</a:t>
            </a:r>
          </a:p>
        </p:txBody>
      </p:sp>
      <p:sp>
        <p:nvSpPr>
          <p:cNvPr id="8" name="TextBox 7">
            <a:extLst>
              <a:ext uri="{FF2B5EF4-FFF2-40B4-BE49-F238E27FC236}">
                <a16:creationId xmlns:a16="http://schemas.microsoft.com/office/drawing/2014/main" id="{D5DE6F0B-D86A-418A-A8AE-103B700DDE56}"/>
              </a:ext>
            </a:extLst>
          </p:cNvPr>
          <p:cNvSpPr txBox="1"/>
          <p:nvPr/>
        </p:nvSpPr>
        <p:spPr>
          <a:xfrm>
            <a:off x="2194210" y="5436019"/>
            <a:ext cx="2003189" cy="461665"/>
          </a:xfrm>
          <a:prstGeom prst="rect">
            <a:avLst/>
          </a:prstGeom>
          <a:noFill/>
        </p:spPr>
        <p:txBody>
          <a:bodyPr wrap="square" rtlCol="0">
            <a:spAutoFit/>
          </a:bodyPr>
          <a:lstStyle/>
          <a:p>
            <a:pPr>
              <a:spcAft>
                <a:spcPts val="600"/>
              </a:spcAft>
            </a:pPr>
            <a:r>
              <a:rPr lang="en-US" sz="2400" dirty="0"/>
              <a:t>Community</a:t>
            </a:r>
          </a:p>
        </p:txBody>
      </p:sp>
      <p:sp>
        <p:nvSpPr>
          <p:cNvPr id="4" name="TextBox 3">
            <a:extLst>
              <a:ext uri="{FF2B5EF4-FFF2-40B4-BE49-F238E27FC236}">
                <a16:creationId xmlns:a16="http://schemas.microsoft.com/office/drawing/2014/main" id="{6FF30E59-0334-47DF-A6A1-8B3BF9C21627}"/>
              </a:ext>
            </a:extLst>
          </p:cNvPr>
          <p:cNvSpPr txBox="1"/>
          <p:nvPr/>
        </p:nvSpPr>
        <p:spPr>
          <a:xfrm>
            <a:off x="3949700" y="1458583"/>
            <a:ext cx="4507367" cy="923330"/>
          </a:xfrm>
          <a:prstGeom prst="rect">
            <a:avLst/>
          </a:prstGeom>
          <a:noFill/>
        </p:spPr>
        <p:txBody>
          <a:bodyPr wrap="square" rtlCol="0">
            <a:spAutoFit/>
          </a:bodyPr>
          <a:lstStyle/>
          <a:p>
            <a:r>
              <a:rPr lang="en-US" dirty="0"/>
              <a:t>Often pertinent for initial presentations including: abdominal pain, altered mental status, etc.</a:t>
            </a:r>
          </a:p>
        </p:txBody>
      </p:sp>
      <p:sp>
        <p:nvSpPr>
          <p:cNvPr id="12" name="TextBox 11">
            <a:extLst>
              <a:ext uri="{FF2B5EF4-FFF2-40B4-BE49-F238E27FC236}">
                <a16:creationId xmlns:a16="http://schemas.microsoft.com/office/drawing/2014/main" id="{148F1844-1D4B-4F8F-B5EC-6260CB88E1BB}"/>
              </a:ext>
            </a:extLst>
          </p:cNvPr>
          <p:cNvSpPr txBox="1"/>
          <p:nvPr/>
        </p:nvSpPr>
        <p:spPr>
          <a:xfrm>
            <a:off x="3949700" y="3280201"/>
            <a:ext cx="4507367" cy="646331"/>
          </a:xfrm>
          <a:prstGeom prst="rect">
            <a:avLst/>
          </a:prstGeom>
          <a:noFill/>
        </p:spPr>
        <p:txBody>
          <a:bodyPr wrap="square" rtlCol="0">
            <a:spAutoFit/>
          </a:bodyPr>
          <a:lstStyle/>
          <a:p>
            <a:r>
              <a:rPr lang="en-US" dirty="0"/>
              <a:t>Opens discussion for sexual health and for STI screenings</a:t>
            </a:r>
          </a:p>
        </p:txBody>
      </p:sp>
      <p:sp>
        <p:nvSpPr>
          <p:cNvPr id="13" name="TextBox 12">
            <a:extLst>
              <a:ext uri="{FF2B5EF4-FFF2-40B4-BE49-F238E27FC236}">
                <a16:creationId xmlns:a16="http://schemas.microsoft.com/office/drawing/2014/main" id="{997844DE-580F-4FFF-805F-7A0B8DEDD1DE}"/>
              </a:ext>
            </a:extLst>
          </p:cNvPr>
          <p:cNvSpPr txBox="1"/>
          <p:nvPr/>
        </p:nvSpPr>
        <p:spPr>
          <a:xfrm>
            <a:off x="3949699" y="5167452"/>
            <a:ext cx="4507367" cy="923330"/>
          </a:xfrm>
          <a:prstGeom prst="rect">
            <a:avLst/>
          </a:prstGeom>
          <a:noFill/>
        </p:spPr>
        <p:txBody>
          <a:bodyPr wrap="square" rtlCol="0">
            <a:spAutoFit/>
          </a:bodyPr>
          <a:lstStyle/>
          <a:p>
            <a:r>
              <a:rPr lang="en-US" dirty="0"/>
              <a:t>Increased screening rates leads to decreased STI prevalence and opens discussion for family planning</a:t>
            </a:r>
          </a:p>
        </p:txBody>
      </p:sp>
      <p:sp>
        <p:nvSpPr>
          <p:cNvPr id="6" name="Rectangle 5">
            <a:extLst>
              <a:ext uri="{FF2B5EF4-FFF2-40B4-BE49-F238E27FC236}">
                <a16:creationId xmlns:a16="http://schemas.microsoft.com/office/drawing/2014/main" id="{04824E7A-45A5-4CED-B41E-C5FFDE46DDDE}"/>
              </a:ext>
            </a:extLst>
          </p:cNvPr>
          <p:cNvSpPr/>
          <p:nvPr/>
        </p:nvSpPr>
        <p:spPr>
          <a:xfrm>
            <a:off x="4972715" y="4023816"/>
            <a:ext cx="3754023" cy="826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In 2000, only 28% of adults aged 18-64 report being asked about sexual histories during routine outpatient checkup</a:t>
            </a:r>
          </a:p>
        </p:txBody>
      </p:sp>
    </p:spTree>
    <p:extLst>
      <p:ext uri="{BB962C8B-B14F-4D97-AF65-F5344CB8AC3E}">
        <p14:creationId xmlns:p14="http://schemas.microsoft.com/office/powerpoint/2010/main" val="3588702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7005-A908-4314-9EB8-3E089F9B170D}"/>
              </a:ext>
            </a:extLst>
          </p:cNvPr>
          <p:cNvSpPr>
            <a:spLocks noGrp="1"/>
          </p:cNvSpPr>
          <p:nvPr>
            <p:ph type="title"/>
          </p:nvPr>
        </p:nvSpPr>
        <p:spPr/>
        <p:txBody>
          <a:bodyPr/>
          <a:lstStyle/>
          <a:p>
            <a:r>
              <a:rPr lang="en-US" dirty="0"/>
              <a:t>Risk of untreated STIs for individual patients</a:t>
            </a:r>
          </a:p>
        </p:txBody>
      </p:sp>
      <p:sp>
        <p:nvSpPr>
          <p:cNvPr id="3" name="Content Placeholder 2">
            <a:extLst>
              <a:ext uri="{FF2B5EF4-FFF2-40B4-BE49-F238E27FC236}">
                <a16:creationId xmlns:a16="http://schemas.microsoft.com/office/drawing/2014/main" id="{7CE376A6-DCE3-432D-83E6-D2864249CB4F}"/>
              </a:ext>
            </a:extLst>
          </p:cNvPr>
          <p:cNvSpPr>
            <a:spLocks noGrp="1"/>
          </p:cNvSpPr>
          <p:nvPr>
            <p:ph idx="1"/>
          </p:nvPr>
        </p:nvSpPr>
        <p:spPr/>
        <p:txBody>
          <a:bodyPr>
            <a:normAutofit/>
          </a:bodyPr>
          <a:lstStyle/>
          <a:p>
            <a:r>
              <a:rPr lang="en-US" sz="3200" dirty="0"/>
              <a:t>Up to </a:t>
            </a:r>
            <a:r>
              <a:rPr lang="en-US" sz="3200" dirty="0">
                <a:solidFill>
                  <a:srgbClr val="00758C"/>
                </a:solidFill>
              </a:rPr>
              <a:t>75%</a:t>
            </a:r>
            <a:r>
              <a:rPr lang="en-US" sz="3200" dirty="0"/>
              <a:t> of female and </a:t>
            </a:r>
            <a:r>
              <a:rPr lang="en-US" sz="3200" dirty="0">
                <a:solidFill>
                  <a:srgbClr val="00758C"/>
                </a:solidFill>
              </a:rPr>
              <a:t>90% </a:t>
            </a:r>
            <a:r>
              <a:rPr lang="en-US" sz="3200" dirty="0"/>
              <a:t>of male patient with chlamydia infections are </a:t>
            </a:r>
            <a:r>
              <a:rPr lang="en-US" sz="3200" dirty="0">
                <a:solidFill>
                  <a:srgbClr val="00758C"/>
                </a:solidFill>
              </a:rPr>
              <a:t>asymptomatic</a:t>
            </a:r>
          </a:p>
          <a:p>
            <a:r>
              <a:rPr lang="en-US" sz="3200" dirty="0"/>
              <a:t>Untreated chlamydia infections can lead to: </a:t>
            </a:r>
          </a:p>
          <a:p>
            <a:pPr lvl="1"/>
            <a:r>
              <a:rPr lang="en-US" sz="2800" dirty="0"/>
              <a:t>pelvic inflammatory disease (PID)</a:t>
            </a:r>
          </a:p>
          <a:p>
            <a:pPr lvl="1"/>
            <a:r>
              <a:rPr lang="en-US" sz="2800" dirty="0"/>
              <a:t>Infertility</a:t>
            </a:r>
          </a:p>
          <a:p>
            <a:pPr lvl="1"/>
            <a:r>
              <a:rPr lang="en-US" sz="2800" dirty="0"/>
              <a:t>increased risk of HIV contraction</a:t>
            </a:r>
          </a:p>
          <a:p>
            <a:r>
              <a:rPr lang="en-US" sz="3200" dirty="0"/>
              <a:t>Health care providers need to screen for asymptomatic patients</a:t>
            </a:r>
          </a:p>
        </p:txBody>
      </p:sp>
    </p:spTree>
    <p:extLst>
      <p:ext uri="{BB962C8B-B14F-4D97-AF65-F5344CB8AC3E}">
        <p14:creationId xmlns:p14="http://schemas.microsoft.com/office/powerpoint/2010/main" val="750147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BD9D6AEC-EAF6-F0C4-876B-2ED896F39D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14400"/>
            <a:ext cx="9144000" cy="5006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038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1A7B6B4-C668-4066-BB5A-9CEBB1DC2EF8}"/>
              </a:ext>
            </a:extLst>
          </p:cNvPr>
          <p:cNvPicPr>
            <a:picLocks noChangeAspect="1"/>
          </p:cNvPicPr>
          <p:nvPr/>
        </p:nvPicPr>
        <p:blipFill>
          <a:blip r:embed="rId3"/>
          <a:stretch>
            <a:fillRect/>
          </a:stretch>
        </p:blipFill>
        <p:spPr>
          <a:xfrm>
            <a:off x="0" y="815340"/>
            <a:ext cx="9144000" cy="5227320"/>
          </a:xfrm>
          <a:prstGeom prst="rect">
            <a:avLst/>
          </a:prstGeom>
        </p:spPr>
      </p:pic>
      <p:sp>
        <p:nvSpPr>
          <p:cNvPr id="4" name="Title 3">
            <a:extLst>
              <a:ext uri="{FF2B5EF4-FFF2-40B4-BE49-F238E27FC236}">
                <a16:creationId xmlns:a16="http://schemas.microsoft.com/office/drawing/2014/main" id="{3555C731-DBDE-43ED-9FE7-91BE407803FC}"/>
              </a:ext>
            </a:extLst>
          </p:cNvPr>
          <p:cNvSpPr>
            <a:spLocks noGrp="1"/>
          </p:cNvSpPr>
          <p:nvPr>
            <p:ph type="title"/>
          </p:nvPr>
        </p:nvSpPr>
        <p:spPr>
          <a:xfrm>
            <a:off x="467286" y="84208"/>
            <a:ext cx="7886700" cy="829828"/>
          </a:xfrm>
        </p:spPr>
        <p:txBody>
          <a:bodyPr>
            <a:normAutofit/>
          </a:bodyPr>
          <a:lstStyle/>
          <a:p>
            <a:r>
              <a:rPr lang="en-US" sz="2800" dirty="0"/>
              <a:t>Chlamydia – Rates of Reported Cases by State, 2018</a:t>
            </a:r>
          </a:p>
        </p:txBody>
      </p:sp>
    </p:spTree>
    <p:extLst>
      <p:ext uri="{BB962C8B-B14F-4D97-AF65-F5344CB8AC3E}">
        <p14:creationId xmlns:p14="http://schemas.microsoft.com/office/powerpoint/2010/main" val="2535688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ABEA4-4EC3-4023-852E-B9999016956B}"/>
              </a:ext>
            </a:extLst>
          </p:cNvPr>
          <p:cNvSpPr>
            <a:spLocks noGrp="1"/>
          </p:cNvSpPr>
          <p:nvPr>
            <p:ph type="title"/>
          </p:nvPr>
        </p:nvSpPr>
        <p:spPr>
          <a:xfrm>
            <a:off x="628650" y="365127"/>
            <a:ext cx="7886700" cy="701674"/>
          </a:xfrm>
        </p:spPr>
        <p:txBody>
          <a:bodyPr/>
          <a:lstStyle/>
          <a:p>
            <a:r>
              <a:rPr lang="en-US" dirty="0"/>
              <a:t>Failing at adequate STI screening</a:t>
            </a:r>
          </a:p>
        </p:txBody>
      </p:sp>
      <p:sp>
        <p:nvSpPr>
          <p:cNvPr id="3" name="Content Placeholder 2">
            <a:extLst>
              <a:ext uri="{FF2B5EF4-FFF2-40B4-BE49-F238E27FC236}">
                <a16:creationId xmlns:a16="http://schemas.microsoft.com/office/drawing/2014/main" id="{02A03603-7467-4648-B360-5D19E9AD670B}"/>
              </a:ext>
            </a:extLst>
          </p:cNvPr>
          <p:cNvSpPr>
            <a:spLocks noGrp="1"/>
          </p:cNvSpPr>
          <p:nvPr>
            <p:ph idx="1"/>
          </p:nvPr>
        </p:nvSpPr>
        <p:spPr>
          <a:xfrm>
            <a:off x="592074" y="3078842"/>
            <a:ext cx="7886700" cy="3970338"/>
          </a:xfrm>
        </p:spPr>
        <p:txBody>
          <a:bodyPr>
            <a:normAutofit/>
          </a:bodyPr>
          <a:lstStyle/>
          <a:p>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According to the Healthcare Effectiveness Data and Information Set (HEDIS), among sexually active females between 16-24 years</a:t>
            </a:r>
          </a:p>
          <a:p>
            <a:pPr lvl="1"/>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47.6% of commercial preferred provider organization (PPO)</a:t>
            </a:r>
          </a:p>
          <a:p>
            <a:pPr lvl="1"/>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50.6% of commercial health maintenance organization (HMO) </a:t>
            </a:r>
          </a:p>
          <a:p>
            <a:pPr lvl="1"/>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58.1% of Medicaid patients were screened for chlamydia in 2018.</a:t>
            </a:r>
            <a:endParaRPr lang="en-US" sz="1800" baseline="300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r>
              <a:rPr 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Lo</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 chlamydia screening rates reflects inadequate access to healthcare for certain populations as well as a lack of sexual health awareness and comfort among some health care providers.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4" name="Group 3">
            <a:extLst>
              <a:ext uri="{FF2B5EF4-FFF2-40B4-BE49-F238E27FC236}">
                <a16:creationId xmlns:a16="http://schemas.microsoft.com/office/drawing/2014/main" id="{AFFC797F-76B7-4155-A945-ECA40AA0FF4D}"/>
              </a:ext>
            </a:extLst>
          </p:cNvPr>
          <p:cNvGrpSpPr/>
          <p:nvPr/>
        </p:nvGrpSpPr>
        <p:grpSpPr>
          <a:xfrm>
            <a:off x="933450" y="1365686"/>
            <a:ext cx="2799256" cy="1453714"/>
            <a:chOff x="2349" y="1148913"/>
            <a:chExt cx="2290586" cy="973660"/>
          </a:xfrm>
        </p:grpSpPr>
        <p:sp>
          <p:nvSpPr>
            <p:cNvPr id="8" name="Rectangle 7">
              <a:extLst>
                <a:ext uri="{FF2B5EF4-FFF2-40B4-BE49-F238E27FC236}">
                  <a16:creationId xmlns:a16="http://schemas.microsoft.com/office/drawing/2014/main" id="{10BACFCF-EB3A-4B6C-AA28-C5CB90836596}"/>
                </a:ext>
              </a:extLst>
            </p:cNvPr>
            <p:cNvSpPr/>
            <p:nvPr/>
          </p:nvSpPr>
          <p:spPr>
            <a:xfrm>
              <a:off x="2349" y="1209707"/>
              <a:ext cx="2290586" cy="85207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TextBox 8">
              <a:extLst>
                <a:ext uri="{FF2B5EF4-FFF2-40B4-BE49-F238E27FC236}">
                  <a16:creationId xmlns:a16="http://schemas.microsoft.com/office/drawing/2014/main" id="{1E8CA9DC-24EC-4AFA-B62E-A0B9962E15C8}"/>
                </a:ext>
              </a:extLst>
            </p:cNvPr>
            <p:cNvSpPr txBox="1"/>
            <p:nvPr/>
          </p:nvSpPr>
          <p:spPr>
            <a:xfrm>
              <a:off x="271117" y="1148913"/>
              <a:ext cx="1650684" cy="9736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0904" tIns="69088" rIns="120904" bIns="69088" numCol="1" spcCol="1270" anchor="ctr" anchorCtr="0">
              <a:noAutofit/>
            </a:bodyPr>
            <a:lstStyle/>
            <a:p>
              <a:pPr marL="0" lvl="0" indent="0" algn="ctr" defTabSz="755650">
                <a:lnSpc>
                  <a:spcPct val="90000"/>
                </a:lnSpc>
                <a:spcBef>
                  <a:spcPct val="0"/>
                </a:spcBef>
                <a:spcAft>
                  <a:spcPct val="35000"/>
                </a:spcAft>
                <a:buNone/>
              </a:pPr>
              <a:r>
                <a:rPr lang="en-US" sz="1700" kern="1200" dirty="0"/>
                <a:t>Sexually active females ages 15-24 old</a:t>
              </a:r>
            </a:p>
          </p:txBody>
        </p:sp>
      </p:grpSp>
      <p:grpSp>
        <p:nvGrpSpPr>
          <p:cNvPr id="5" name="Group 4">
            <a:extLst>
              <a:ext uri="{FF2B5EF4-FFF2-40B4-BE49-F238E27FC236}">
                <a16:creationId xmlns:a16="http://schemas.microsoft.com/office/drawing/2014/main" id="{EDD870B3-13BB-4C98-AA43-59848BE0CFC6}"/>
              </a:ext>
            </a:extLst>
          </p:cNvPr>
          <p:cNvGrpSpPr/>
          <p:nvPr/>
        </p:nvGrpSpPr>
        <p:grpSpPr>
          <a:xfrm>
            <a:off x="4904232" y="1642627"/>
            <a:ext cx="3325368" cy="899832"/>
            <a:chOff x="2348" y="2061779"/>
            <a:chExt cx="2365986" cy="1994928"/>
          </a:xfrm>
        </p:grpSpPr>
        <p:sp>
          <p:nvSpPr>
            <p:cNvPr id="6" name="Rectangle 5">
              <a:extLst>
                <a:ext uri="{FF2B5EF4-FFF2-40B4-BE49-F238E27FC236}">
                  <a16:creationId xmlns:a16="http://schemas.microsoft.com/office/drawing/2014/main" id="{E4564A36-696D-45EF-8622-53FD915C3B82}"/>
                </a:ext>
              </a:extLst>
            </p:cNvPr>
            <p:cNvSpPr/>
            <p:nvPr/>
          </p:nvSpPr>
          <p:spPr>
            <a:xfrm>
              <a:off x="2349" y="2061779"/>
              <a:ext cx="2290586" cy="1994928"/>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7" name="TextBox 6">
              <a:extLst>
                <a:ext uri="{FF2B5EF4-FFF2-40B4-BE49-F238E27FC236}">
                  <a16:creationId xmlns:a16="http://schemas.microsoft.com/office/drawing/2014/main" id="{98EBB965-47FA-4C4A-8901-01B0CE929055}"/>
                </a:ext>
              </a:extLst>
            </p:cNvPr>
            <p:cNvSpPr txBox="1"/>
            <p:nvPr/>
          </p:nvSpPr>
          <p:spPr>
            <a:xfrm>
              <a:off x="2348" y="2061779"/>
              <a:ext cx="2365986" cy="199492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en-US" sz="1700" kern="1200" dirty="0"/>
                <a:t>Annual chlamydia screening</a:t>
              </a:r>
            </a:p>
            <a:p>
              <a:pPr marL="628650" lvl="2" indent="-171450" defTabSz="755650">
                <a:lnSpc>
                  <a:spcPct val="90000"/>
                </a:lnSpc>
                <a:spcBef>
                  <a:spcPct val="0"/>
                </a:spcBef>
                <a:spcAft>
                  <a:spcPct val="15000"/>
                </a:spcAft>
                <a:buChar char="•"/>
              </a:pPr>
              <a:r>
                <a:rPr lang="en-US" sz="1700" kern="1200" dirty="0"/>
                <a:t>USPSTF, Grade B evidence</a:t>
              </a:r>
            </a:p>
            <a:p>
              <a:pPr marL="628650" lvl="2" indent="-171450" defTabSz="755650">
                <a:lnSpc>
                  <a:spcPct val="90000"/>
                </a:lnSpc>
                <a:spcBef>
                  <a:spcPct val="0"/>
                </a:spcBef>
                <a:spcAft>
                  <a:spcPct val="15000"/>
                </a:spcAft>
                <a:buChar char="•"/>
              </a:pPr>
              <a:r>
                <a:rPr lang="en-US" sz="1700" dirty="0"/>
                <a:t>CDC</a:t>
              </a:r>
              <a:endParaRPr lang="en-US" sz="1700" kern="1200" dirty="0"/>
            </a:p>
          </p:txBody>
        </p:sp>
      </p:grpSp>
      <p:sp>
        <p:nvSpPr>
          <p:cNvPr id="10" name="Arrow: Right 9">
            <a:extLst>
              <a:ext uri="{FF2B5EF4-FFF2-40B4-BE49-F238E27FC236}">
                <a16:creationId xmlns:a16="http://schemas.microsoft.com/office/drawing/2014/main" id="{2731E38A-9E39-4345-BA64-7052427FEC64}"/>
              </a:ext>
            </a:extLst>
          </p:cNvPr>
          <p:cNvSpPr/>
          <p:nvPr/>
        </p:nvSpPr>
        <p:spPr>
          <a:xfrm>
            <a:off x="3967734" y="1797956"/>
            <a:ext cx="618744" cy="5274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04667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39598</TotalTime>
  <Words>11522</Words>
  <Application>Microsoft Office PowerPoint</Application>
  <PresentationFormat>On-screen Show (4:3)</PresentationFormat>
  <Paragraphs>987</Paragraphs>
  <Slides>41</Slides>
  <Notes>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Calibri Light</vt:lpstr>
      <vt:lpstr>Courier New</vt:lpstr>
      <vt:lpstr>Office Theme</vt:lpstr>
      <vt:lpstr>Sexual Health Curriculum</vt:lpstr>
      <vt:lpstr>Learning Objectives</vt:lpstr>
      <vt:lpstr>Outline of lecture</vt:lpstr>
      <vt:lpstr>Quick note on terminology:</vt:lpstr>
      <vt:lpstr>Why is taking a sexual history important?</vt:lpstr>
      <vt:lpstr>Risk of untreated STIs for individual patients</vt:lpstr>
      <vt:lpstr>PowerPoint Presentation</vt:lpstr>
      <vt:lpstr>Chlamydia – Rates of Reported Cases by State, 2018</vt:lpstr>
      <vt:lpstr>Failing at adequate STI screening</vt:lpstr>
      <vt:lpstr>Case Discussions </vt:lpstr>
      <vt:lpstr>Case 1: 23 year-old woman presents to establish care</vt:lpstr>
      <vt:lpstr>Basics of Sexual History  CDC – the five Ps</vt:lpstr>
      <vt:lpstr>PowerPoint Presentation</vt:lpstr>
      <vt:lpstr>PowerPoint Presentation</vt:lpstr>
      <vt:lpstr>PowerPoint Presentation</vt:lpstr>
      <vt:lpstr>PowerPoint Presentation</vt:lpstr>
      <vt:lpstr>PowerPoint Presentation</vt:lpstr>
      <vt:lpstr>STI Screening for Females</vt:lpstr>
      <vt:lpstr>Collection method for chlamydia and gonorrhea</vt:lpstr>
      <vt:lpstr>PowerPoint Presentation</vt:lpstr>
      <vt:lpstr>Case 2: 48 year-old male presents to establish care</vt:lpstr>
      <vt:lpstr>What questions would you ask a patient to guide STI screening and counseling?</vt:lpstr>
      <vt:lpstr>PowerPoint Presentation</vt:lpstr>
      <vt:lpstr>PowerPoint Presentation</vt:lpstr>
      <vt:lpstr>PowerPoint Presentation</vt:lpstr>
      <vt:lpstr>PowerPoint Presentation</vt:lpstr>
      <vt:lpstr>PowerPoint Presentation</vt:lpstr>
      <vt:lpstr>PowerPoint Presentation</vt:lpstr>
      <vt:lpstr>STI Screening for Males</vt:lpstr>
      <vt:lpstr>Urine first catch – male or female*</vt:lpstr>
      <vt:lpstr>Secondary Site Collection</vt:lpstr>
      <vt:lpstr>Case 3: 37 year-old female tests positive for chlamydia</vt:lpstr>
      <vt:lpstr>Step 1: Ensure all other STI screening completed</vt:lpstr>
      <vt:lpstr>Step 2: Patient Treatment</vt:lpstr>
      <vt:lpstr>Step 3: Expedited Partner Therapy (EPT)</vt:lpstr>
      <vt:lpstr>Step 4: Counseling on Safe Sex Practices</vt:lpstr>
      <vt:lpstr>Step 5:  Plan for next STI testing</vt:lpstr>
      <vt:lpstr>PowerPoint Presentation</vt:lpstr>
      <vt:lpstr>In summary, after positive chlamydia test should: </vt:lpstr>
      <vt:lpstr>Teaching Points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Sexual Health Curriculum</dc:title>
  <dc:creator>Maria Maldonado</dc:creator>
  <cp:lastModifiedBy>Maria</cp:lastModifiedBy>
  <cp:revision>9</cp:revision>
  <dcterms:created xsi:type="dcterms:W3CDTF">2021-01-04T00:29:31Z</dcterms:created>
  <dcterms:modified xsi:type="dcterms:W3CDTF">2022-08-15T22:36:30Z</dcterms:modified>
</cp:coreProperties>
</file>