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5544800" cy="20116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32" d="100"/>
          <a:sy n="32" d="100"/>
        </p:scale>
        <p:origin x="277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3292265"/>
            <a:ext cx="13213080" cy="7003627"/>
          </a:xfrm>
        </p:spPr>
        <p:txBody>
          <a:bodyPr anchor="b"/>
          <a:lstStyle>
            <a:lvl1pPr algn="ctr">
              <a:defRPr sz="10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10565978"/>
            <a:ext cx="11658600" cy="4856902"/>
          </a:xfrm>
        </p:spPr>
        <p:txBody>
          <a:bodyPr/>
          <a:lstStyle>
            <a:lvl1pPr marL="0" indent="0" algn="ctr">
              <a:buNone/>
              <a:defRPr sz="4080"/>
            </a:lvl1pPr>
            <a:lvl2pPr marL="777240" indent="0" algn="ctr">
              <a:buNone/>
              <a:defRPr sz="3400"/>
            </a:lvl2pPr>
            <a:lvl3pPr marL="1554480" indent="0" algn="ctr">
              <a:buNone/>
              <a:defRPr sz="3060"/>
            </a:lvl3pPr>
            <a:lvl4pPr marL="2331720" indent="0" algn="ctr">
              <a:buNone/>
              <a:defRPr sz="2720"/>
            </a:lvl4pPr>
            <a:lvl5pPr marL="3108960" indent="0" algn="ctr">
              <a:buNone/>
              <a:defRPr sz="2720"/>
            </a:lvl5pPr>
            <a:lvl6pPr marL="3886200" indent="0" algn="ctr">
              <a:buNone/>
              <a:defRPr sz="2720"/>
            </a:lvl6pPr>
            <a:lvl7pPr marL="4663440" indent="0" algn="ctr">
              <a:buNone/>
              <a:defRPr sz="2720"/>
            </a:lvl7pPr>
            <a:lvl8pPr marL="5440680" indent="0" algn="ctr">
              <a:buNone/>
              <a:defRPr sz="2720"/>
            </a:lvl8pPr>
            <a:lvl9pPr marL="6217920" indent="0" algn="ctr">
              <a:buNone/>
              <a:defRPr sz="2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7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0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1071033"/>
            <a:ext cx="3351848" cy="170480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1071033"/>
            <a:ext cx="9861233" cy="170480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4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3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5015236"/>
            <a:ext cx="13407390" cy="8368029"/>
          </a:xfrm>
        </p:spPr>
        <p:txBody>
          <a:bodyPr anchor="b"/>
          <a:lstStyle>
            <a:lvl1pPr>
              <a:defRPr sz="10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13462429"/>
            <a:ext cx="13407390" cy="4400549"/>
          </a:xfrm>
        </p:spPr>
        <p:txBody>
          <a:bodyPr/>
          <a:lstStyle>
            <a:lvl1pPr marL="0" indent="0">
              <a:buNone/>
              <a:defRPr sz="4080">
                <a:solidFill>
                  <a:schemeClr val="tx1"/>
                </a:solidFill>
              </a:defRPr>
            </a:lvl1pPr>
            <a:lvl2pPr marL="77724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 marL="1554480" indent="0">
              <a:buNone/>
              <a:defRPr sz="3060">
                <a:solidFill>
                  <a:schemeClr val="tx1">
                    <a:tint val="75000"/>
                  </a:schemeClr>
                </a:solidFill>
              </a:defRPr>
            </a:lvl3pPr>
            <a:lvl4pPr marL="233172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4pPr>
            <a:lvl5pPr marL="310896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5pPr>
            <a:lvl6pPr marL="388620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6pPr>
            <a:lvl7pPr marL="466344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7pPr>
            <a:lvl8pPr marL="544068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8pPr>
            <a:lvl9pPr marL="6217920" indent="0">
              <a:buNone/>
              <a:defRPr sz="2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5355167"/>
            <a:ext cx="6606540" cy="1276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5355167"/>
            <a:ext cx="6606540" cy="1276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7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1071038"/>
            <a:ext cx="13407390" cy="388831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4931411"/>
            <a:ext cx="6576178" cy="2416809"/>
          </a:xfrm>
        </p:spPr>
        <p:txBody>
          <a:bodyPr anchor="b"/>
          <a:lstStyle>
            <a:lvl1pPr marL="0" indent="0">
              <a:buNone/>
              <a:defRPr sz="4080" b="1"/>
            </a:lvl1pPr>
            <a:lvl2pPr marL="777240" indent="0">
              <a:buNone/>
              <a:defRPr sz="3400" b="1"/>
            </a:lvl2pPr>
            <a:lvl3pPr marL="1554480" indent="0">
              <a:buNone/>
              <a:defRPr sz="3060" b="1"/>
            </a:lvl3pPr>
            <a:lvl4pPr marL="2331720" indent="0">
              <a:buNone/>
              <a:defRPr sz="2720" b="1"/>
            </a:lvl4pPr>
            <a:lvl5pPr marL="3108960" indent="0">
              <a:buNone/>
              <a:defRPr sz="2720" b="1"/>
            </a:lvl5pPr>
            <a:lvl6pPr marL="3886200" indent="0">
              <a:buNone/>
              <a:defRPr sz="2720" b="1"/>
            </a:lvl6pPr>
            <a:lvl7pPr marL="4663440" indent="0">
              <a:buNone/>
              <a:defRPr sz="2720" b="1"/>
            </a:lvl7pPr>
            <a:lvl8pPr marL="5440680" indent="0">
              <a:buNone/>
              <a:defRPr sz="2720" b="1"/>
            </a:lvl8pPr>
            <a:lvl9pPr marL="6217920" indent="0">
              <a:buNone/>
              <a:defRPr sz="2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7348220"/>
            <a:ext cx="6576178" cy="10808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4931411"/>
            <a:ext cx="6608565" cy="2416809"/>
          </a:xfrm>
        </p:spPr>
        <p:txBody>
          <a:bodyPr anchor="b"/>
          <a:lstStyle>
            <a:lvl1pPr marL="0" indent="0">
              <a:buNone/>
              <a:defRPr sz="4080" b="1"/>
            </a:lvl1pPr>
            <a:lvl2pPr marL="777240" indent="0">
              <a:buNone/>
              <a:defRPr sz="3400" b="1"/>
            </a:lvl2pPr>
            <a:lvl3pPr marL="1554480" indent="0">
              <a:buNone/>
              <a:defRPr sz="3060" b="1"/>
            </a:lvl3pPr>
            <a:lvl4pPr marL="2331720" indent="0">
              <a:buNone/>
              <a:defRPr sz="2720" b="1"/>
            </a:lvl4pPr>
            <a:lvl5pPr marL="3108960" indent="0">
              <a:buNone/>
              <a:defRPr sz="2720" b="1"/>
            </a:lvl5pPr>
            <a:lvl6pPr marL="3886200" indent="0">
              <a:buNone/>
              <a:defRPr sz="2720" b="1"/>
            </a:lvl6pPr>
            <a:lvl7pPr marL="4663440" indent="0">
              <a:buNone/>
              <a:defRPr sz="2720" b="1"/>
            </a:lvl7pPr>
            <a:lvl8pPr marL="5440680" indent="0">
              <a:buNone/>
              <a:defRPr sz="2720" b="1"/>
            </a:lvl8pPr>
            <a:lvl9pPr marL="6217920" indent="0">
              <a:buNone/>
              <a:defRPr sz="2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7348220"/>
            <a:ext cx="6608565" cy="10808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46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1341120"/>
            <a:ext cx="5013603" cy="4693920"/>
          </a:xfrm>
        </p:spPr>
        <p:txBody>
          <a:bodyPr anchor="b"/>
          <a:lstStyle>
            <a:lvl1pPr>
              <a:defRPr sz="5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2896451"/>
            <a:ext cx="7869555" cy="14295967"/>
          </a:xfrm>
        </p:spPr>
        <p:txBody>
          <a:bodyPr/>
          <a:lstStyle>
            <a:lvl1pPr>
              <a:defRPr sz="5440"/>
            </a:lvl1pPr>
            <a:lvl2pPr>
              <a:defRPr sz="4760"/>
            </a:lvl2pPr>
            <a:lvl3pPr>
              <a:defRPr sz="408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6035040"/>
            <a:ext cx="5013603" cy="11180658"/>
          </a:xfrm>
        </p:spPr>
        <p:txBody>
          <a:bodyPr/>
          <a:lstStyle>
            <a:lvl1pPr marL="0" indent="0">
              <a:buNone/>
              <a:defRPr sz="2720"/>
            </a:lvl1pPr>
            <a:lvl2pPr marL="777240" indent="0">
              <a:buNone/>
              <a:defRPr sz="2380"/>
            </a:lvl2pPr>
            <a:lvl3pPr marL="1554480" indent="0">
              <a:buNone/>
              <a:defRPr sz="2040"/>
            </a:lvl3pPr>
            <a:lvl4pPr marL="2331720" indent="0">
              <a:buNone/>
              <a:defRPr sz="1700"/>
            </a:lvl4pPr>
            <a:lvl5pPr marL="3108960" indent="0">
              <a:buNone/>
              <a:defRPr sz="1700"/>
            </a:lvl5pPr>
            <a:lvl6pPr marL="3886200" indent="0">
              <a:buNone/>
              <a:defRPr sz="1700"/>
            </a:lvl6pPr>
            <a:lvl7pPr marL="4663440" indent="0">
              <a:buNone/>
              <a:defRPr sz="1700"/>
            </a:lvl7pPr>
            <a:lvl8pPr marL="5440680" indent="0">
              <a:buNone/>
              <a:defRPr sz="1700"/>
            </a:lvl8pPr>
            <a:lvl9pPr marL="6217920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1341120"/>
            <a:ext cx="5013603" cy="4693920"/>
          </a:xfrm>
        </p:spPr>
        <p:txBody>
          <a:bodyPr anchor="b"/>
          <a:lstStyle>
            <a:lvl1pPr>
              <a:defRPr sz="5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2896451"/>
            <a:ext cx="7869555" cy="14295967"/>
          </a:xfrm>
        </p:spPr>
        <p:txBody>
          <a:bodyPr anchor="t"/>
          <a:lstStyle>
            <a:lvl1pPr marL="0" indent="0">
              <a:buNone/>
              <a:defRPr sz="5440"/>
            </a:lvl1pPr>
            <a:lvl2pPr marL="777240" indent="0">
              <a:buNone/>
              <a:defRPr sz="4760"/>
            </a:lvl2pPr>
            <a:lvl3pPr marL="1554480" indent="0">
              <a:buNone/>
              <a:defRPr sz="4080"/>
            </a:lvl3pPr>
            <a:lvl4pPr marL="2331720" indent="0">
              <a:buNone/>
              <a:defRPr sz="3400"/>
            </a:lvl4pPr>
            <a:lvl5pPr marL="3108960" indent="0">
              <a:buNone/>
              <a:defRPr sz="3400"/>
            </a:lvl5pPr>
            <a:lvl6pPr marL="3886200" indent="0">
              <a:buNone/>
              <a:defRPr sz="3400"/>
            </a:lvl6pPr>
            <a:lvl7pPr marL="4663440" indent="0">
              <a:buNone/>
              <a:defRPr sz="3400"/>
            </a:lvl7pPr>
            <a:lvl8pPr marL="5440680" indent="0">
              <a:buNone/>
              <a:defRPr sz="3400"/>
            </a:lvl8pPr>
            <a:lvl9pPr marL="6217920" indent="0">
              <a:buNone/>
              <a:defRPr sz="3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6035040"/>
            <a:ext cx="5013603" cy="11180658"/>
          </a:xfrm>
        </p:spPr>
        <p:txBody>
          <a:bodyPr/>
          <a:lstStyle>
            <a:lvl1pPr marL="0" indent="0">
              <a:buNone/>
              <a:defRPr sz="2720"/>
            </a:lvl1pPr>
            <a:lvl2pPr marL="777240" indent="0">
              <a:buNone/>
              <a:defRPr sz="2380"/>
            </a:lvl2pPr>
            <a:lvl3pPr marL="1554480" indent="0">
              <a:buNone/>
              <a:defRPr sz="2040"/>
            </a:lvl3pPr>
            <a:lvl4pPr marL="2331720" indent="0">
              <a:buNone/>
              <a:defRPr sz="1700"/>
            </a:lvl4pPr>
            <a:lvl5pPr marL="3108960" indent="0">
              <a:buNone/>
              <a:defRPr sz="1700"/>
            </a:lvl5pPr>
            <a:lvl6pPr marL="3886200" indent="0">
              <a:buNone/>
              <a:defRPr sz="1700"/>
            </a:lvl6pPr>
            <a:lvl7pPr marL="4663440" indent="0">
              <a:buNone/>
              <a:defRPr sz="1700"/>
            </a:lvl7pPr>
            <a:lvl8pPr marL="5440680" indent="0">
              <a:buNone/>
              <a:defRPr sz="1700"/>
            </a:lvl8pPr>
            <a:lvl9pPr marL="6217920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1071038"/>
            <a:ext cx="13407390" cy="3888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5355167"/>
            <a:ext cx="13407390" cy="1276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18645298"/>
            <a:ext cx="349758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CE1FD-79EF-40AA-A2C8-15B0A0506415}" type="datetimeFigureOut">
              <a:rPr lang="en-US" smtClean="0"/>
              <a:t>5/22/20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18645298"/>
            <a:ext cx="524637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18645298"/>
            <a:ext cx="349758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0586B-DFBA-4E8A-ABF9-A505DA3A6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54480" rtl="0" eaLnBrk="1" latinLnBrk="0" hangingPunct="1">
        <a:lnSpc>
          <a:spcPct val="90000"/>
        </a:lnSpc>
        <a:spcBef>
          <a:spcPct val="0"/>
        </a:spcBef>
        <a:buNone/>
        <a:defRPr sz="7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20" indent="-388620" algn="l" defTabSz="155448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4760" kern="1200">
          <a:solidFill>
            <a:schemeClr val="tx1"/>
          </a:solidFill>
          <a:latin typeface="+mn-lt"/>
          <a:ea typeface="+mn-ea"/>
          <a:cs typeface="+mn-cs"/>
        </a:defRPr>
      </a:lvl1pPr>
      <a:lvl2pPr marL="116586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194310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72034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4pPr>
      <a:lvl5pPr marL="349758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5pPr>
      <a:lvl6pPr marL="427482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6pPr>
      <a:lvl7pPr marL="505206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7pPr>
      <a:lvl8pPr marL="582930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8pPr>
      <a:lvl9pPr marL="6606540" indent="-388620" algn="l" defTabSz="155448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30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1pPr>
      <a:lvl2pPr marL="77724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2pPr>
      <a:lvl3pPr marL="155448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3pPr>
      <a:lvl4pPr marL="233172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4pPr>
      <a:lvl5pPr marL="310896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5pPr>
      <a:lvl6pPr marL="388620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6pPr>
      <a:lvl7pPr marL="466344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7pPr>
      <a:lvl8pPr marL="544068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algn="l" defTabSz="1554480" rtl="0" eaLnBrk="1" latinLnBrk="0" hangingPunct="1">
        <a:defRPr sz="30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5C629EED-346B-4D62-90C7-89FAF255B5EB}"/>
              </a:ext>
            </a:extLst>
          </p:cNvPr>
          <p:cNvSpPr/>
          <p:nvPr/>
        </p:nvSpPr>
        <p:spPr>
          <a:xfrm>
            <a:off x="-2" y="8594956"/>
            <a:ext cx="15544801" cy="40521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xmlns="" id="{98CCE2EE-6982-4400-A94F-3C824B45E705}"/>
              </a:ext>
            </a:extLst>
          </p:cNvPr>
          <p:cNvCxnSpPr>
            <a:cxnSpLocks/>
          </p:cNvCxnSpPr>
          <p:nvPr/>
        </p:nvCxnSpPr>
        <p:spPr>
          <a:xfrm>
            <a:off x="12491714" y="10641826"/>
            <a:ext cx="4166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xmlns="" id="{25A2F231-8DEC-4A49-BD73-D3B848E71AF7}"/>
              </a:ext>
            </a:extLst>
          </p:cNvPr>
          <p:cNvCxnSpPr>
            <a:cxnSpLocks/>
          </p:cNvCxnSpPr>
          <p:nvPr/>
        </p:nvCxnSpPr>
        <p:spPr>
          <a:xfrm>
            <a:off x="6984176" y="10673115"/>
            <a:ext cx="4166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F2BDC9CE-63C2-4BF8-AA36-A2A12E012C80}"/>
              </a:ext>
            </a:extLst>
          </p:cNvPr>
          <p:cNvSpPr/>
          <p:nvPr/>
        </p:nvSpPr>
        <p:spPr>
          <a:xfrm>
            <a:off x="0" y="4330628"/>
            <a:ext cx="15544801" cy="37008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A0E8821E-4FE6-4B52-AF28-756681802DD8}"/>
              </a:ext>
            </a:extLst>
          </p:cNvPr>
          <p:cNvSpPr txBox="1"/>
          <p:nvPr/>
        </p:nvSpPr>
        <p:spPr>
          <a:xfrm>
            <a:off x="227265" y="5719194"/>
            <a:ext cx="2537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Resident Preference &amp; Required Rotation Scheduling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F945121E-756C-40A0-B9A3-399EF9B02368}"/>
              </a:ext>
            </a:extLst>
          </p:cNvPr>
          <p:cNvCxnSpPr>
            <a:cxnSpLocks/>
          </p:cNvCxnSpPr>
          <p:nvPr/>
        </p:nvCxnSpPr>
        <p:spPr>
          <a:xfrm>
            <a:off x="2692760" y="8297013"/>
            <a:ext cx="111355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9C5FC83E-B16F-40D9-AE3B-9C3A60742AB2}"/>
              </a:ext>
            </a:extLst>
          </p:cNvPr>
          <p:cNvCxnSpPr>
            <a:cxnSpLocks/>
          </p:cNvCxnSpPr>
          <p:nvPr/>
        </p:nvCxnSpPr>
        <p:spPr>
          <a:xfrm flipV="1">
            <a:off x="13812974" y="7943196"/>
            <a:ext cx="0" cy="3538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xmlns="" id="{1C346642-4760-4C68-9A9C-47E9614C510D}"/>
              </a:ext>
            </a:extLst>
          </p:cNvPr>
          <p:cNvCxnSpPr>
            <a:cxnSpLocks/>
          </p:cNvCxnSpPr>
          <p:nvPr/>
        </p:nvCxnSpPr>
        <p:spPr>
          <a:xfrm flipV="1">
            <a:off x="2681250" y="8277225"/>
            <a:ext cx="11662" cy="23958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xmlns="" id="{B664174C-2FD1-44BC-A3DF-871761AEBAF0}"/>
              </a:ext>
            </a:extLst>
          </p:cNvPr>
          <p:cNvCxnSpPr>
            <a:cxnSpLocks/>
          </p:cNvCxnSpPr>
          <p:nvPr/>
        </p:nvCxnSpPr>
        <p:spPr>
          <a:xfrm>
            <a:off x="2666963" y="10673115"/>
            <a:ext cx="4166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xmlns="" id="{5D83E378-A612-4110-86F1-67302DB33371}"/>
              </a:ext>
            </a:extLst>
          </p:cNvPr>
          <p:cNvCxnSpPr>
            <a:cxnSpLocks/>
          </p:cNvCxnSpPr>
          <p:nvPr/>
        </p:nvCxnSpPr>
        <p:spPr>
          <a:xfrm>
            <a:off x="11329225" y="6359525"/>
            <a:ext cx="4166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xmlns="" id="{4DC190FE-822A-4301-A4E7-53242E465CC4}"/>
              </a:ext>
            </a:extLst>
          </p:cNvPr>
          <p:cNvCxnSpPr>
            <a:cxnSpLocks/>
          </p:cNvCxnSpPr>
          <p:nvPr/>
        </p:nvCxnSpPr>
        <p:spPr>
          <a:xfrm>
            <a:off x="7229184" y="6359525"/>
            <a:ext cx="4166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B0D0CD6-23CA-48EC-B479-CF215723BA05}"/>
              </a:ext>
            </a:extLst>
          </p:cNvPr>
          <p:cNvSpPr/>
          <p:nvPr/>
        </p:nvSpPr>
        <p:spPr>
          <a:xfrm>
            <a:off x="-1" y="70698"/>
            <a:ext cx="15544801" cy="37008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C00C093-CB74-401B-A675-7A6439D02A06}"/>
              </a:ext>
            </a:extLst>
          </p:cNvPr>
          <p:cNvSpPr/>
          <p:nvPr/>
        </p:nvSpPr>
        <p:spPr>
          <a:xfrm>
            <a:off x="2870202" y="171106"/>
            <a:ext cx="4207933" cy="350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Rotation Staffing</a:t>
            </a:r>
          </a:p>
          <a:p>
            <a:pPr lvl="0"/>
            <a:r>
              <a:rPr lang="en-US" sz="1400" dirty="0">
                <a:latin typeface="Calibri (body)"/>
              </a:rPr>
              <a:t>For each of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dirty="0">
                <a:latin typeface="Calibri (body)"/>
              </a:rPr>
              <a:t> rotations, the following is provided: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Rotation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Required year of training or specialty of trainee (i.e. intern, senior resident, anesthesia resident)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  <a:cs typeface="Arial" panose="020B0604020202020204" pitchFamily="34" charset="0"/>
              </a:rPr>
              <a:t>A daily schedule for the rotation, specifying if the resident is off, working a day shift, or working an overnight shift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  <a:cs typeface="Arial" panose="020B0604020202020204" pitchFamily="34" charset="0"/>
              </a:rPr>
              <a:t>The minimum and maximum blocks that must be scheduled for a resident (for example, per ACGME rules a minimum of 1 month of emergency medicine is required for senior internal medicine residents)</a:t>
            </a:r>
            <a:endParaRPr lang="en-US" sz="1400" dirty="0">
              <a:latin typeface="Calibri (body)"/>
            </a:endParaRPr>
          </a:p>
          <a:p>
            <a:pPr lvl="0"/>
            <a:endParaRPr lang="en-US" sz="1400" dirty="0">
              <a:latin typeface="Calibri (body)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96ABD1C-0A2B-4586-981E-F2129EEED395}"/>
              </a:ext>
            </a:extLst>
          </p:cNvPr>
          <p:cNvSpPr/>
          <p:nvPr/>
        </p:nvSpPr>
        <p:spPr>
          <a:xfrm>
            <a:off x="3886200" y="7322229"/>
            <a:ext cx="77724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endParaRPr lang="en-US" sz="7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DAD5D5C-594E-40B6-8161-F4038174AE35}"/>
              </a:ext>
            </a:extLst>
          </p:cNvPr>
          <p:cNvSpPr/>
          <p:nvPr/>
        </p:nvSpPr>
        <p:spPr>
          <a:xfrm>
            <a:off x="3372173" y="4410608"/>
            <a:ext cx="4049794" cy="35475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Vacation Scheduling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Shuffle residents, then sort by </a:t>
            </a:r>
            <a:r>
              <a:rPr lang="en-US" sz="1400" i="1" dirty="0">
                <a:latin typeface="Calibri (body)"/>
              </a:rPr>
              <a:t>f</a:t>
            </a:r>
            <a:endParaRPr lang="en-US" sz="1400" dirty="0">
              <a:latin typeface="Calibri (body)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For each resident, and for each vacation choice starting at 1</a:t>
            </a:r>
            <a:r>
              <a:rPr lang="en-US" sz="1400" baseline="30000" dirty="0">
                <a:latin typeface="Calibri (body)"/>
              </a:rPr>
              <a:t>st</a:t>
            </a:r>
            <a:r>
              <a:rPr lang="en-US" sz="1400" dirty="0">
                <a:latin typeface="Calibri (body)"/>
              </a:rPr>
              <a:t>, attempt to schedule vacation</a:t>
            </a: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If able to schedule, subtract ranking of choice to </a:t>
            </a:r>
            <a:r>
              <a:rPr lang="en-US" sz="1400" i="1" dirty="0">
                <a:latin typeface="Calibri (body)"/>
              </a:rPr>
              <a:t>f</a:t>
            </a:r>
            <a:r>
              <a:rPr lang="en-US" sz="1400" dirty="0">
                <a:latin typeface="Calibri (body)"/>
              </a:rPr>
              <a:t>, otherwise move on to next choice</a:t>
            </a: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A limited number of vacations are allowed per block, specified prior to execution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Shuffle and sort residents again, and repeat for 2</a:t>
            </a:r>
            <a:r>
              <a:rPr lang="en-US" sz="1400" baseline="30000" dirty="0">
                <a:latin typeface="Calibri (body)"/>
              </a:rPr>
              <a:t>nd</a:t>
            </a:r>
            <a:r>
              <a:rPr lang="en-US" sz="1400" dirty="0">
                <a:latin typeface="Calibri (body)"/>
              </a:rPr>
              <a:t> vacation block</a:t>
            </a:r>
          </a:p>
          <a:p>
            <a:pPr lvl="0"/>
            <a:endParaRPr lang="en-US" sz="1400" dirty="0">
              <a:latin typeface="Calibri (body)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FAF99AA-7E48-42E5-ACE7-021F49DA3E31}"/>
              </a:ext>
            </a:extLst>
          </p:cNvPr>
          <p:cNvSpPr/>
          <p:nvPr/>
        </p:nvSpPr>
        <p:spPr>
          <a:xfrm>
            <a:off x="7645829" y="4407093"/>
            <a:ext cx="3876179" cy="35475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/>
              <a:t>Required Rotations</a:t>
            </a:r>
          </a:p>
          <a:p>
            <a:r>
              <a:rPr lang="en-US" sz="1400" dirty="0"/>
              <a:t>For each resident, iterate through all rotations. If resident has not completed minimum number of blocks of a specified rotation, schedule for that rotation, provided this will: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Not exceed number of night shifts, ICU shifts, or other requirements specified in Rotation Staffing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Leave available time for electives (5, 3, and 2 blocks respectively for resident years 3, 2, and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Not create a night-day transition conflict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D35F5FA-C578-437F-A5E8-1EBF70479E36}"/>
              </a:ext>
            </a:extLst>
          </p:cNvPr>
          <p:cNvSpPr/>
          <p:nvPr/>
        </p:nvSpPr>
        <p:spPr>
          <a:xfrm>
            <a:off x="11745870" y="4407093"/>
            <a:ext cx="3500906" cy="35475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Preferred Rotation Scheduling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Shuffle residents, then sort by </a:t>
            </a:r>
            <a:r>
              <a:rPr lang="en-US" sz="1400" i="1" dirty="0">
                <a:latin typeface="Calibri (body)"/>
              </a:rPr>
              <a:t>f</a:t>
            </a:r>
            <a:endParaRPr lang="en-US" sz="1400" dirty="0">
              <a:latin typeface="Calibri (body)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For each resident, attempt to schedule for first choice of rotation preferences</a:t>
            </a: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Attempt to schedule  2 blocks (a month) or 1 block of preferred rotation; if successful add 4 x number of blocks scheduled to </a:t>
            </a:r>
            <a:r>
              <a:rPr lang="en-US" sz="1400" i="1" dirty="0">
                <a:latin typeface="Calibri (body)"/>
              </a:rPr>
              <a:t>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Shuffle and sort residents, and repeat process for 2</a:t>
            </a:r>
            <a:r>
              <a:rPr lang="en-US" sz="1400" baseline="30000" dirty="0">
                <a:latin typeface="Calibri (body)"/>
              </a:rPr>
              <a:t>nd</a:t>
            </a:r>
            <a:r>
              <a:rPr lang="en-US" sz="1400" dirty="0">
                <a:latin typeface="Calibri (body)"/>
              </a:rPr>
              <a:t> and 3</a:t>
            </a:r>
            <a:r>
              <a:rPr lang="en-US" sz="1400" baseline="30000" dirty="0">
                <a:latin typeface="Calibri (body)"/>
              </a:rPr>
              <a:t>rd</a:t>
            </a:r>
            <a:r>
              <a:rPr lang="en-US" sz="1400" dirty="0">
                <a:latin typeface="Calibri (body)"/>
              </a:rPr>
              <a:t> preference of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A29A69E-D10B-4D28-A50E-FDB856DD3553}"/>
              </a:ext>
            </a:extLst>
          </p:cNvPr>
          <p:cNvSpPr/>
          <p:nvPr/>
        </p:nvSpPr>
        <p:spPr>
          <a:xfrm>
            <a:off x="3097895" y="8695841"/>
            <a:ext cx="4064081" cy="3794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Remaining Rotation Scheduling</a:t>
            </a:r>
          </a:p>
          <a:p>
            <a:r>
              <a:rPr lang="en-US" sz="1400" dirty="0">
                <a:latin typeface="Calibri (body)"/>
              </a:rPr>
              <a:t>For each rotation, for each block that remains unscheduled:</a:t>
            </a:r>
          </a:p>
          <a:p>
            <a:pPr marL="8001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If night rotation, sort residents by increasing number of prior night rotations</a:t>
            </a:r>
          </a:p>
          <a:p>
            <a:pPr marL="8001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If ICU rotation, sort residents by increasing number of prior ICU rotations</a:t>
            </a:r>
          </a:p>
          <a:p>
            <a:pPr marL="8001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Otherwise, sort residents by decreasing number of rotations left to schedule</a:t>
            </a:r>
          </a:p>
          <a:p>
            <a:endParaRPr lang="en-US" sz="1400" dirty="0">
              <a:latin typeface="Calibri (body)"/>
            </a:endParaRPr>
          </a:p>
          <a:p>
            <a:r>
              <a:rPr lang="en-US" sz="1400" dirty="0">
                <a:latin typeface="Calibri (body)"/>
              </a:rPr>
              <a:t>For each resident in sorted list, if resident is able to fulfill roll for this block, then resident is scheduled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39C48B5-6B41-4468-A7D0-771B611B4A90}"/>
              </a:ext>
            </a:extLst>
          </p:cNvPr>
          <p:cNvSpPr/>
          <p:nvPr/>
        </p:nvSpPr>
        <p:spPr>
          <a:xfrm>
            <a:off x="7389311" y="8695841"/>
            <a:ext cx="5310726" cy="3807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Filling Gaps in Schedule</a:t>
            </a:r>
          </a:p>
          <a:p>
            <a:r>
              <a:rPr lang="en-US" sz="1400" dirty="0">
                <a:latin typeface="Calibri (body)"/>
              </a:rPr>
              <a:t>For each rotation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, for each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that remains unscheduled for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, and for each resident pair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and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baseline="-25000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, evaluate potential trades (non-exhaustive list):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If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 has inadequate time remaining for electives, is scheduled for a rotation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 at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i="1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and resident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has no rotation scheduled for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2 </a:t>
            </a:r>
            <a:r>
              <a:rPr lang="en-US" sz="1400" baseline="-25000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 - then n</a:t>
            </a:r>
            <a:r>
              <a:rPr lang="en-US" sz="1400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is scheduled for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 during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, and n</a:t>
            </a:r>
            <a:r>
              <a:rPr lang="en-US" sz="1400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 is scheduled for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during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If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could perform rotation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but is scheduled for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 during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i="1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and resident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dirty="0">
                <a:latin typeface="Calibri (body)"/>
              </a:rPr>
              <a:t> is free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baseline="-25000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but cannot perform rotation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baseline="-25000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as they are the inappropriate year / specialty, then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is scheduled for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during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and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i="1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is scheduled for </a:t>
            </a:r>
            <a:r>
              <a:rPr lang="en-US" sz="1400" i="1" dirty="0">
                <a:latin typeface="Calibri (body)"/>
              </a:rPr>
              <a:t>r</a:t>
            </a:r>
            <a:r>
              <a:rPr lang="en-US" sz="1400" i="1" baseline="-25000" dirty="0">
                <a:latin typeface="Calibri (body)"/>
              </a:rPr>
              <a:t>2</a:t>
            </a:r>
            <a:r>
              <a:rPr lang="en-US" sz="1400" i="1" dirty="0">
                <a:latin typeface="Calibri (body)"/>
              </a:rPr>
              <a:t> </a:t>
            </a:r>
            <a:r>
              <a:rPr lang="en-US" sz="1400" dirty="0">
                <a:latin typeface="Calibri (body)"/>
              </a:rPr>
              <a:t>during block </a:t>
            </a:r>
            <a:r>
              <a:rPr lang="en-US" sz="1400" i="1" dirty="0">
                <a:latin typeface="Calibri (body)"/>
              </a:rPr>
              <a:t>b</a:t>
            </a:r>
            <a:r>
              <a:rPr lang="en-US" sz="1400" i="1" baseline="-25000" dirty="0">
                <a:latin typeface="Calibri (body)"/>
              </a:rPr>
              <a:t>1</a:t>
            </a:r>
            <a:r>
              <a:rPr lang="en-US" sz="1400" dirty="0">
                <a:latin typeface="Calibri (body)"/>
              </a:rPr>
              <a:t> </a:t>
            </a:r>
          </a:p>
          <a:p>
            <a:r>
              <a:rPr lang="en-US" sz="1400" dirty="0">
                <a:latin typeface="Calibri (body)"/>
              </a:rPr>
              <a:t>Repeat, but allow scheduling even if it creates a night to day transition conflict, or if number of rotations of a specific type exceeds the cap</a:t>
            </a:r>
          </a:p>
          <a:p>
            <a:pPr marL="1257300" lvl="1" indent="-342900">
              <a:buFont typeface="Arial" panose="020B0604020202020204" pitchFamily="34" charset="0"/>
              <a:buChar char="•"/>
            </a:pPr>
            <a:endParaRPr lang="en-US" sz="1400" baseline="-25000" dirty="0">
              <a:latin typeface="Calibri (body)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58F3724-AAC1-4C93-96D2-FAF706A9283A}"/>
              </a:ext>
            </a:extLst>
          </p:cNvPr>
          <p:cNvSpPr txBox="1"/>
          <p:nvPr/>
        </p:nvSpPr>
        <p:spPr>
          <a:xfrm>
            <a:off x="227265" y="1721562"/>
            <a:ext cx="187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Program Inputs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212055DA-6BB4-402B-9326-900B9AF13B05}"/>
              </a:ext>
            </a:extLst>
          </p:cNvPr>
          <p:cNvCxnSpPr>
            <a:cxnSpLocks/>
          </p:cNvCxnSpPr>
          <p:nvPr/>
        </p:nvCxnSpPr>
        <p:spPr>
          <a:xfrm>
            <a:off x="2981325" y="3994850"/>
            <a:ext cx="108727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D8439BCB-E0E0-4BFA-8AC7-CE31B66B6618}"/>
              </a:ext>
            </a:extLst>
          </p:cNvPr>
          <p:cNvCxnSpPr>
            <a:cxnSpLocks/>
          </p:cNvCxnSpPr>
          <p:nvPr/>
        </p:nvCxnSpPr>
        <p:spPr>
          <a:xfrm flipV="1">
            <a:off x="4986869" y="3668100"/>
            <a:ext cx="0" cy="3267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12414D89-8C63-45BB-99C9-836830B9C347}"/>
              </a:ext>
            </a:extLst>
          </p:cNvPr>
          <p:cNvCxnSpPr>
            <a:cxnSpLocks/>
          </p:cNvCxnSpPr>
          <p:nvPr/>
        </p:nvCxnSpPr>
        <p:spPr>
          <a:xfrm flipV="1">
            <a:off x="9622371" y="3668100"/>
            <a:ext cx="0" cy="3267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34A3103-DF04-483C-9AF2-D38E24E8D14E}"/>
              </a:ext>
            </a:extLst>
          </p:cNvPr>
          <p:cNvSpPr/>
          <p:nvPr/>
        </p:nvSpPr>
        <p:spPr>
          <a:xfrm>
            <a:off x="7277100" y="171106"/>
            <a:ext cx="4639733" cy="350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Resident Preferences</a:t>
            </a:r>
          </a:p>
          <a:p>
            <a:pPr lvl="0"/>
            <a:r>
              <a:rPr lang="en-US" sz="1400" dirty="0">
                <a:latin typeface="Calibri (body)"/>
              </a:rPr>
              <a:t>For each of </a:t>
            </a:r>
            <a:r>
              <a:rPr lang="en-US" sz="1400" i="1" dirty="0">
                <a:latin typeface="Calibri (body)"/>
              </a:rPr>
              <a:t>n </a:t>
            </a:r>
            <a:r>
              <a:rPr lang="en-US" sz="1400" dirty="0">
                <a:latin typeface="Calibri (body)"/>
              </a:rPr>
              <a:t>residents, the following is provided: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Resident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Year of training / specialty of trainee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Ordered list of vacation choices for the first half of the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Ordered list of vacation choices for the second half of the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First, second, and third choice rotation requests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Completed rotations, if applicable, during previous years of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Baseline tally of schedule fairness </a:t>
            </a:r>
            <a:r>
              <a:rPr lang="en-US" sz="1400" i="1" dirty="0">
                <a:latin typeface="Calibri (body)"/>
              </a:rPr>
              <a:t>f</a:t>
            </a:r>
            <a:endParaRPr lang="en-US" sz="1400" dirty="0">
              <a:latin typeface="Calibri (body)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</a:rPr>
              <a:t>Typically 0, but may be manually adjusted to account for preferences fulfilled by hardcoding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31707322-C91C-41E2-9901-9980246B95DB}"/>
              </a:ext>
            </a:extLst>
          </p:cNvPr>
          <p:cNvCxnSpPr>
            <a:cxnSpLocks/>
          </p:cNvCxnSpPr>
          <p:nvPr/>
        </p:nvCxnSpPr>
        <p:spPr>
          <a:xfrm flipV="1">
            <a:off x="13838771" y="3668100"/>
            <a:ext cx="0" cy="3267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88AE18-E77E-491B-8073-64A1E626E804}"/>
              </a:ext>
            </a:extLst>
          </p:cNvPr>
          <p:cNvSpPr/>
          <p:nvPr/>
        </p:nvSpPr>
        <p:spPr>
          <a:xfrm>
            <a:off x="12115799" y="171106"/>
            <a:ext cx="3130977" cy="3500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Hardcoded Schedule</a:t>
            </a:r>
          </a:p>
          <a:p>
            <a:pPr lvl="0"/>
            <a:r>
              <a:rPr lang="en-US" sz="1400" dirty="0">
                <a:latin typeface="Calibri (body)"/>
              </a:rPr>
              <a:t>For each of </a:t>
            </a:r>
            <a:r>
              <a:rPr lang="en-US" sz="1400" i="1" dirty="0">
                <a:latin typeface="Calibri (body)"/>
              </a:rPr>
              <a:t>n</a:t>
            </a:r>
            <a:r>
              <a:rPr lang="en-US" sz="1400" dirty="0">
                <a:latin typeface="Calibri (body)"/>
              </a:rPr>
              <a:t> residents across </a:t>
            </a:r>
            <a:r>
              <a:rPr lang="en-US" sz="1400" i="1" dirty="0">
                <a:latin typeface="Calibri (body)"/>
              </a:rPr>
              <a:t>m</a:t>
            </a:r>
            <a:r>
              <a:rPr lang="en-US" sz="1400" dirty="0">
                <a:latin typeface="Calibri (body)"/>
              </a:rPr>
              <a:t> blocks of rotations, the following is provided: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Calibri (body)"/>
                <a:cs typeface="Arial" panose="020B0604020202020204" pitchFamily="34" charset="0"/>
              </a:rPr>
              <a:t>Name of rotation to be hardcoded for resident on specified block, or blank if resident can be freely scheduled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83483726-E1B8-4121-B5CD-569165773CB0}"/>
              </a:ext>
            </a:extLst>
          </p:cNvPr>
          <p:cNvCxnSpPr>
            <a:cxnSpLocks/>
          </p:cNvCxnSpPr>
          <p:nvPr/>
        </p:nvCxnSpPr>
        <p:spPr>
          <a:xfrm flipV="1">
            <a:off x="2981325" y="3994853"/>
            <a:ext cx="11510" cy="23646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xmlns="" id="{86B16079-D859-474D-83A7-198B9D9BB8CD}"/>
              </a:ext>
            </a:extLst>
          </p:cNvPr>
          <p:cNvCxnSpPr>
            <a:cxnSpLocks/>
          </p:cNvCxnSpPr>
          <p:nvPr/>
        </p:nvCxnSpPr>
        <p:spPr>
          <a:xfrm>
            <a:off x="2967038" y="6359525"/>
            <a:ext cx="41664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8D07946D-32CF-4C87-A9A0-CA15AD22A4E2}"/>
              </a:ext>
            </a:extLst>
          </p:cNvPr>
          <p:cNvSpPr/>
          <p:nvPr/>
        </p:nvSpPr>
        <p:spPr>
          <a:xfrm>
            <a:off x="12927372" y="8697246"/>
            <a:ext cx="2319404" cy="380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25120" tIns="162560" rIns="325120" bIns="1625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400" b="1" dirty="0">
                <a:latin typeface="Calibri (body)"/>
              </a:rPr>
              <a:t>Schedule Finalization</a:t>
            </a:r>
          </a:p>
          <a:p>
            <a:r>
              <a:rPr lang="en-US" sz="1400" dirty="0">
                <a:latin typeface="Calibri (body)"/>
              </a:rPr>
              <a:t>Residents all have remaining blocks for elective, depending on year</a:t>
            </a:r>
          </a:p>
          <a:p>
            <a:endParaRPr lang="en-US" sz="1400" dirty="0">
              <a:latin typeface="Calibri (body)"/>
            </a:endParaRPr>
          </a:p>
          <a:p>
            <a:r>
              <a:rPr lang="en-US" sz="1400" dirty="0">
                <a:latin typeface="Calibri (body)"/>
              </a:rPr>
              <a:t>If more than the pre-specified number of blocks for elective are remaining for a resident – the excess of blocks is assigned to jeopardy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2D2B7FAD-C50E-44D1-9FBA-9185CE79DAA6}"/>
              </a:ext>
            </a:extLst>
          </p:cNvPr>
          <p:cNvSpPr txBox="1"/>
          <p:nvPr/>
        </p:nvSpPr>
        <p:spPr>
          <a:xfrm>
            <a:off x="364151" y="10269980"/>
            <a:ext cx="1848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Schedule Completion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0E44B8D3-EAE9-47C1-82A4-784C0C3DA82D}"/>
              </a:ext>
            </a:extLst>
          </p:cNvPr>
          <p:cNvSpPr txBox="1"/>
          <p:nvPr/>
        </p:nvSpPr>
        <p:spPr>
          <a:xfrm>
            <a:off x="5070751" y="12915807"/>
            <a:ext cx="5403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Figure S1. Flowchart Detailing AIMS Algorithm. </a:t>
            </a:r>
          </a:p>
        </p:txBody>
      </p:sp>
    </p:spTree>
    <p:extLst>
      <p:ext uri="{BB962C8B-B14F-4D97-AF65-F5344CB8AC3E}">
        <p14:creationId xmlns:p14="http://schemas.microsoft.com/office/powerpoint/2010/main" val="282206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726</Words>
  <Application>Microsoft Macintosh PowerPoint</Application>
  <PresentationFormat>Custom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(body)</vt:lpstr>
      <vt:lpstr>Calibri Light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 Howard</dc:creator>
  <cp:lastModifiedBy>Gao, Catherine</cp:lastModifiedBy>
  <cp:revision>14</cp:revision>
  <dcterms:created xsi:type="dcterms:W3CDTF">2020-04-30T02:40:15Z</dcterms:created>
  <dcterms:modified xsi:type="dcterms:W3CDTF">2020-05-22T21:47:04Z</dcterms:modified>
</cp:coreProperties>
</file>