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C1844-959D-420F-9236-05872DC2143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A91F0-FACE-40B1-AFF2-99F0C27BB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7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RAW 264.7 cells</a:t>
            </a:r>
            <a:r>
              <a:rPr lang="en-US" baseline="0" dirty="0" smtClean="0"/>
              <a:t> at 400X magnification 24h after addition of LPS (E,F,G,H) or medium control (A,B,C,D) at varying distances from a well containing residual phenol and guanidine </a:t>
            </a:r>
            <a:r>
              <a:rPr lang="en-US" baseline="0" dirty="0" err="1" smtClean="0"/>
              <a:t>isothiocyanate</a:t>
            </a:r>
            <a:r>
              <a:rPr lang="en-US" baseline="0" dirty="0" smtClean="0"/>
              <a:t> (“P/GI”) or unexposed controls (A,E). Compared to unexposed controls, cells one well away from P/GI (B,F) are smaller and have very rough edges, as in membrane </a:t>
            </a:r>
            <a:r>
              <a:rPr lang="en-US" baseline="0" dirty="0" err="1" smtClean="0"/>
              <a:t>blebbing</a:t>
            </a:r>
            <a:r>
              <a:rPr lang="en-US" baseline="0" dirty="0" smtClean="0"/>
              <a:t>. This is observed to a lesser extent in cells plated two wells away from P/GI (C,G); minimal effects are seen at distances of 3 wells (D,H) or greater.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3E69-8A4C-4DC0-B6C6-ACBA6AFAE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RAW 264.7 cells</a:t>
            </a:r>
            <a:r>
              <a:rPr lang="en-US" baseline="0" dirty="0" smtClean="0"/>
              <a:t> at 400X magnification 24h after addition of LPS (E,F,G,H) or medium control (A,B,C,D) at varying distances from a well containing residual phenol and guanidine </a:t>
            </a:r>
            <a:r>
              <a:rPr lang="en-US" baseline="0" dirty="0" err="1" smtClean="0"/>
              <a:t>isothiocyanate</a:t>
            </a:r>
            <a:r>
              <a:rPr lang="en-US" baseline="0" dirty="0" smtClean="0"/>
              <a:t> (“P/GI”) or unexposed controls (A,E). Compared to unexposed controls, cells one well away from P/GI (B,F) are smaller and have very rough edges, as in membrane </a:t>
            </a:r>
            <a:r>
              <a:rPr lang="en-US" baseline="0" dirty="0" err="1" smtClean="0"/>
              <a:t>blebbing</a:t>
            </a:r>
            <a:r>
              <a:rPr lang="en-US" baseline="0" dirty="0" smtClean="0"/>
              <a:t>. This is observed to a lesser extent in cells plated two wells away from P/GI (C,G); minimal effects are seen at distances of 3 wells (D,H) or greater.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3E69-8A4C-4DC0-B6C6-ACBA6AFAEA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RAW 264.7 cells</a:t>
            </a:r>
            <a:r>
              <a:rPr lang="en-US" baseline="0" dirty="0" smtClean="0"/>
              <a:t> at 400X magnification 24h after addition of LPS (E,F,G,H) or medium control (A,B,C,D) at varying distances from a well containing residual phenol and guanidine </a:t>
            </a:r>
            <a:r>
              <a:rPr lang="en-US" baseline="0" dirty="0" err="1" smtClean="0"/>
              <a:t>isothiocyanate</a:t>
            </a:r>
            <a:r>
              <a:rPr lang="en-US" baseline="0" dirty="0" smtClean="0"/>
              <a:t> (“P/GI”) or unexposed controls (A,E). Compared to unexposed controls, cells one well away from P/GI (B,F) are smaller and have very rough edges, as in membrane </a:t>
            </a:r>
            <a:r>
              <a:rPr lang="en-US" baseline="0" dirty="0" err="1" smtClean="0"/>
              <a:t>blebbing</a:t>
            </a:r>
            <a:r>
              <a:rPr lang="en-US" baseline="0" dirty="0" smtClean="0"/>
              <a:t>. This is observed to a lesser extent in cells plated two wells away from P/GI (C,G); minimal effects are seen at distances of 3 wells (D,H) or greater.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3E69-8A4C-4DC0-B6C6-ACBA6AFAE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3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5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7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5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7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2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5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4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48C8-9865-4AD4-A127-17FEBF94427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BB36B-371A-4402-9C3C-FF267473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3257" y="190267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Supplemental Figure 1: Medium 560/430 ratio at 8h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8h incubation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color of the medium changes in response to proximity to P/GI. Medium was sampled in duplicate from the cell culture plates and the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absorbances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560 nm and 430 nm were measured, where higher ratios between them indicate a redder color and higher pH.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graphs depict 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560/430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standard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deviation</a:t>
            </a:r>
            <a:r>
              <a:rPr lang="en-US" dirty="0"/>
              <a:t>, which have been normalized so that the average expression in unexposed controls equals 1 (dashed line, arbitrary units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317" y="1546616"/>
            <a:ext cx="2895851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-173" r="-1087" b="1031"/>
          <a:stretch/>
        </p:blipFill>
        <p:spPr>
          <a:xfrm>
            <a:off x="8854108" y="2514756"/>
            <a:ext cx="2377261" cy="237726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-310" r="-225" b="-266"/>
          <a:stretch/>
        </p:blipFill>
        <p:spPr>
          <a:xfrm>
            <a:off x="6404289" y="2528843"/>
            <a:ext cx="2377263" cy="237726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426" r="-573" b="444"/>
          <a:stretch/>
        </p:blipFill>
        <p:spPr>
          <a:xfrm>
            <a:off x="3944270" y="2529139"/>
            <a:ext cx="2377262" cy="237726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t="784" r="445" b="202"/>
          <a:stretch/>
        </p:blipFill>
        <p:spPr>
          <a:xfrm>
            <a:off x="1519772" y="2524956"/>
            <a:ext cx="2377262" cy="237726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-153" r="-1560" b="-455"/>
          <a:stretch/>
        </p:blipFill>
        <p:spPr>
          <a:xfrm>
            <a:off x="8856433" y="83407"/>
            <a:ext cx="2377263" cy="237726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802" r="937" b="-316"/>
          <a:stretch/>
        </p:blipFill>
        <p:spPr>
          <a:xfrm>
            <a:off x="6358876" y="73905"/>
            <a:ext cx="2376206" cy="237620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t="286" r="-885" b="-121"/>
          <a:stretch/>
        </p:blipFill>
        <p:spPr>
          <a:xfrm>
            <a:off x="1518783" y="51835"/>
            <a:ext cx="2376206" cy="237620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253" r="-1162" b="-612"/>
          <a:stretch/>
        </p:blipFill>
        <p:spPr>
          <a:xfrm>
            <a:off x="3941863" y="90724"/>
            <a:ext cx="2377261" cy="23772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556539" y="939035"/>
            <a:ext cx="10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04h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56538" y="3404070"/>
            <a:ext cx="10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08h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 rot="16200000">
            <a:off x="8820406" y="2472675"/>
            <a:ext cx="4914902" cy="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-979023" y="2451911"/>
            <a:ext cx="4914902" cy="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6694" y="46349"/>
            <a:ext cx="60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8689" y="68607"/>
            <a:ext cx="523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5112" y="58131"/>
            <a:ext cx="5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6640" y="35904"/>
            <a:ext cx="57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4992" y="2525189"/>
            <a:ext cx="65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1702" y="2528454"/>
            <a:ext cx="63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3125" y="2533005"/>
            <a:ext cx="808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6639" y="2525189"/>
            <a:ext cx="57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2323" y="-313592"/>
            <a:ext cx="10462846" cy="39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107168" y="4915039"/>
            <a:ext cx="10462846" cy="39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6361806" y="2454905"/>
            <a:ext cx="4914902" cy="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3907863" y="2454803"/>
            <a:ext cx="4914902" cy="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6200000">
            <a:off x="1461502" y="2454906"/>
            <a:ext cx="4914902" cy="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307673" y="2450009"/>
            <a:ext cx="10462846" cy="8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1315" y="5090145"/>
            <a:ext cx="981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Supplemental Figure 2: Cell morphology at 4h and 8h</a:t>
            </a:r>
          </a:p>
          <a:p>
            <a:r>
              <a:rPr lang="en-US" dirty="0"/>
              <a:t>RAW 264.7 cells at 400X magnification at various distances (W1, W2, or W3) from P/GI for </a:t>
            </a:r>
            <a:r>
              <a:rPr lang="en-US" dirty="0" smtClean="0"/>
              <a:t>4h (A2</a:t>
            </a:r>
            <a:r>
              <a:rPr lang="en-US" dirty="0"/>
              <a:t>, </a:t>
            </a:r>
            <a:r>
              <a:rPr lang="en-US" dirty="0" smtClean="0"/>
              <a:t>A3</a:t>
            </a:r>
            <a:r>
              <a:rPr lang="en-US" dirty="0"/>
              <a:t>, and </a:t>
            </a:r>
            <a:r>
              <a:rPr lang="en-US" dirty="0" smtClean="0"/>
              <a:t>A4</a:t>
            </a:r>
            <a:r>
              <a:rPr lang="en-US" dirty="0"/>
              <a:t>) </a:t>
            </a:r>
            <a:r>
              <a:rPr lang="en-US" dirty="0" smtClean="0"/>
              <a:t>or 8h (B2, B3, and B4) and </a:t>
            </a:r>
            <a:r>
              <a:rPr lang="en-US" dirty="0"/>
              <a:t>time-matched </a:t>
            </a:r>
            <a:r>
              <a:rPr lang="en-US" dirty="0" smtClean="0"/>
              <a:t>P/GI-unexposed controls (A1 and B1).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847167" y="100217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W1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69418" y="91252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W2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44430" y="91252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W3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63370" y="2539402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W1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85621" y="2530437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W2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60633" y="2530437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W3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1" t="39450" r="66726" b="53011"/>
          <a:stretch/>
        </p:blipFill>
        <p:spPr>
          <a:xfrm>
            <a:off x="5042264" y="1195565"/>
            <a:ext cx="1212473" cy="121247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t="38218" r="75074" b="54652"/>
          <a:stretch/>
        </p:blipFill>
        <p:spPr>
          <a:xfrm>
            <a:off x="2588572" y="1190081"/>
            <a:ext cx="1211480" cy="119145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39296" r="65985" b="53658"/>
          <a:stretch/>
        </p:blipFill>
        <p:spPr>
          <a:xfrm>
            <a:off x="7466085" y="1182866"/>
            <a:ext cx="1212288" cy="121228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3" t="40554" r="61872" b="52024"/>
          <a:stretch/>
        </p:blipFill>
        <p:spPr>
          <a:xfrm>
            <a:off x="9920028" y="1172325"/>
            <a:ext cx="1213966" cy="121396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44334" r="72987" b="48558"/>
          <a:stretch/>
        </p:blipFill>
        <p:spPr>
          <a:xfrm>
            <a:off x="2588572" y="3608853"/>
            <a:ext cx="1242216" cy="12422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42433" r="65811" b="50795"/>
          <a:stretch/>
        </p:blipFill>
        <p:spPr>
          <a:xfrm>
            <a:off x="5020399" y="3624606"/>
            <a:ext cx="1218036" cy="121803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2" t="39189" r="70034" b="53971"/>
          <a:stretch/>
        </p:blipFill>
        <p:spPr>
          <a:xfrm>
            <a:off x="7499201" y="3624606"/>
            <a:ext cx="1208939" cy="120893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7" t="39934" r="74832" b="52951"/>
          <a:stretch/>
        </p:blipFill>
        <p:spPr>
          <a:xfrm>
            <a:off x="9920028" y="3606241"/>
            <a:ext cx="1211883" cy="12118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82" name="Rectangle 81"/>
          <p:cNvSpPr/>
          <p:nvPr/>
        </p:nvSpPr>
        <p:spPr>
          <a:xfrm>
            <a:off x="1911324" y="945076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4534826" y="1007192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7003484" y="993748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9544786" y="1030069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1968381" y="3551593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4570057" y="3516611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6930291" y="3444560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9252518" y="3464460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80029" y="96023"/>
            <a:ext cx="988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Control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96232" y="2535208"/>
            <a:ext cx="988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Control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1419" y="405061"/>
            <a:ext cx="8938509" cy="4336955"/>
            <a:chOff x="941419" y="405061"/>
            <a:chExt cx="8938509" cy="43369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17" r="47484"/>
            <a:stretch/>
          </p:blipFill>
          <p:spPr>
            <a:xfrm>
              <a:off x="5465156" y="422990"/>
              <a:ext cx="2236735" cy="43190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" r="71294"/>
            <a:stretch/>
          </p:blipFill>
          <p:spPr>
            <a:xfrm>
              <a:off x="7926437" y="422989"/>
              <a:ext cx="1953491" cy="43190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61" r="2015"/>
            <a:stretch/>
          </p:blipFill>
          <p:spPr>
            <a:xfrm>
              <a:off x="1267232" y="422988"/>
              <a:ext cx="2164238" cy="43190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95" r="24875"/>
            <a:stretch/>
          </p:blipFill>
          <p:spPr>
            <a:xfrm>
              <a:off x="3364033" y="422987"/>
              <a:ext cx="2192866" cy="431902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" r="91065"/>
            <a:stretch/>
          </p:blipFill>
          <p:spPr>
            <a:xfrm>
              <a:off x="941419" y="422991"/>
              <a:ext cx="266007" cy="43190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9" t="-7" r="85903" b="94040"/>
            <a:stretch/>
          </p:blipFill>
          <p:spPr>
            <a:xfrm>
              <a:off x="1711707" y="405061"/>
              <a:ext cx="224444" cy="2576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" r="95759"/>
            <a:stretch/>
          </p:blipFill>
          <p:spPr>
            <a:xfrm>
              <a:off x="7765571" y="422989"/>
              <a:ext cx="160866" cy="43190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7" t="436" r="64056" b="93981"/>
            <a:stretch/>
          </p:blipFill>
          <p:spPr>
            <a:xfrm>
              <a:off x="3780701" y="422989"/>
              <a:ext cx="232755" cy="2410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55" t="437" r="40981" b="94174"/>
            <a:stretch/>
          </p:blipFill>
          <p:spPr>
            <a:xfrm>
              <a:off x="5969579" y="430000"/>
              <a:ext cx="249380" cy="2327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49" t="873" r="16276" b="94122"/>
            <a:stretch/>
          </p:blipFill>
          <p:spPr>
            <a:xfrm>
              <a:off x="8087303" y="446625"/>
              <a:ext cx="241069" cy="216131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1074422" y="4810788"/>
            <a:ext cx="10039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Supplemental Figure </a:t>
            </a:r>
            <a:r>
              <a:rPr lang="en-US" b="1" dirty="0"/>
              <a:t>3</a:t>
            </a:r>
            <a:r>
              <a:rPr lang="en-US" b="1" dirty="0" smtClean="0"/>
              <a:t>: All gene expression data for LPS- experiments</a:t>
            </a:r>
          </a:p>
          <a:p>
            <a:r>
              <a:rPr lang="en-US" dirty="0"/>
              <a:t>RT-PCR data measuring expression of </a:t>
            </a:r>
            <a:r>
              <a:rPr lang="en-US" i="1" dirty="0" smtClean="0"/>
              <a:t>Mcl1</a:t>
            </a:r>
            <a:r>
              <a:rPr lang="en-US" dirty="0" smtClean="0"/>
              <a:t> </a:t>
            </a:r>
            <a:r>
              <a:rPr lang="en-US" dirty="0" smtClean="0"/>
              <a:t>(A), </a:t>
            </a:r>
            <a:r>
              <a:rPr lang="en-US" i="1" dirty="0" smtClean="0"/>
              <a:t>Lc3b</a:t>
            </a:r>
            <a:r>
              <a:rPr lang="en-US" dirty="0" smtClean="0"/>
              <a:t> (B), </a:t>
            </a:r>
            <a:r>
              <a:rPr lang="en-US" i="1" dirty="0" err="1"/>
              <a:t>Tnf</a:t>
            </a:r>
            <a:r>
              <a:rPr lang="el-GR" i="1" dirty="0"/>
              <a:t>α</a:t>
            </a:r>
            <a:r>
              <a:rPr lang="en-US" dirty="0" smtClean="0"/>
              <a:t> </a:t>
            </a:r>
            <a:r>
              <a:rPr lang="en-US" dirty="0" smtClean="0"/>
              <a:t>(C) and </a:t>
            </a:r>
            <a:r>
              <a:rPr lang="en-US" i="1" dirty="0" smtClean="0"/>
              <a:t>Il6</a:t>
            </a:r>
            <a:r>
              <a:rPr lang="en-US" dirty="0" smtClean="0"/>
              <a:t> (D) </a:t>
            </a:r>
            <a:r>
              <a:rPr lang="en-US" dirty="0"/>
              <a:t>transcripts in RAW 264.7 cells cultured at various distances from P/GI residue for </a:t>
            </a:r>
            <a:r>
              <a:rPr lang="en-US" dirty="0" smtClean="0"/>
              <a:t>4h (top row), 8h (middle row), </a:t>
            </a:r>
            <a:r>
              <a:rPr lang="en-US" dirty="0"/>
              <a:t>or 24h </a:t>
            </a:r>
            <a:r>
              <a:rPr lang="en-US" dirty="0" smtClean="0"/>
              <a:t>(bottom row). </a:t>
            </a:r>
            <a:r>
              <a:rPr lang="en-US" i="1" dirty="0" err="1" smtClean="0"/>
              <a:t>Hrk</a:t>
            </a:r>
            <a:r>
              <a:rPr lang="en-US" dirty="0" smtClean="0"/>
              <a:t> was not </a:t>
            </a:r>
            <a:r>
              <a:rPr lang="en-US" dirty="0" err="1" smtClean="0"/>
              <a:t>detected.Transcripts</a:t>
            </a:r>
            <a:r>
              <a:rPr lang="en-US" dirty="0" smtClean="0"/>
              <a:t> </a:t>
            </a:r>
            <a:r>
              <a:rPr lang="en-US" dirty="0"/>
              <a:t>are normalized so that the average expression in unexposed controls equals 1 (dashed line, arbitrary units). Distances at which P/GI-exposed gene expression significantly differed (p &lt; 0.05) from unexposed controls are marked with a red asterisk (*).</a:t>
            </a:r>
          </a:p>
        </p:txBody>
      </p:sp>
    </p:spTree>
    <p:extLst>
      <p:ext uri="{BB962C8B-B14F-4D97-AF65-F5344CB8AC3E}">
        <p14:creationId xmlns:p14="http://schemas.microsoft.com/office/powerpoint/2010/main" val="284271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t="255" r="-640" b="148"/>
          <a:stretch/>
        </p:blipFill>
        <p:spPr>
          <a:xfrm>
            <a:off x="8851532" y="2878903"/>
            <a:ext cx="2384945" cy="238494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665" r="-8" b="-134"/>
          <a:stretch/>
        </p:blipFill>
        <p:spPr>
          <a:xfrm>
            <a:off x="6404287" y="2896692"/>
            <a:ext cx="2383889" cy="238388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2" t="-272" r="40" b="-134"/>
          <a:stretch/>
        </p:blipFill>
        <p:spPr>
          <a:xfrm>
            <a:off x="3945928" y="2895571"/>
            <a:ext cx="2384949" cy="238494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-223" r="-761" b="-59"/>
          <a:stretch/>
        </p:blipFill>
        <p:spPr>
          <a:xfrm>
            <a:off x="1509307" y="2890805"/>
            <a:ext cx="2384947" cy="238494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9" t="-699" r="404" b="177"/>
          <a:stretch/>
        </p:blipFill>
        <p:spPr>
          <a:xfrm>
            <a:off x="8848901" y="433168"/>
            <a:ext cx="2384949" cy="238494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" t="-627" r="60" b="335"/>
          <a:stretch/>
        </p:blipFill>
        <p:spPr>
          <a:xfrm>
            <a:off x="6379934" y="428149"/>
            <a:ext cx="2384947" cy="23849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263" r="111" b="-136"/>
          <a:stretch/>
        </p:blipFill>
        <p:spPr>
          <a:xfrm>
            <a:off x="3942397" y="440657"/>
            <a:ext cx="2384949" cy="238494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-613" r="-506" b="-122"/>
          <a:stretch/>
        </p:blipFill>
        <p:spPr>
          <a:xfrm>
            <a:off x="1509975" y="446920"/>
            <a:ext cx="2378323" cy="23783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556539" y="1296482"/>
            <a:ext cx="10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04h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56538" y="3761517"/>
            <a:ext cx="10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08h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 rot="16200000">
            <a:off x="8820406" y="2830122"/>
            <a:ext cx="4914902" cy="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-979023" y="2809358"/>
            <a:ext cx="4914902" cy="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86694" y="403796"/>
            <a:ext cx="60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8689" y="426054"/>
            <a:ext cx="523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5112" y="415578"/>
            <a:ext cx="5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6640" y="393351"/>
            <a:ext cx="57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4992" y="2882636"/>
            <a:ext cx="65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1702" y="2885901"/>
            <a:ext cx="63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3125" y="2890452"/>
            <a:ext cx="808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6639" y="2882636"/>
            <a:ext cx="57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2323" y="43855"/>
            <a:ext cx="10462846" cy="39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07168" y="5272486"/>
            <a:ext cx="10462846" cy="39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6200000">
            <a:off x="6361806" y="2812352"/>
            <a:ext cx="4914902" cy="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3907863" y="2812250"/>
            <a:ext cx="4914902" cy="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6200000">
            <a:off x="1461502" y="2812353"/>
            <a:ext cx="4914902" cy="7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7673" y="2807456"/>
            <a:ext cx="10462846" cy="8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8338" y="5447371"/>
            <a:ext cx="9815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Supplemental Figure 4: LPS-stimulated cell morphology at 4h and 8h</a:t>
            </a:r>
          </a:p>
          <a:p>
            <a:r>
              <a:rPr lang="en-US" dirty="0" smtClean="0"/>
              <a:t>RAW 264.7 cells stimulated with 0.2 ng/mL LPS at 400X magnification at various distances (W1, W2, or W3) from P/GI for 4h (A2, A3, and A4) or 8h (B2, B3, and B4) and time-matched P/GI-unexposed controls (A1 and B1).</a:t>
            </a:r>
            <a:endParaRPr lang="en-US" b="1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5789283" y="439718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W1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11534" y="430753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W2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686546" y="430753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W3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05486" y="2878903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W1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27737" y="2869938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W2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02749" y="2869938"/>
            <a:ext cx="63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W3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3" t="37758" r="73871" b="54965"/>
          <a:stretch/>
        </p:blipFill>
        <p:spPr>
          <a:xfrm>
            <a:off x="2593320" y="1524798"/>
            <a:ext cx="1217096" cy="121709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40444" r="68806" b="52376"/>
          <a:stretch/>
        </p:blipFill>
        <p:spPr>
          <a:xfrm>
            <a:off x="5051049" y="1528713"/>
            <a:ext cx="1220487" cy="122048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8" t="39723" r="66479" b="53152"/>
          <a:stretch/>
        </p:blipFill>
        <p:spPr>
          <a:xfrm>
            <a:off x="7472205" y="1523103"/>
            <a:ext cx="1220486" cy="122048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38605" r="65646" b="54159"/>
          <a:stretch/>
        </p:blipFill>
        <p:spPr>
          <a:xfrm>
            <a:off x="9951948" y="1527088"/>
            <a:ext cx="1220487" cy="122048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t="35252" r="66523" b="57602"/>
          <a:stretch/>
        </p:blipFill>
        <p:spPr>
          <a:xfrm>
            <a:off x="2590109" y="3975814"/>
            <a:ext cx="1220486" cy="122048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t="35575" r="68098" b="57140"/>
          <a:stretch/>
        </p:blipFill>
        <p:spPr>
          <a:xfrm>
            <a:off x="5032064" y="3974085"/>
            <a:ext cx="1220487" cy="122048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39001" r="68353" b="53744"/>
          <a:stretch/>
        </p:blipFill>
        <p:spPr>
          <a:xfrm>
            <a:off x="7490585" y="3982053"/>
            <a:ext cx="1219944" cy="121994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3" t="42850" r="68420" b="49794"/>
          <a:stretch/>
        </p:blipFill>
        <p:spPr>
          <a:xfrm>
            <a:off x="9933990" y="3975145"/>
            <a:ext cx="1220485" cy="122048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8" name="Rectangle 67"/>
          <p:cNvSpPr/>
          <p:nvPr/>
        </p:nvSpPr>
        <p:spPr>
          <a:xfrm>
            <a:off x="1930033" y="1338532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513799" y="1384990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001360" y="1372059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9503987" y="1353327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119927" y="3726129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543399" y="3734573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968680" y="3802036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9401508" y="3885759"/>
            <a:ext cx="196975" cy="1969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80029" y="453470"/>
            <a:ext cx="988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Control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96232" y="2892655"/>
            <a:ext cx="988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Control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542399" y="381310"/>
            <a:ext cx="2260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71955" y="381310"/>
            <a:ext cx="7231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09147" y="43977"/>
            <a:ext cx="237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LPS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945553" y="38996"/>
            <a:ext cx="729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LPS + P/GI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r="2332"/>
          <a:stretch/>
        </p:blipFill>
        <p:spPr>
          <a:xfrm>
            <a:off x="1598897" y="445041"/>
            <a:ext cx="6413730" cy="431902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91065"/>
          <a:stretch/>
        </p:blipFill>
        <p:spPr>
          <a:xfrm>
            <a:off x="1161678" y="338284"/>
            <a:ext cx="266007" cy="431902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070547" y="4870823"/>
            <a:ext cx="10382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Supplemental Figure 5: Additional gene expression data for LPS+ experiments</a:t>
            </a:r>
          </a:p>
          <a:p>
            <a:r>
              <a:rPr lang="en-US" dirty="0" smtClean="0"/>
              <a:t>RT-PCR data measuring expression of </a:t>
            </a:r>
            <a:r>
              <a:rPr lang="en-US" i="1" dirty="0" err="1" smtClean="0"/>
              <a:t>Tnf</a:t>
            </a:r>
            <a:r>
              <a:rPr lang="el-GR" i="1" dirty="0" smtClean="0"/>
              <a:t>α</a:t>
            </a:r>
            <a:r>
              <a:rPr lang="en-US" dirty="0" smtClean="0"/>
              <a:t> (A), </a:t>
            </a:r>
            <a:r>
              <a:rPr lang="en-US" i="1" dirty="0" smtClean="0"/>
              <a:t>Lc3b</a:t>
            </a:r>
            <a:r>
              <a:rPr lang="en-US" dirty="0" smtClean="0"/>
              <a:t> (B), and </a:t>
            </a:r>
            <a:r>
              <a:rPr lang="en-US" i="1" dirty="0" smtClean="0"/>
              <a:t>Mcl1</a:t>
            </a:r>
            <a:r>
              <a:rPr lang="en-US" dirty="0" smtClean="0"/>
              <a:t> (C) transcripts in LPS-stimulated RAW 264.7 cells cultured at various distances from P/GI residue for 4h (top row), 8h (middle row), or 24h (bottom row). </a:t>
            </a:r>
            <a:r>
              <a:rPr lang="en-US" i="1" dirty="0" err="1" smtClean="0"/>
              <a:t>Hrk</a:t>
            </a:r>
            <a:r>
              <a:rPr lang="en-US" dirty="0" smtClean="0"/>
              <a:t> was not detected. Transcripts are normalized so that the average expression in LPS-stimulated, unexposed controls equals 1 (dashed line, arbitrary units). Distances at which P/GI-exposed gene expression significantly differed (p &lt; 0.05) from unexposed controls are marked with a red asterisk (*).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-7" r="85903" b="94040"/>
          <a:stretch/>
        </p:blipFill>
        <p:spPr>
          <a:xfrm>
            <a:off x="2003367" y="445041"/>
            <a:ext cx="224444" cy="257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436" r="64056" b="93981"/>
          <a:stretch/>
        </p:blipFill>
        <p:spPr>
          <a:xfrm>
            <a:off x="4146162" y="462545"/>
            <a:ext cx="232755" cy="241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5" t="437" r="40981" b="94174"/>
          <a:stretch/>
        </p:blipFill>
        <p:spPr>
          <a:xfrm>
            <a:off x="6440220" y="471598"/>
            <a:ext cx="249380" cy="2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60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780</Words>
  <Application>Microsoft Office PowerPoint</Application>
  <PresentationFormat>Widescreen</PresentationFormat>
  <Paragraphs>54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NorthShore University Healthsystem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Snedden, Madeline</dc:creator>
  <cp:lastModifiedBy>Snedden, Madeline</cp:lastModifiedBy>
  <cp:revision>34</cp:revision>
  <dcterms:created xsi:type="dcterms:W3CDTF">2022-05-12T21:57:41Z</dcterms:created>
  <dcterms:modified xsi:type="dcterms:W3CDTF">2022-10-20T21:22:27Z</dcterms:modified>
</cp:coreProperties>
</file>