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22"/>
  </p:normalViewPr>
  <p:slideViewPr>
    <p:cSldViewPr snapToGrid="0" snapToObjects="1">
      <p:cViewPr varScale="1">
        <p:scale>
          <a:sx n="92" d="100"/>
          <a:sy n="92" d="100"/>
        </p:scale>
        <p:origin x="68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A44F4-B2AC-5344-94F9-0C09FFAE04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11EB32-31EA-AE4B-A46A-35874D3FD1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4525AC-FAF1-5945-8035-EB9A77D4A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03736-A9E5-284D-A055-FE739394ACAC}" type="datetimeFigureOut">
              <a:rPr lang="en-US" smtClean="0"/>
              <a:t>7/28/23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E63E8-1319-BC41-8F51-C5D6B49C9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E42134-AD79-4247-A7AB-D94124098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BAF5F-7BCC-8E43-A787-97C2D928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771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DC3EB-E921-8149-95AD-CA38C5E91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724FD5-B193-6948-81FD-36EDF37B6C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1F162A-5067-7E4C-96AF-18A100D4F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03736-A9E5-284D-A055-FE739394ACAC}" type="datetimeFigureOut">
              <a:rPr lang="en-US" smtClean="0"/>
              <a:t>7/28/23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382CF1-1DBD-E54B-B1D4-116F5219A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3B5520-20E1-0A45-B1F3-05D88E4D9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BAF5F-7BCC-8E43-A787-97C2D928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279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2F1B4A-9186-774C-A283-5716FBDAFA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CDA001-FC5C-5E45-AE6D-3DDEC0596D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FA5F1D-D46F-4942-9337-B07627D71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03736-A9E5-284D-A055-FE739394ACAC}" type="datetimeFigureOut">
              <a:rPr lang="en-US" smtClean="0"/>
              <a:t>7/28/23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FC04E4-6B62-B74E-A47E-93BF0B6F2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E349E8-C5F6-744F-86AB-76CAD7705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BAF5F-7BCC-8E43-A787-97C2D928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781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E34DB-2BFE-654F-9682-F10EEA4D1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DE37C7-06D7-7742-8258-799CBDF09E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2D9031-A9F1-C24A-A4B3-472ECD50D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03736-A9E5-284D-A055-FE739394ACAC}" type="datetimeFigureOut">
              <a:rPr lang="en-US" smtClean="0"/>
              <a:t>7/28/23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126E1C-8AC9-A244-AFA7-CCF25EB84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12A855-8339-C64D-BBE9-059A7B1F0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BAF5F-7BCC-8E43-A787-97C2D928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919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E89CC-C6B0-FD4D-8C16-26BB48A1D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879067-9C13-E346-A51E-CA8D5DA3BC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297CF-C7AB-6841-83BE-4F4B19F71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03736-A9E5-284D-A055-FE739394ACAC}" type="datetimeFigureOut">
              <a:rPr lang="en-US" smtClean="0"/>
              <a:t>7/28/23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5E90AE-1D2D-6F4D-B998-8A32FE1F4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1A0EA-B02C-574E-BF1A-5F2685183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BAF5F-7BCC-8E43-A787-97C2D928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422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A6570-0D1E-204B-99D7-7241737ED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0CFB61-36E0-C54B-A252-9EA6E43B1F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EC4682-2B6F-C249-9D15-F56AC7790F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4995D0-F87A-7343-A58E-5D19FC591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03736-A9E5-284D-A055-FE739394ACAC}" type="datetimeFigureOut">
              <a:rPr lang="en-US" smtClean="0"/>
              <a:t>7/28/23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5DACC0-DCE2-7A48-959E-D5D73B2AE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D368C6-41DB-1D44-8021-813BFBE77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BAF5F-7BCC-8E43-A787-97C2D928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20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CBED5-C46F-B240-B46F-8277CF62E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E889CC-0D44-2941-AF3F-237F0FD486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8FA8CF-FC03-8648-AC6C-49D37021C4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17E05E-4814-3045-9142-3888EA0B83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29FBA4-B346-9942-87A7-86DD41652AE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8A4F13-E548-4B48-8A4F-6BE8C1FB3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03736-A9E5-284D-A055-FE739394ACAC}" type="datetimeFigureOut">
              <a:rPr lang="en-US" smtClean="0"/>
              <a:t>7/28/23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7D180E-71B8-4A45-8885-A5335872E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A43471-AC7A-2C42-BA9F-6F47781D2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BAF5F-7BCC-8E43-A787-97C2D928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34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8A11F8-824F-B949-8334-9109EF177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F4E3B0-A323-4D47-A5C8-8C8296107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03736-A9E5-284D-A055-FE739394ACAC}" type="datetimeFigureOut">
              <a:rPr lang="en-US" smtClean="0"/>
              <a:t>7/28/23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65693A-3305-1D4F-938C-3AF5CCB9C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684A9A-B087-3D4A-9A56-7CCA9B266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BAF5F-7BCC-8E43-A787-97C2D928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37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4A03953-A107-6748-AB37-B5A6D29F3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03736-A9E5-284D-A055-FE739394ACAC}" type="datetimeFigureOut">
              <a:rPr lang="en-US" smtClean="0"/>
              <a:t>7/28/23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4200F7-7547-804D-8D1A-1A5079E22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9ACD77-B801-E742-B546-DE90592A2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BAF5F-7BCC-8E43-A787-97C2D928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349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2D218-6FA7-2441-833B-9DA15CFC3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2B2ACE-B6E0-0949-B817-73932BDE2B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F24ED1-66DB-3643-B792-A8EF1DC9C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30D598-B5C0-9143-9E5E-8A2C440950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03736-A9E5-284D-A055-FE739394ACAC}" type="datetimeFigureOut">
              <a:rPr lang="en-US" smtClean="0"/>
              <a:t>7/28/23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20891B-3BC7-024A-8C2E-7AABEAA6C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A91E3E-EAAD-1F47-9BA5-B92758D08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BAF5F-7BCC-8E43-A787-97C2D928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432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3FCF1-A95A-E44B-9DEA-763A0D655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4A846A-9322-BA44-B2C2-FA8C43CE2B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58E2F2-E215-374A-AF87-66BD959509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C56278-4941-344E-888B-399CAF29B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03736-A9E5-284D-A055-FE739394ACAC}" type="datetimeFigureOut">
              <a:rPr lang="en-US" smtClean="0"/>
              <a:t>7/28/23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B839F0-D7CF-084C-9CED-7B771EAFE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CB0BB7-176C-B343-A3E1-99FF77788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BAF5F-7BCC-8E43-A787-97C2D928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389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49DDC3-6217-6E46-B56E-03C6F7EA2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324D8B-0F6A-5C44-A52A-76ED298473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2A5E77-28E0-C94E-B078-26D7F56265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803736-A9E5-284D-A055-FE739394ACAC}" type="datetimeFigureOut">
              <a:rPr lang="en-US" smtClean="0"/>
              <a:t>7/28/23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437B58-9DF4-FC48-898D-8A77D9B897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1E4ED2-D0F2-664E-BA45-504F0809E0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BAF5F-7BCC-8E43-A787-97C2D928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787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3389/fmicb.2023.1219779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D8C2B3B-FBED-C642-A064-8DC6AD033A58}"/>
              </a:ext>
            </a:extLst>
          </p:cNvPr>
          <p:cNvSpPr/>
          <p:nvPr/>
        </p:nvSpPr>
        <p:spPr>
          <a:xfrm>
            <a:off x="803563" y="1598558"/>
            <a:ext cx="10626436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1800"/>
              </a:spcAft>
            </a:pPr>
            <a:r>
              <a:rPr lang="en-US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Membrane lipid and expression responses of </a:t>
            </a:r>
            <a:r>
              <a:rPr lang="en-US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Saccharolobus </a:t>
            </a:r>
            <a:r>
              <a:rPr lang="en-US" sz="24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islandicus</a:t>
            </a:r>
            <a:r>
              <a:rPr lang="en-US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REY15A to acid and cold stress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Beverly K. Chiu</a:t>
            </a:r>
            <a:r>
              <a:rPr lang="en-US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1,*,</a:t>
            </a:r>
            <a:r>
              <a:rPr lang="en-US" baseline="30000" dirty="0">
                <a:solidFill>
                  <a:srgbClr val="000000"/>
                </a:solidFill>
                <a:latin typeface="Cambria Math" panose="02040503050406030204" pitchFamily="18" charset="0"/>
                <a:ea typeface="Times New Roman" panose="02020603050405020304" pitchFamily="18" charset="0"/>
              </a:rPr>
              <a:t>‡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Jacob Waldbauer</a:t>
            </a:r>
            <a:r>
              <a:rPr lang="en-US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Felix J. Elling</a:t>
            </a:r>
            <a:r>
              <a:rPr lang="en-US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3,4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Öykü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Z. Mete</a:t>
            </a:r>
            <a:r>
              <a:rPr lang="en-US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1,3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Lichun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Zhang</a:t>
            </a:r>
            <a:r>
              <a:rPr lang="en-US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Ann Pearson</a:t>
            </a:r>
            <a:r>
              <a:rPr lang="en-US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Erin Eggleston</a:t>
            </a:r>
            <a:r>
              <a:rPr lang="en-US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William D. Leavitt </a:t>
            </a:r>
            <a:r>
              <a:rPr lang="en-US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1,6,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*</a:t>
            </a:r>
          </a:p>
          <a:p>
            <a:endParaRPr lang="en-US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SUPPLEMENTARY Figures 1 – 4.</a:t>
            </a:r>
          </a:p>
          <a:p>
            <a:pPr algn="ctr"/>
            <a:endParaRPr lang="en-US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en-US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dirty="0">
                <a:hlinkClick r:id="rId2"/>
              </a:rPr>
              <a:t>doi: 10.3389/fmicb.2023.1219779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819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DDB106F9-EECB-1642-9D41-BDEADB567B2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41619" y="-2722418"/>
            <a:ext cx="4087090" cy="103354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580BB31-54C5-1547-A44C-9F9EE03D648C}"/>
              </a:ext>
            </a:extLst>
          </p:cNvPr>
          <p:cNvSpPr/>
          <p:nvPr/>
        </p:nvSpPr>
        <p:spPr>
          <a:xfrm>
            <a:off x="969815" y="4632988"/>
            <a:ext cx="10515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Supplementary Figure 1: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Transcriptomic changes within the </a:t>
            </a:r>
            <a:r>
              <a:rPr lang="en-US" sz="1600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S. </a:t>
            </a:r>
            <a:r>
              <a:rPr lang="en-US" sz="1600" i="1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islandicus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mevalonate (MVA) pathway in response to cold stress and acid stress over the course of growth. Enzyme Abbreviations: AACT, </a:t>
            </a:r>
            <a:r>
              <a:rPr lang="en-US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acetoacetyl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-CoA </a:t>
            </a:r>
            <a:r>
              <a:rPr lang="en-US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thiolase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 HMGS, 3-hydroxy-3-methylglutaryl-CoA synthase; HMGR, 3-hydroxy-3methylglutaryl-CoA reductase; MVK, mevalonate kinase; PMK, phosphomevalonate kinase; MDC, mevalonate-5-decarboxylase; IPK, isopentenyl phosphate kinase; IDI, isopentenyl diphosphate isomerase, ML, mid-logarithmic phase; ES, early stationary phase.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955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999CAF-DA2B-D848-BD1D-AB0F4003213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110" y="1468582"/>
            <a:ext cx="8783782" cy="332509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7493C8E-C613-3144-BB40-FCB850B7F5A2}"/>
              </a:ext>
            </a:extLst>
          </p:cNvPr>
          <p:cNvSpPr/>
          <p:nvPr/>
        </p:nvSpPr>
        <p:spPr>
          <a:xfrm>
            <a:off x="1704110" y="4989894"/>
            <a:ext cx="91855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Supplementary Figure 2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Transcriptomic changes of the </a:t>
            </a:r>
            <a:r>
              <a:rPr lang="en-US" sz="1600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S. </a:t>
            </a:r>
            <a:r>
              <a:rPr lang="en-US" sz="1600" i="1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islandicu</a:t>
            </a:r>
            <a:r>
              <a:rPr lang="en-US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A-type ATPase proton pump. Abbreviations: ML, mid-logarithmic phase; ES, early stationary phase. </a:t>
            </a:r>
            <a:endParaRPr lang="en-US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422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BD55C04-5727-9F49-A201-EE07E4325D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B1B4C8D8-315E-5743-8685-B8CCF6666A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591" y="200891"/>
            <a:ext cx="6118281" cy="6499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B85CECC-9FBE-2247-AD39-25A00216767B}"/>
              </a:ext>
            </a:extLst>
          </p:cNvPr>
          <p:cNvSpPr>
            <a:spLocks noChangeArrowheads="1"/>
          </p:cNvSpPr>
          <p:nvPr/>
        </p:nvSpPr>
        <p:spPr bwMode="auto">
          <a:xfrm rot="10800000" flipH="1" flipV="1">
            <a:off x="545756" y="428878"/>
            <a:ext cx="3255818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Supplementary Figure 3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Transcriptomic changes in </a:t>
            </a:r>
            <a:r>
              <a:rPr kumimoji="0" lang="en-US" altLang="en-US" sz="16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S. </a:t>
            </a:r>
            <a:r>
              <a:rPr kumimoji="0" lang="en-US" altLang="en-US" sz="16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islandicus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amino acid biosynthesis pathways observed as acid stress responses only. Abbreviations: ML, mid-logarithmic phase; ES, early stationary phase</a:t>
            </a:r>
            <a:r>
              <a:rPr lang="en-US" altLang="en-US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579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D21CF2-2533-3045-987C-FE1882533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D62AA7D-BBEE-324E-B421-8AF6102D49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108" y="831273"/>
            <a:ext cx="10895673" cy="4516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401777B-B6BD-FA42-A953-A067265496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164" y="5721928"/>
            <a:ext cx="1089567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Supplementary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Figure 4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Transcriptomic changes in a </a:t>
            </a:r>
            <a:r>
              <a:rPr kumimoji="0" lang="en-US" altLang="en-US" sz="16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S. </a:t>
            </a:r>
            <a:r>
              <a:rPr kumimoji="0" lang="en-US" altLang="en-US" sz="16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islandicus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REY15A genomic cluster of fatty acid metabolism genes.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Abbreviations: ML, mid-logarithmic phase; ES, early stationary phase. 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724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241</Words>
  <Application>Microsoft Macintosh PowerPoint</Application>
  <PresentationFormat>Widescreen</PresentationFormat>
  <Paragraphs>14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wil_leavitt</dc:creator>
  <cp:lastModifiedBy>wil_leavitt</cp:lastModifiedBy>
  <cp:revision>9</cp:revision>
  <dcterms:created xsi:type="dcterms:W3CDTF">2023-07-28T12:57:07Z</dcterms:created>
  <dcterms:modified xsi:type="dcterms:W3CDTF">2023-07-28T13:04:45Z</dcterms:modified>
</cp:coreProperties>
</file>