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77" r:id="rId3"/>
    <p:sldId id="284" r:id="rId4"/>
    <p:sldId id="285" r:id="rId5"/>
    <p:sldId id="289" r:id="rId6"/>
    <p:sldId id="287" r:id="rId7"/>
    <p:sldId id="288"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36" autoAdjust="0"/>
    <p:restoredTop sz="94660"/>
  </p:normalViewPr>
  <p:slideViewPr>
    <p:cSldViewPr snapToGrid="0">
      <p:cViewPr varScale="1">
        <p:scale>
          <a:sx n="155" d="100"/>
          <a:sy n="155" d="100"/>
        </p:scale>
        <p:origin x="786"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4827D1-7AD3-4E88-A358-A6798AD58393}" type="datetimeFigureOut">
              <a:rPr lang="en-US" smtClean="0"/>
              <a:t>9/25/2023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C88DB4-2A6E-42B1-BCC3-4EBEDE2DEB54}" type="slidenum">
              <a:rPr lang="en-US" smtClean="0"/>
              <a:t>‹#›</a:t>
            </a:fld>
            <a:endParaRPr lang="en-US"/>
          </a:p>
        </p:txBody>
      </p:sp>
    </p:spTree>
    <p:extLst>
      <p:ext uri="{BB962C8B-B14F-4D97-AF65-F5344CB8AC3E}">
        <p14:creationId xmlns:p14="http://schemas.microsoft.com/office/powerpoint/2010/main" val="921802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smtClean="0">
                <a:solidFill>
                  <a:schemeClr val="tx1"/>
                </a:solidFill>
                <a:effectLst/>
                <a:latin typeface="+mn-lt"/>
                <a:ea typeface="+mn-ea"/>
                <a:cs typeface="+mn-cs"/>
              </a:rPr>
              <a:t>Damage </a:t>
            </a:r>
            <a:r>
              <a:rPr lang="fr-FR" sz="1200" kern="1200" dirty="0" err="1" smtClean="0">
                <a:solidFill>
                  <a:schemeClr val="tx1"/>
                </a:solidFill>
                <a:effectLst/>
                <a:latin typeface="+mn-lt"/>
                <a:ea typeface="+mn-ea"/>
                <a:cs typeface="+mn-cs"/>
              </a:rPr>
              <a:t>maps</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from</a:t>
            </a:r>
            <a:r>
              <a:rPr lang="fr-FR" sz="1200" kern="1200" dirty="0" smtClean="0">
                <a:solidFill>
                  <a:schemeClr val="tx1"/>
                </a:solidFill>
                <a:effectLst/>
                <a:latin typeface="+mn-lt"/>
                <a:ea typeface="+mn-ea"/>
                <a:cs typeface="+mn-cs"/>
              </a:rPr>
              <a:t> the Arrhenius </a:t>
            </a:r>
            <a:r>
              <a:rPr lang="fr-FR" sz="1200" kern="1200" dirty="0" err="1" smtClean="0">
                <a:solidFill>
                  <a:schemeClr val="tx1"/>
                </a:solidFill>
                <a:effectLst/>
                <a:latin typeface="+mn-lt"/>
                <a:ea typeface="+mn-ea"/>
                <a:cs typeface="+mn-cs"/>
              </a:rPr>
              <a:t>equation</a:t>
            </a:r>
            <a:r>
              <a:rPr lang="fr-FR" sz="1200" kern="1200" dirty="0" smtClean="0">
                <a:solidFill>
                  <a:schemeClr val="tx1"/>
                </a:solidFill>
                <a:effectLst/>
                <a:latin typeface="+mn-lt"/>
                <a:ea typeface="+mn-ea"/>
                <a:cs typeface="+mn-cs"/>
              </a:rPr>
              <a:t> and </a:t>
            </a:r>
            <a:r>
              <a:rPr lang="fr-FR" sz="1200" kern="1200" dirty="0" err="1" smtClean="0">
                <a:solidFill>
                  <a:schemeClr val="tx1"/>
                </a:solidFill>
                <a:effectLst/>
                <a:latin typeface="+mn-lt"/>
                <a:ea typeface="+mn-ea"/>
                <a:cs typeface="+mn-cs"/>
              </a:rPr>
              <a:t>video</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with</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simultaneous</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thermography</a:t>
            </a:r>
            <a:r>
              <a:rPr lang="fr-FR" sz="1200" kern="1200" dirty="0" smtClean="0">
                <a:solidFill>
                  <a:schemeClr val="tx1"/>
                </a:solidFill>
                <a:effectLst/>
                <a:latin typeface="+mn-lt"/>
                <a:ea typeface="+mn-ea"/>
                <a:cs typeface="+mn-cs"/>
              </a:rPr>
              <a:t> and damage </a:t>
            </a:r>
            <a:r>
              <a:rPr lang="fr-FR" sz="1200" kern="1200" dirty="0" err="1" smtClean="0">
                <a:solidFill>
                  <a:schemeClr val="tx1"/>
                </a:solidFill>
                <a:effectLst/>
                <a:latin typeface="+mn-lt"/>
                <a:ea typeface="+mn-ea"/>
                <a:cs typeface="+mn-cs"/>
              </a:rPr>
              <a:t>evolution</a:t>
            </a:r>
            <a:r>
              <a:rPr lang="fr-FR" sz="1200" kern="1200" dirty="0" smtClean="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A5C88DB4-2A6E-42B1-BCC3-4EBEDE2DEB54}" type="slidenum">
              <a:rPr lang="en-US" smtClean="0"/>
              <a:t>5</a:t>
            </a:fld>
            <a:endParaRPr lang="en-US"/>
          </a:p>
        </p:txBody>
      </p:sp>
    </p:spTree>
    <p:extLst>
      <p:ext uri="{BB962C8B-B14F-4D97-AF65-F5344CB8AC3E}">
        <p14:creationId xmlns:p14="http://schemas.microsoft.com/office/powerpoint/2010/main" val="33784256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76C64-D33D-4875-B15B-228CEFBE96D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6C6523E-17EF-46C9-BF86-156230CDEEC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CFB2AFA-C4D8-4765-B2E5-ABFBC2BED90A}"/>
              </a:ext>
            </a:extLst>
          </p:cNvPr>
          <p:cNvSpPr>
            <a:spLocks noGrp="1"/>
          </p:cNvSpPr>
          <p:nvPr>
            <p:ph type="dt" sz="half" idx="10"/>
          </p:nvPr>
        </p:nvSpPr>
        <p:spPr/>
        <p:txBody>
          <a:bodyPr/>
          <a:lstStyle/>
          <a:p>
            <a:fld id="{4EDA1D74-C884-4593-AB7D-CC45B69C1709}" type="datetimeFigureOut">
              <a:rPr lang="en-US" smtClean="0"/>
              <a:t>9/25/2023</a:t>
            </a:fld>
            <a:endParaRPr lang="en-US"/>
          </a:p>
        </p:txBody>
      </p:sp>
      <p:sp>
        <p:nvSpPr>
          <p:cNvPr id="5" name="Footer Placeholder 4">
            <a:extLst>
              <a:ext uri="{FF2B5EF4-FFF2-40B4-BE49-F238E27FC236}">
                <a16:creationId xmlns:a16="http://schemas.microsoft.com/office/drawing/2014/main" id="{8AF08413-C71C-4AF7-BAF9-5870A3C150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46C0AB-215D-4BA6-BC08-1B600502AD26}"/>
              </a:ext>
            </a:extLst>
          </p:cNvPr>
          <p:cNvSpPr>
            <a:spLocks noGrp="1"/>
          </p:cNvSpPr>
          <p:nvPr>
            <p:ph type="sldNum" sz="quarter" idx="12"/>
          </p:nvPr>
        </p:nvSpPr>
        <p:spPr/>
        <p:txBody>
          <a:bodyPr/>
          <a:lstStyle/>
          <a:p>
            <a:fld id="{2D4FB9FE-3A98-436A-B65B-8155CB16A667}" type="slidenum">
              <a:rPr lang="en-US" smtClean="0"/>
              <a:t>‹#›</a:t>
            </a:fld>
            <a:endParaRPr lang="en-US"/>
          </a:p>
        </p:txBody>
      </p:sp>
    </p:spTree>
    <p:extLst>
      <p:ext uri="{BB962C8B-B14F-4D97-AF65-F5344CB8AC3E}">
        <p14:creationId xmlns:p14="http://schemas.microsoft.com/office/powerpoint/2010/main" val="25303646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F5230-EC24-4DBB-9563-9DB5B65E021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B55CF2B-D7C1-4A31-BA7E-A3DCF81335B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0B722E-F96C-423B-808C-29FA16990200}"/>
              </a:ext>
            </a:extLst>
          </p:cNvPr>
          <p:cNvSpPr>
            <a:spLocks noGrp="1"/>
          </p:cNvSpPr>
          <p:nvPr>
            <p:ph type="dt" sz="half" idx="10"/>
          </p:nvPr>
        </p:nvSpPr>
        <p:spPr/>
        <p:txBody>
          <a:bodyPr/>
          <a:lstStyle/>
          <a:p>
            <a:fld id="{4EDA1D74-C884-4593-AB7D-CC45B69C1709}" type="datetimeFigureOut">
              <a:rPr lang="en-US" smtClean="0"/>
              <a:t>9/25/2023</a:t>
            </a:fld>
            <a:endParaRPr lang="en-US"/>
          </a:p>
        </p:txBody>
      </p:sp>
      <p:sp>
        <p:nvSpPr>
          <p:cNvPr id="5" name="Footer Placeholder 4">
            <a:extLst>
              <a:ext uri="{FF2B5EF4-FFF2-40B4-BE49-F238E27FC236}">
                <a16:creationId xmlns:a16="http://schemas.microsoft.com/office/drawing/2014/main" id="{9A32C0F7-3EA5-4E97-939D-C7E0F905D6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AB3E83-3ED2-43CA-A9E7-614AF721EC06}"/>
              </a:ext>
            </a:extLst>
          </p:cNvPr>
          <p:cNvSpPr>
            <a:spLocks noGrp="1"/>
          </p:cNvSpPr>
          <p:nvPr>
            <p:ph type="sldNum" sz="quarter" idx="12"/>
          </p:nvPr>
        </p:nvSpPr>
        <p:spPr/>
        <p:txBody>
          <a:bodyPr/>
          <a:lstStyle/>
          <a:p>
            <a:fld id="{2D4FB9FE-3A98-436A-B65B-8155CB16A667}" type="slidenum">
              <a:rPr lang="en-US" smtClean="0"/>
              <a:t>‹#›</a:t>
            </a:fld>
            <a:endParaRPr lang="en-US"/>
          </a:p>
        </p:txBody>
      </p:sp>
    </p:spTree>
    <p:extLst>
      <p:ext uri="{BB962C8B-B14F-4D97-AF65-F5344CB8AC3E}">
        <p14:creationId xmlns:p14="http://schemas.microsoft.com/office/powerpoint/2010/main" val="5794361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6A2AEE2-BB6F-41BE-B671-91C5DFA3E93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7FEBC65-9CD2-4627-8E7A-2720A584B82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84B67C-BBDF-49C2-A091-1442A8467517}"/>
              </a:ext>
            </a:extLst>
          </p:cNvPr>
          <p:cNvSpPr>
            <a:spLocks noGrp="1"/>
          </p:cNvSpPr>
          <p:nvPr>
            <p:ph type="dt" sz="half" idx="10"/>
          </p:nvPr>
        </p:nvSpPr>
        <p:spPr/>
        <p:txBody>
          <a:bodyPr/>
          <a:lstStyle/>
          <a:p>
            <a:fld id="{4EDA1D74-C884-4593-AB7D-CC45B69C1709}" type="datetimeFigureOut">
              <a:rPr lang="en-US" smtClean="0"/>
              <a:t>9/25/2023</a:t>
            </a:fld>
            <a:endParaRPr lang="en-US"/>
          </a:p>
        </p:txBody>
      </p:sp>
      <p:sp>
        <p:nvSpPr>
          <p:cNvPr id="5" name="Footer Placeholder 4">
            <a:extLst>
              <a:ext uri="{FF2B5EF4-FFF2-40B4-BE49-F238E27FC236}">
                <a16:creationId xmlns:a16="http://schemas.microsoft.com/office/drawing/2014/main" id="{3C89511D-4CDC-4C6A-A2AF-F6633BA919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CE3787-2F9D-49B6-8BB7-A488CA8C2D03}"/>
              </a:ext>
            </a:extLst>
          </p:cNvPr>
          <p:cNvSpPr>
            <a:spLocks noGrp="1"/>
          </p:cNvSpPr>
          <p:nvPr>
            <p:ph type="sldNum" sz="quarter" idx="12"/>
          </p:nvPr>
        </p:nvSpPr>
        <p:spPr/>
        <p:txBody>
          <a:bodyPr/>
          <a:lstStyle/>
          <a:p>
            <a:fld id="{2D4FB9FE-3A98-436A-B65B-8155CB16A667}" type="slidenum">
              <a:rPr lang="en-US" smtClean="0"/>
              <a:t>‹#›</a:t>
            </a:fld>
            <a:endParaRPr lang="en-US"/>
          </a:p>
        </p:txBody>
      </p:sp>
    </p:spTree>
    <p:extLst>
      <p:ext uri="{BB962C8B-B14F-4D97-AF65-F5344CB8AC3E}">
        <p14:creationId xmlns:p14="http://schemas.microsoft.com/office/powerpoint/2010/main" val="36637766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2EC6C4-7FBE-42A2-B734-93DFEB01133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A638551-11BA-4EB5-9E96-6168DBA519E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93B23A-46A1-406E-A2AF-8A4B2BA496A6}"/>
              </a:ext>
            </a:extLst>
          </p:cNvPr>
          <p:cNvSpPr>
            <a:spLocks noGrp="1"/>
          </p:cNvSpPr>
          <p:nvPr>
            <p:ph type="dt" sz="half" idx="10"/>
          </p:nvPr>
        </p:nvSpPr>
        <p:spPr/>
        <p:txBody>
          <a:bodyPr/>
          <a:lstStyle/>
          <a:p>
            <a:fld id="{4EDA1D74-C884-4593-AB7D-CC45B69C1709}" type="datetimeFigureOut">
              <a:rPr lang="en-US" smtClean="0"/>
              <a:t>9/25/2023</a:t>
            </a:fld>
            <a:endParaRPr lang="en-US"/>
          </a:p>
        </p:txBody>
      </p:sp>
      <p:sp>
        <p:nvSpPr>
          <p:cNvPr id="5" name="Footer Placeholder 4">
            <a:extLst>
              <a:ext uri="{FF2B5EF4-FFF2-40B4-BE49-F238E27FC236}">
                <a16:creationId xmlns:a16="http://schemas.microsoft.com/office/drawing/2014/main" id="{051499FE-6A6C-4582-9C56-97D9D74804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46AA1E-3717-41E1-A484-DE7085AAAD22}"/>
              </a:ext>
            </a:extLst>
          </p:cNvPr>
          <p:cNvSpPr>
            <a:spLocks noGrp="1"/>
          </p:cNvSpPr>
          <p:nvPr>
            <p:ph type="sldNum" sz="quarter" idx="12"/>
          </p:nvPr>
        </p:nvSpPr>
        <p:spPr/>
        <p:txBody>
          <a:bodyPr/>
          <a:lstStyle/>
          <a:p>
            <a:fld id="{2D4FB9FE-3A98-436A-B65B-8155CB16A667}" type="slidenum">
              <a:rPr lang="en-US" smtClean="0"/>
              <a:t>‹#›</a:t>
            </a:fld>
            <a:endParaRPr lang="en-US"/>
          </a:p>
        </p:txBody>
      </p:sp>
    </p:spTree>
    <p:extLst>
      <p:ext uri="{BB962C8B-B14F-4D97-AF65-F5344CB8AC3E}">
        <p14:creationId xmlns:p14="http://schemas.microsoft.com/office/powerpoint/2010/main" val="2911322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64FC0-9A2E-46D4-B7E0-05F8946026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60DCBD9-9643-4C4E-9677-56E0C8A074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A78B851-02C1-4090-A082-A685751DDF2F}"/>
              </a:ext>
            </a:extLst>
          </p:cNvPr>
          <p:cNvSpPr>
            <a:spLocks noGrp="1"/>
          </p:cNvSpPr>
          <p:nvPr>
            <p:ph type="dt" sz="half" idx="10"/>
          </p:nvPr>
        </p:nvSpPr>
        <p:spPr/>
        <p:txBody>
          <a:bodyPr/>
          <a:lstStyle/>
          <a:p>
            <a:fld id="{4EDA1D74-C884-4593-AB7D-CC45B69C1709}" type="datetimeFigureOut">
              <a:rPr lang="en-US" smtClean="0"/>
              <a:t>9/25/2023</a:t>
            </a:fld>
            <a:endParaRPr lang="en-US"/>
          </a:p>
        </p:txBody>
      </p:sp>
      <p:sp>
        <p:nvSpPr>
          <p:cNvPr id="5" name="Footer Placeholder 4">
            <a:extLst>
              <a:ext uri="{FF2B5EF4-FFF2-40B4-BE49-F238E27FC236}">
                <a16:creationId xmlns:a16="http://schemas.microsoft.com/office/drawing/2014/main" id="{0C0047AC-A010-40BA-A187-6D6F505B8C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B46E82-7B89-4EF8-9D64-843A6666681A}"/>
              </a:ext>
            </a:extLst>
          </p:cNvPr>
          <p:cNvSpPr>
            <a:spLocks noGrp="1"/>
          </p:cNvSpPr>
          <p:nvPr>
            <p:ph type="sldNum" sz="quarter" idx="12"/>
          </p:nvPr>
        </p:nvSpPr>
        <p:spPr/>
        <p:txBody>
          <a:bodyPr/>
          <a:lstStyle/>
          <a:p>
            <a:fld id="{2D4FB9FE-3A98-436A-B65B-8155CB16A667}" type="slidenum">
              <a:rPr lang="en-US" smtClean="0"/>
              <a:t>‹#›</a:t>
            </a:fld>
            <a:endParaRPr lang="en-US"/>
          </a:p>
        </p:txBody>
      </p:sp>
    </p:spTree>
    <p:extLst>
      <p:ext uri="{BB962C8B-B14F-4D97-AF65-F5344CB8AC3E}">
        <p14:creationId xmlns:p14="http://schemas.microsoft.com/office/powerpoint/2010/main" val="26274032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6BF35-756B-484C-8B11-7BDD165DC33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2D1C3C-7070-4932-8228-9808CD8B7F2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854B94D-0CB6-43DE-B2F8-8AD49E3C44A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978ABD7-BF13-4ED1-818C-7FF2961D30A4}"/>
              </a:ext>
            </a:extLst>
          </p:cNvPr>
          <p:cNvSpPr>
            <a:spLocks noGrp="1"/>
          </p:cNvSpPr>
          <p:nvPr>
            <p:ph type="dt" sz="half" idx="10"/>
          </p:nvPr>
        </p:nvSpPr>
        <p:spPr/>
        <p:txBody>
          <a:bodyPr/>
          <a:lstStyle/>
          <a:p>
            <a:fld id="{4EDA1D74-C884-4593-AB7D-CC45B69C1709}" type="datetimeFigureOut">
              <a:rPr lang="en-US" smtClean="0"/>
              <a:t>9/25/2023</a:t>
            </a:fld>
            <a:endParaRPr lang="en-US"/>
          </a:p>
        </p:txBody>
      </p:sp>
      <p:sp>
        <p:nvSpPr>
          <p:cNvPr id="6" name="Footer Placeholder 5">
            <a:extLst>
              <a:ext uri="{FF2B5EF4-FFF2-40B4-BE49-F238E27FC236}">
                <a16:creationId xmlns:a16="http://schemas.microsoft.com/office/drawing/2014/main" id="{379E7F51-C22C-4329-88BE-06F827FB31E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7EA249C-0FB6-424F-BD62-21CD5683EDE1}"/>
              </a:ext>
            </a:extLst>
          </p:cNvPr>
          <p:cNvSpPr>
            <a:spLocks noGrp="1"/>
          </p:cNvSpPr>
          <p:nvPr>
            <p:ph type="sldNum" sz="quarter" idx="12"/>
          </p:nvPr>
        </p:nvSpPr>
        <p:spPr/>
        <p:txBody>
          <a:bodyPr/>
          <a:lstStyle/>
          <a:p>
            <a:fld id="{2D4FB9FE-3A98-436A-B65B-8155CB16A667}" type="slidenum">
              <a:rPr lang="en-US" smtClean="0"/>
              <a:t>‹#›</a:t>
            </a:fld>
            <a:endParaRPr lang="en-US"/>
          </a:p>
        </p:txBody>
      </p:sp>
    </p:spTree>
    <p:extLst>
      <p:ext uri="{BB962C8B-B14F-4D97-AF65-F5344CB8AC3E}">
        <p14:creationId xmlns:p14="http://schemas.microsoft.com/office/powerpoint/2010/main" val="3516391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99331E-5A70-4F63-A740-5226DEABA76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FB0BDA8-1BB0-4DD7-91AE-EADC457B35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547E6A5-AE1F-4978-B903-9F2708B6A15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0248BFB-77F4-4973-83A4-25DC1C0607D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B7CA3D4-1FBD-48BA-BAE3-17B63DD8B78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1C03382-9714-4F2C-9F18-1B40257A6C8A}"/>
              </a:ext>
            </a:extLst>
          </p:cNvPr>
          <p:cNvSpPr>
            <a:spLocks noGrp="1"/>
          </p:cNvSpPr>
          <p:nvPr>
            <p:ph type="dt" sz="half" idx="10"/>
          </p:nvPr>
        </p:nvSpPr>
        <p:spPr/>
        <p:txBody>
          <a:bodyPr/>
          <a:lstStyle/>
          <a:p>
            <a:fld id="{4EDA1D74-C884-4593-AB7D-CC45B69C1709}" type="datetimeFigureOut">
              <a:rPr lang="en-US" smtClean="0"/>
              <a:t>9/25/2023</a:t>
            </a:fld>
            <a:endParaRPr lang="en-US"/>
          </a:p>
        </p:txBody>
      </p:sp>
      <p:sp>
        <p:nvSpPr>
          <p:cNvPr id="8" name="Footer Placeholder 7">
            <a:extLst>
              <a:ext uri="{FF2B5EF4-FFF2-40B4-BE49-F238E27FC236}">
                <a16:creationId xmlns:a16="http://schemas.microsoft.com/office/drawing/2014/main" id="{AF34CB18-929B-4DCF-AEB6-21448397ABC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8AA2E40-5D07-4E35-A00E-4939D799D9AF}"/>
              </a:ext>
            </a:extLst>
          </p:cNvPr>
          <p:cNvSpPr>
            <a:spLocks noGrp="1"/>
          </p:cNvSpPr>
          <p:nvPr>
            <p:ph type="sldNum" sz="quarter" idx="12"/>
          </p:nvPr>
        </p:nvSpPr>
        <p:spPr/>
        <p:txBody>
          <a:bodyPr/>
          <a:lstStyle/>
          <a:p>
            <a:fld id="{2D4FB9FE-3A98-436A-B65B-8155CB16A667}" type="slidenum">
              <a:rPr lang="en-US" smtClean="0"/>
              <a:t>‹#›</a:t>
            </a:fld>
            <a:endParaRPr lang="en-US"/>
          </a:p>
        </p:txBody>
      </p:sp>
    </p:spTree>
    <p:extLst>
      <p:ext uri="{BB962C8B-B14F-4D97-AF65-F5344CB8AC3E}">
        <p14:creationId xmlns:p14="http://schemas.microsoft.com/office/powerpoint/2010/main" val="31818163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24C89-092F-4DFB-BD84-F157CAAAD4B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C0EE58E-3234-4FB0-BE57-F823E96463B3}"/>
              </a:ext>
            </a:extLst>
          </p:cNvPr>
          <p:cNvSpPr>
            <a:spLocks noGrp="1"/>
          </p:cNvSpPr>
          <p:nvPr>
            <p:ph type="dt" sz="half" idx="10"/>
          </p:nvPr>
        </p:nvSpPr>
        <p:spPr/>
        <p:txBody>
          <a:bodyPr/>
          <a:lstStyle/>
          <a:p>
            <a:fld id="{4EDA1D74-C884-4593-AB7D-CC45B69C1709}" type="datetimeFigureOut">
              <a:rPr lang="en-US" smtClean="0"/>
              <a:t>9/25/2023</a:t>
            </a:fld>
            <a:endParaRPr lang="en-US"/>
          </a:p>
        </p:txBody>
      </p:sp>
      <p:sp>
        <p:nvSpPr>
          <p:cNvPr id="4" name="Footer Placeholder 3">
            <a:extLst>
              <a:ext uri="{FF2B5EF4-FFF2-40B4-BE49-F238E27FC236}">
                <a16:creationId xmlns:a16="http://schemas.microsoft.com/office/drawing/2014/main" id="{5D2CBD56-EC62-4987-B5CB-67362BCA008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AA09406-1DF3-4C2C-BB04-8EFB7E6F9A4B}"/>
              </a:ext>
            </a:extLst>
          </p:cNvPr>
          <p:cNvSpPr>
            <a:spLocks noGrp="1"/>
          </p:cNvSpPr>
          <p:nvPr>
            <p:ph type="sldNum" sz="quarter" idx="12"/>
          </p:nvPr>
        </p:nvSpPr>
        <p:spPr/>
        <p:txBody>
          <a:bodyPr/>
          <a:lstStyle/>
          <a:p>
            <a:fld id="{2D4FB9FE-3A98-436A-B65B-8155CB16A667}" type="slidenum">
              <a:rPr lang="en-US" smtClean="0"/>
              <a:t>‹#›</a:t>
            </a:fld>
            <a:endParaRPr lang="en-US"/>
          </a:p>
        </p:txBody>
      </p:sp>
    </p:spTree>
    <p:extLst>
      <p:ext uri="{BB962C8B-B14F-4D97-AF65-F5344CB8AC3E}">
        <p14:creationId xmlns:p14="http://schemas.microsoft.com/office/powerpoint/2010/main" val="40449007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CAA88CA-3BD1-4805-B105-640662AA3F0E}"/>
              </a:ext>
            </a:extLst>
          </p:cNvPr>
          <p:cNvSpPr>
            <a:spLocks noGrp="1"/>
          </p:cNvSpPr>
          <p:nvPr>
            <p:ph type="dt" sz="half" idx="10"/>
          </p:nvPr>
        </p:nvSpPr>
        <p:spPr/>
        <p:txBody>
          <a:bodyPr/>
          <a:lstStyle/>
          <a:p>
            <a:fld id="{4EDA1D74-C884-4593-AB7D-CC45B69C1709}" type="datetimeFigureOut">
              <a:rPr lang="en-US" smtClean="0"/>
              <a:t>9/25/2023</a:t>
            </a:fld>
            <a:endParaRPr lang="en-US"/>
          </a:p>
        </p:txBody>
      </p:sp>
      <p:sp>
        <p:nvSpPr>
          <p:cNvPr id="3" name="Footer Placeholder 2">
            <a:extLst>
              <a:ext uri="{FF2B5EF4-FFF2-40B4-BE49-F238E27FC236}">
                <a16:creationId xmlns:a16="http://schemas.microsoft.com/office/drawing/2014/main" id="{5F8C8933-0304-4E72-9E11-C6C59771719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7D63E6-2250-450C-9E17-17D4B9B43E10}"/>
              </a:ext>
            </a:extLst>
          </p:cNvPr>
          <p:cNvSpPr>
            <a:spLocks noGrp="1"/>
          </p:cNvSpPr>
          <p:nvPr>
            <p:ph type="sldNum" sz="quarter" idx="12"/>
          </p:nvPr>
        </p:nvSpPr>
        <p:spPr/>
        <p:txBody>
          <a:bodyPr/>
          <a:lstStyle/>
          <a:p>
            <a:fld id="{2D4FB9FE-3A98-436A-B65B-8155CB16A667}" type="slidenum">
              <a:rPr lang="en-US" smtClean="0"/>
              <a:t>‹#›</a:t>
            </a:fld>
            <a:endParaRPr lang="en-US"/>
          </a:p>
        </p:txBody>
      </p:sp>
    </p:spTree>
    <p:extLst>
      <p:ext uri="{BB962C8B-B14F-4D97-AF65-F5344CB8AC3E}">
        <p14:creationId xmlns:p14="http://schemas.microsoft.com/office/powerpoint/2010/main" val="894894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01CF4-5A5D-49DA-B5AC-A0257B4845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00F8D6-2EE6-47FF-A9EB-34C915C6E2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42D3E31-7E06-4995-91A7-14CBE420A6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3D75B8C-5211-40A7-B1C8-9BD953156BA5}"/>
              </a:ext>
            </a:extLst>
          </p:cNvPr>
          <p:cNvSpPr>
            <a:spLocks noGrp="1"/>
          </p:cNvSpPr>
          <p:nvPr>
            <p:ph type="dt" sz="half" idx="10"/>
          </p:nvPr>
        </p:nvSpPr>
        <p:spPr/>
        <p:txBody>
          <a:bodyPr/>
          <a:lstStyle/>
          <a:p>
            <a:fld id="{4EDA1D74-C884-4593-AB7D-CC45B69C1709}" type="datetimeFigureOut">
              <a:rPr lang="en-US" smtClean="0"/>
              <a:t>9/25/2023</a:t>
            </a:fld>
            <a:endParaRPr lang="en-US"/>
          </a:p>
        </p:txBody>
      </p:sp>
      <p:sp>
        <p:nvSpPr>
          <p:cNvPr id="6" name="Footer Placeholder 5">
            <a:extLst>
              <a:ext uri="{FF2B5EF4-FFF2-40B4-BE49-F238E27FC236}">
                <a16:creationId xmlns:a16="http://schemas.microsoft.com/office/drawing/2014/main" id="{489E7157-FA15-4A4E-89FB-59CB881D1C8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B2987C-CD51-4CA5-8A0F-3147D5D2C706}"/>
              </a:ext>
            </a:extLst>
          </p:cNvPr>
          <p:cNvSpPr>
            <a:spLocks noGrp="1"/>
          </p:cNvSpPr>
          <p:nvPr>
            <p:ph type="sldNum" sz="quarter" idx="12"/>
          </p:nvPr>
        </p:nvSpPr>
        <p:spPr/>
        <p:txBody>
          <a:bodyPr/>
          <a:lstStyle/>
          <a:p>
            <a:fld id="{2D4FB9FE-3A98-436A-B65B-8155CB16A667}" type="slidenum">
              <a:rPr lang="en-US" smtClean="0"/>
              <a:t>‹#›</a:t>
            </a:fld>
            <a:endParaRPr lang="en-US"/>
          </a:p>
        </p:txBody>
      </p:sp>
    </p:spTree>
    <p:extLst>
      <p:ext uri="{BB962C8B-B14F-4D97-AF65-F5344CB8AC3E}">
        <p14:creationId xmlns:p14="http://schemas.microsoft.com/office/powerpoint/2010/main" val="5845897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9951FC-5180-4D7F-825B-8B760A3BDF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448BB3D-F710-4624-A86F-7F0A7282E6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6ACD5C8-FC42-4335-BE62-7E75A70590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4F82B0A-E6FC-4EC6-A042-CAB72B691454}"/>
              </a:ext>
            </a:extLst>
          </p:cNvPr>
          <p:cNvSpPr>
            <a:spLocks noGrp="1"/>
          </p:cNvSpPr>
          <p:nvPr>
            <p:ph type="dt" sz="half" idx="10"/>
          </p:nvPr>
        </p:nvSpPr>
        <p:spPr/>
        <p:txBody>
          <a:bodyPr/>
          <a:lstStyle/>
          <a:p>
            <a:fld id="{4EDA1D74-C884-4593-AB7D-CC45B69C1709}" type="datetimeFigureOut">
              <a:rPr lang="en-US" smtClean="0"/>
              <a:t>9/25/2023</a:t>
            </a:fld>
            <a:endParaRPr lang="en-US"/>
          </a:p>
        </p:txBody>
      </p:sp>
      <p:sp>
        <p:nvSpPr>
          <p:cNvPr id="6" name="Footer Placeholder 5">
            <a:extLst>
              <a:ext uri="{FF2B5EF4-FFF2-40B4-BE49-F238E27FC236}">
                <a16:creationId xmlns:a16="http://schemas.microsoft.com/office/drawing/2014/main" id="{57432FA7-C471-4914-A421-C1504DB34B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6C283-6E50-4BB8-9DF4-28F4F9A134D0}"/>
              </a:ext>
            </a:extLst>
          </p:cNvPr>
          <p:cNvSpPr>
            <a:spLocks noGrp="1"/>
          </p:cNvSpPr>
          <p:nvPr>
            <p:ph type="sldNum" sz="quarter" idx="12"/>
          </p:nvPr>
        </p:nvSpPr>
        <p:spPr/>
        <p:txBody>
          <a:bodyPr/>
          <a:lstStyle/>
          <a:p>
            <a:fld id="{2D4FB9FE-3A98-436A-B65B-8155CB16A667}" type="slidenum">
              <a:rPr lang="en-US" smtClean="0"/>
              <a:t>‹#›</a:t>
            </a:fld>
            <a:endParaRPr lang="en-US"/>
          </a:p>
        </p:txBody>
      </p:sp>
    </p:spTree>
    <p:extLst>
      <p:ext uri="{BB962C8B-B14F-4D97-AF65-F5344CB8AC3E}">
        <p14:creationId xmlns:p14="http://schemas.microsoft.com/office/powerpoint/2010/main" val="7042989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83CECF1-CADE-48BD-864E-12E0DFF199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1AA4DEB-A1A0-4BA6-BBCF-7EE25F0CF3D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7CDF24-DD2C-46FE-B9F2-FDCFB9D539A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DA1D74-C884-4593-AB7D-CC45B69C1709}" type="datetimeFigureOut">
              <a:rPr lang="en-US" smtClean="0"/>
              <a:t>9/25/2023</a:t>
            </a:fld>
            <a:endParaRPr lang="en-US"/>
          </a:p>
        </p:txBody>
      </p:sp>
      <p:sp>
        <p:nvSpPr>
          <p:cNvPr id="5" name="Footer Placeholder 4">
            <a:extLst>
              <a:ext uri="{FF2B5EF4-FFF2-40B4-BE49-F238E27FC236}">
                <a16:creationId xmlns:a16="http://schemas.microsoft.com/office/drawing/2014/main" id="{19488C3C-44BC-4F19-86A6-78CC169A5B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382FB53-8922-4D08-82D1-59D269B8A6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4FB9FE-3A98-436A-B65B-8155CB16A667}" type="slidenum">
              <a:rPr lang="en-US" smtClean="0"/>
              <a:t>‹#›</a:t>
            </a:fld>
            <a:endParaRPr lang="en-US"/>
          </a:p>
        </p:txBody>
      </p:sp>
    </p:spTree>
    <p:extLst>
      <p:ext uri="{BB962C8B-B14F-4D97-AF65-F5344CB8AC3E}">
        <p14:creationId xmlns:p14="http://schemas.microsoft.com/office/powerpoint/2010/main" val="39850032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A0C9F-0AC4-4612-87E6-6640752E60FB}"/>
              </a:ext>
            </a:extLst>
          </p:cNvPr>
          <p:cNvSpPr>
            <a:spLocks noGrp="1"/>
          </p:cNvSpPr>
          <p:nvPr>
            <p:ph type="ctrTitle"/>
          </p:nvPr>
        </p:nvSpPr>
        <p:spPr>
          <a:xfrm>
            <a:off x="0" y="1687032"/>
            <a:ext cx="12192000" cy="1127494"/>
          </a:xfrm>
        </p:spPr>
        <p:txBody>
          <a:bodyPr>
            <a:normAutofit fontScale="90000"/>
          </a:bodyPr>
          <a:lstStyle/>
          <a:p>
            <a:r>
              <a:rPr lang="en-US" dirty="0"/>
              <a:t>Paradigm found: Epileptogenic Zone Identified by fMRI in Ictal Fixation Off Sensitivity </a:t>
            </a:r>
            <a:endParaRPr lang="en-US" dirty="0">
              <a:latin typeface="Arial" panose="020B0604020202020204" pitchFamily="34" charset="0"/>
              <a:cs typeface="Arial" panose="020B0604020202020204" pitchFamily="34" charset="0"/>
            </a:endParaRPr>
          </a:p>
        </p:txBody>
      </p:sp>
      <p:pic>
        <p:nvPicPr>
          <p:cNvPr id="3" name="Picture 2" descr="A picture containing text, clipart&#10;&#10;Description automatically generated">
            <a:extLst>
              <a:ext uri="{FF2B5EF4-FFF2-40B4-BE49-F238E27FC236}">
                <a16:creationId xmlns:a16="http://schemas.microsoft.com/office/drawing/2014/main" id="{18C5A51B-1E9E-2944-25C9-1C65590899F5}"/>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8220" y="6156399"/>
            <a:ext cx="2342983" cy="594976"/>
          </a:xfrm>
          <a:prstGeom prst="rect">
            <a:avLst/>
          </a:prstGeom>
        </p:spPr>
      </p:pic>
      <p:pic>
        <p:nvPicPr>
          <p:cNvPr id="4" name="Picture 3" descr="A picture containing icon&#10;&#10;Description automatically generated">
            <a:extLst>
              <a:ext uri="{FF2B5EF4-FFF2-40B4-BE49-F238E27FC236}">
                <a16:creationId xmlns:a16="http://schemas.microsoft.com/office/drawing/2014/main" id="{FFE5E166-0B7C-0D56-6102-8620C6764D1E}"/>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891521" y="6156398"/>
            <a:ext cx="1168036" cy="594976"/>
          </a:xfrm>
          <a:prstGeom prst="rect">
            <a:avLst/>
          </a:prstGeom>
        </p:spPr>
      </p:pic>
      <p:cxnSp>
        <p:nvCxnSpPr>
          <p:cNvPr id="5" name="Straight Connector 4">
            <a:extLst>
              <a:ext uri="{FF2B5EF4-FFF2-40B4-BE49-F238E27FC236}">
                <a16:creationId xmlns:a16="http://schemas.microsoft.com/office/drawing/2014/main" id="{1337F9F9-8E94-4E18-CC41-8E5E553A559D}"/>
              </a:ext>
            </a:extLst>
          </p:cNvPr>
          <p:cNvCxnSpPr/>
          <p:nvPr/>
        </p:nvCxnSpPr>
        <p:spPr>
          <a:xfrm>
            <a:off x="88220" y="5980854"/>
            <a:ext cx="11907353"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AF6877E5-15A1-EF06-6B68-5B78D5AB3E58}"/>
              </a:ext>
            </a:extLst>
          </p:cNvPr>
          <p:cNvSpPr txBox="1">
            <a:spLocks/>
          </p:cNvSpPr>
          <p:nvPr/>
        </p:nvSpPr>
        <p:spPr>
          <a:xfrm>
            <a:off x="0" y="3002857"/>
            <a:ext cx="12192000" cy="715107"/>
          </a:xfrm>
          <a:prstGeom prst="rect">
            <a:avLst/>
          </a:prstGeom>
        </p:spPr>
        <p:txBody>
          <a:bodyPr vert="horz" lIns="91440" tIns="45720" rIns="91440" bIns="45720" rtlCol="0" anchor="b">
            <a:normAutofit fontScale="4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Douglas R. </a:t>
            </a:r>
            <a:r>
              <a:rPr lang="en-US" dirty="0" err="1"/>
              <a:t>Nordli</a:t>
            </a:r>
            <a:r>
              <a:rPr lang="en-US" dirty="0"/>
              <a:t> III MD</a:t>
            </a:r>
            <a:r>
              <a:rPr lang="en-US" baseline="30000" dirty="0"/>
              <a:t>1</a:t>
            </a:r>
            <a:r>
              <a:rPr lang="en-US" dirty="0"/>
              <a:t>, John Collins MD PhD</a:t>
            </a:r>
            <a:r>
              <a:rPr lang="en-US" baseline="30000" dirty="0"/>
              <a:t>2</a:t>
            </a:r>
            <a:r>
              <a:rPr lang="de-DE" dirty="0"/>
              <a:t>, Peter W</a:t>
            </a:r>
            <a:r>
              <a:rPr lang="en-US" dirty="0" err="1"/>
              <a:t>arnke</a:t>
            </a:r>
            <a:r>
              <a:rPr lang="en-US" dirty="0"/>
              <a:t> MD</a:t>
            </a:r>
            <a:r>
              <a:rPr lang="en-US" baseline="30000" dirty="0"/>
              <a:t>3</a:t>
            </a:r>
            <a:r>
              <a:rPr lang="en-US" dirty="0"/>
              <a:t>, Douglas R. </a:t>
            </a:r>
            <a:r>
              <a:rPr lang="en-US" dirty="0" err="1"/>
              <a:t>Nordli</a:t>
            </a:r>
            <a:r>
              <a:rPr lang="en-US" dirty="0"/>
              <a:t> JR MD</a:t>
            </a:r>
            <a:r>
              <a:rPr lang="en-US" baseline="30000" dirty="0"/>
              <a:t>1</a:t>
            </a:r>
            <a:r>
              <a:rPr lang="en-US" dirty="0"/>
              <a:t> </a:t>
            </a:r>
            <a:endParaRPr lang="en-US" sz="36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065157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clipart&#10;&#10;Description automatically generated">
            <a:extLst>
              <a:ext uri="{FF2B5EF4-FFF2-40B4-BE49-F238E27FC236}">
                <a16:creationId xmlns:a16="http://schemas.microsoft.com/office/drawing/2014/main" id="{18C5A51B-1E9E-2944-25C9-1C65590899F5}"/>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8220" y="6156399"/>
            <a:ext cx="2342983" cy="594976"/>
          </a:xfrm>
          <a:prstGeom prst="rect">
            <a:avLst/>
          </a:prstGeom>
        </p:spPr>
      </p:pic>
      <p:pic>
        <p:nvPicPr>
          <p:cNvPr id="4" name="Picture 3" descr="A picture containing icon&#10;&#10;Description automatically generated">
            <a:extLst>
              <a:ext uri="{FF2B5EF4-FFF2-40B4-BE49-F238E27FC236}">
                <a16:creationId xmlns:a16="http://schemas.microsoft.com/office/drawing/2014/main" id="{FFE5E166-0B7C-0D56-6102-8620C6764D1E}"/>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891521" y="6156398"/>
            <a:ext cx="1168036" cy="594976"/>
          </a:xfrm>
          <a:prstGeom prst="rect">
            <a:avLst/>
          </a:prstGeom>
        </p:spPr>
      </p:pic>
      <p:sp>
        <p:nvSpPr>
          <p:cNvPr id="7" name="Content Placeholder 2">
            <a:extLst>
              <a:ext uri="{FF2B5EF4-FFF2-40B4-BE49-F238E27FC236}">
                <a16:creationId xmlns:a16="http://schemas.microsoft.com/office/drawing/2014/main" id="{3B5767DF-6FC1-C095-64AF-60097645628C}"/>
              </a:ext>
            </a:extLst>
          </p:cNvPr>
          <p:cNvSpPr txBox="1">
            <a:spLocks/>
          </p:cNvSpPr>
          <p:nvPr/>
        </p:nvSpPr>
        <p:spPr>
          <a:xfrm>
            <a:off x="88220" y="877145"/>
            <a:ext cx="11471156" cy="4880956"/>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200000"/>
              </a:lnSpc>
              <a:buFont typeface="Arial" panose="020B0604020202020204" pitchFamily="34" charset="0"/>
              <a:buChar char="•"/>
            </a:pPr>
            <a:r>
              <a:rPr lang="en-US" sz="3200" dirty="0" smtClean="0">
                <a:latin typeface="Arial" panose="020B0604020202020204" pitchFamily="34" charset="0"/>
                <a:cs typeface="Arial" panose="020B0604020202020204" pitchFamily="34" charset="0"/>
              </a:rPr>
              <a:t>fMRI identifies changes in metabolism and blood flow. </a:t>
            </a:r>
            <a:endParaRPr lang="en-US" sz="3200" dirty="0">
              <a:latin typeface="Arial" panose="020B0604020202020204" pitchFamily="34" charset="0"/>
              <a:cs typeface="Arial" panose="020B0604020202020204" pitchFamily="34" charset="0"/>
            </a:endParaRPr>
          </a:p>
          <a:p>
            <a:pPr marL="457200" indent="-457200" algn="just">
              <a:lnSpc>
                <a:spcPct val="200000"/>
              </a:lnSpc>
              <a:buFont typeface="Arial" panose="020B0604020202020204" pitchFamily="34" charset="0"/>
              <a:buChar char="•"/>
            </a:pPr>
            <a:r>
              <a:rPr lang="en-US" sz="3200" dirty="0" smtClean="0">
                <a:latin typeface="Arial" panose="020B0604020202020204" pitchFamily="34" charset="0"/>
                <a:cs typeface="Arial" panose="020B0604020202020204" pitchFamily="34" charset="0"/>
              </a:rPr>
              <a:t>Concordant data increases success rates in epilepsy surgery. </a:t>
            </a:r>
            <a:endParaRPr lang="en-US" sz="3200" dirty="0">
              <a:latin typeface="Arial" panose="020B0604020202020204" pitchFamily="34" charset="0"/>
              <a:cs typeface="Arial" panose="020B0604020202020204" pitchFamily="34" charset="0"/>
            </a:endParaRPr>
          </a:p>
          <a:p>
            <a:pPr marL="457200" indent="-457200" algn="just">
              <a:lnSpc>
                <a:spcPct val="200000"/>
              </a:lnSpc>
              <a:buFont typeface="Arial" panose="020B0604020202020204" pitchFamily="34" charset="0"/>
              <a:buChar char="•"/>
            </a:pPr>
            <a:r>
              <a:rPr lang="en-US" sz="3200" dirty="0" smtClean="0">
                <a:latin typeface="Arial" panose="020B0604020202020204" pitchFamily="34" charset="0"/>
                <a:cs typeface="Arial" panose="020B0604020202020204" pitchFamily="34" charset="0"/>
              </a:rPr>
              <a:t>Ictal fixation off sensitivity can be identified using a simple eye open/ eye closure paradigm during fMRI which is novel. </a:t>
            </a:r>
            <a:endParaRPr lang="en-US" sz="32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B89BECC9-AB5A-80A0-06E4-7A14F65C2C04}"/>
              </a:ext>
            </a:extLst>
          </p:cNvPr>
          <p:cNvSpPr txBox="1"/>
          <p:nvPr/>
        </p:nvSpPr>
        <p:spPr>
          <a:xfrm>
            <a:off x="88220" y="0"/>
            <a:ext cx="6817659" cy="769441"/>
          </a:xfrm>
          <a:prstGeom prst="rect">
            <a:avLst/>
          </a:prstGeom>
          <a:noFill/>
        </p:spPr>
        <p:txBody>
          <a:bodyPr wrap="square" rtlCol="0">
            <a:spAutoFit/>
          </a:bodyPr>
          <a:lstStyle/>
          <a:p>
            <a:r>
              <a:rPr lang="en-US" sz="4400" dirty="0">
                <a:solidFill>
                  <a:srgbClr val="C00000"/>
                </a:solidFill>
                <a:latin typeface="Arial" panose="020B0604020202020204" pitchFamily="34" charset="0"/>
                <a:cs typeface="Arial" panose="020B0604020202020204" pitchFamily="34" charset="0"/>
              </a:rPr>
              <a:t>Introduction</a:t>
            </a:r>
          </a:p>
        </p:txBody>
      </p:sp>
      <p:cxnSp>
        <p:nvCxnSpPr>
          <p:cNvPr id="13" name="Straight Connector 12">
            <a:extLst>
              <a:ext uri="{FF2B5EF4-FFF2-40B4-BE49-F238E27FC236}">
                <a16:creationId xmlns:a16="http://schemas.microsoft.com/office/drawing/2014/main" id="{D49817E1-9858-E40B-39FD-C6ACB2766262}"/>
              </a:ext>
            </a:extLst>
          </p:cNvPr>
          <p:cNvCxnSpPr/>
          <p:nvPr/>
        </p:nvCxnSpPr>
        <p:spPr>
          <a:xfrm>
            <a:off x="88220" y="5980854"/>
            <a:ext cx="11907353"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58421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clipart&#10;&#10;Description automatically generated">
            <a:extLst>
              <a:ext uri="{FF2B5EF4-FFF2-40B4-BE49-F238E27FC236}">
                <a16:creationId xmlns:a16="http://schemas.microsoft.com/office/drawing/2014/main" id="{18C5A51B-1E9E-2944-25C9-1C65590899F5}"/>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8220" y="6156399"/>
            <a:ext cx="2342983" cy="594976"/>
          </a:xfrm>
          <a:prstGeom prst="rect">
            <a:avLst/>
          </a:prstGeom>
        </p:spPr>
      </p:pic>
      <p:pic>
        <p:nvPicPr>
          <p:cNvPr id="4" name="Picture 3" descr="A picture containing icon&#10;&#10;Description automatically generated">
            <a:extLst>
              <a:ext uri="{FF2B5EF4-FFF2-40B4-BE49-F238E27FC236}">
                <a16:creationId xmlns:a16="http://schemas.microsoft.com/office/drawing/2014/main" id="{FFE5E166-0B7C-0D56-6102-8620C6764D1E}"/>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891521" y="6156398"/>
            <a:ext cx="1168036" cy="594976"/>
          </a:xfrm>
          <a:prstGeom prst="rect">
            <a:avLst/>
          </a:prstGeom>
        </p:spPr>
      </p:pic>
      <p:sp>
        <p:nvSpPr>
          <p:cNvPr id="7" name="Content Placeholder 2">
            <a:extLst>
              <a:ext uri="{FF2B5EF4-FFF2-40B4-BE49-F238E27FC236}">
                <a16:creationId xmlns:a16="http://schemas.microsoft.com/office/drawing/2014/main" id="{3B5767DF-6FC1-C095-64AF-60097645628C}"/>
              </a:ext>
            </a:extLst>
          </p:cNvPr>
          <p:cNvSpPr txBox="1">
            <a:spLocks/>
          </p:cNvSpPr>
          <p:nvPr/>
        </p:nvSpPr>
        <p:spPr>
          <a:xfrm>
            <a:off x="88220" y="877145"/>
            <a:ext cx="11471156" cy="4880956"/>
          </a:xfrm>
          <a:prstGeom prst="rect">
            <a:avLst/>
          </a:prstGeom>
        </p:spPr>
        <p:txBody>
          <a:bodyPr vert="horz" lIns="91440" tIns="45720" rIns="91440" bIns="45720" rtlCol="0">
            <a:normAutofit fontScale="850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200000"/>
              </a:lnSpc>
              <a:buFont typeface="Arial" panose="020B0604020202020204" pitchFamily="34" charset="0"/>
              <a:buChar char="•"/>
            </a:pPr>
            <a:r>
              <a:rPr lang="en-US" dirty="0"/>
              <a:t>A young right handed woman was evaluated for intractable focal epilepsy. Daily seizures began at age 10 characterized by bilateral blurred vision with central bright spots and an uncomfortable feeling that her eyes were deviating to the right. The seizures occurred multiple times per day and were refractory to efficacious doses of </a:t>
            </a:r>
            <a:r>
              <a:rPr lang="en-US" dirty="0" err="1"/>
              <a:t>levetiracetam</a:t>
            </a:r>
            <a:r>
              <a:rPr lang="en-US" dirty="0"/>
              <a:t>, oxcarbazepine, </a:t>
            </a:r>
            <a:r>
              <a:rPr lang="en-US" dirty="0" err="1"/>
              <a:t>topiramate</a:t>
            </a:r>
            <a:r>
              <a:rPr lang="en-US" dirty="0"/>
              <a:t>, lamotrigine and </a:t>
            </a:r>
            <a:r>
              <a:rPr lang="en-US" dirty="0" err="1" smtClean="0"/>
              <a:t>lacosamide</a:t>
            </a:r>
            <a:r>
              <a:rPr lang="en-US" dirty="0" smtClean="0"/>
              <a:t>. </a:t>
            </a:r>
            <a:endParaRPr lang="en-US" sz="3200" dirty="0">
              <a:latin typeface="Arial" panose="020B0604020202020204" pitchFamily="34" charset="0"/>
              <a:cs typeface="Arial" panose="020B0604020202020204" pitchFamily="34" charset="0"/>
            </a:endParaRPr>
          </a:p>
          <a:p>
            <a:pPr marL="457200" indent="-457200" algn="just">
              <a:lnSpc>
                <a:spcPct val="200000"/>
              </a:lnSpc>
              <a:buFont typeface="Arial" panose="020B0604020202020204" pitchFamily="34" charset="0"/>
              <a:buChar char="•"/>
            </a:pPr>
            <a:r>
              <a:rPr lang="en-US" dirty="0"/>
              <a:t>Scalp EEG demonstrated ictal fixation off sensitivity with left occipital spikes (Figure 1A and 1B). MR brain revealed bilateral periventricular nodular heterotopia with a </a:t>
            </a:r>
            <a:r>
              <a:rPr lang="en-US" dirty="0" err="1"/>
              <a:t>transmantle</a:t>
            </a:r>
            <a:r>
              <a:rPr lang="en-US" dirty="0"/>
              <a:t> sign (Figure 2). </a:t>
            </a:r>
            <a:endParaRPr lang="en-US" sz="32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B89BECC9-AB5A-80A0-06E4-7A14F65C2C04}"/>
              </a:ext>
            </a:extLst>
          </p:cNvPr>
          <p:cNvSpPr txBox="1"/>
          <p:nvPr/>
        </p:nvSpPr>
        <p:spPr>
          <a:xfrm>
            <a:off x="88220" y="0"/>
            <a:ext cx="6817659" cy="769441"/>
          </a:xfrm>
          <a:prstGeom prst="rect">
            <a:avLst/>
          </a:prstGeom>
          <a:noFill/>
        </p:spPr>
        <p:txBody>
          <a:bodyPr wrap="square" rtlCol="0">
            <a:spAutoFit/>
          </a:bodyPr>
          <a:lstStyle/>
          <a:p>
            <a:r>
              <a:rPr lang="en-US" sz="4400" dirty="0">
                <a:solidFill>
                  <a:srgbClr val="C00000"/>
                </a:solidFill>
                <a:latin typeface="Arial" panose="020B0604020202020204" pitchFamily="34" charset="0"/>
                <a:cs typeface="Arial" panose="020B0604020202020204" pitchFamily="34" charset="0"/>
              </a:rPr>
              <a:t>Case Report</a:t>
            </a:r>
          </a:p>
        </p:txBody>
      </p:sp>
      <p:cxnSp>
        <p:nvCxnSpPr>
          <p:cNvPr id="13" name="Straight Connector 12">
            <a:extLst>
              <a:ext uri="{FF2B5EF4-FFF2-40B4-BE49-F238E27FC236}">
                <a16:creationId xmlns:a16="http://schemas.microsoft.com/office/drawing/2014/main" id="{D49817E1-9858-E40B-39FD-C6ACB2766262}"/>
              </a:ext>
            </a:extLst>
          </p:cNvPr>
          <p:cNvCxnSpPr/>
          <p:nvPr/>
        </p:nvCxnSpPr>
        <p:spPr>
          <a:xfrm>
            <a:off x="88220" y="5980854"/>
            <a:ext cx="11907353"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88066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clipart&#10;&#10;Description automatically generated">
            <a:extLst>
              <a:ext uri="{FF2B5EF4-FFF2-40B4-BE49-F238E27FC236}">
                <a16:creationId xmlns:a16="http://schemas.microsoft.com/office/drawing/2014/main" id="{18C5A51B-1E9E-2944-25C9-1C65590899F5}"/>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8220" y="6156399"/>
            <a:ext cx="2342983" cy="594976"/>
          </a:xfrm>
          <a:prstGeom prst="rect">
            <a:avLst/>
          </a:prstGeom>
        </p:spPr>
      </p:pic>
      <p:pic>
        <p:nvPicPr>
          <p:cNvPr id="4" name="Picture 3" descr="A picture containing icon&#10;&#10;Description automatically generated">
            <a:extLst>
              <a:ext uri="{FF2B5EF4-FFF2-40B4-BE49-F238E27FC236}">
                <a16:creationId xmlns:a16="http://schemas.microsoft.com/office/drawing/2014/main" id="{FFE5E166-0B7C-0D56-6102-8620C6764D1E}"/>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891521" y="6156398"/>
            <a:ext cx="1168036" cy="594976"/>
          </a:xfrm>
          <a:prstGeom prst="rect">
            <a:avLst/>
          </a:prstGeom>
        </p:spPr>
      </p:pic>
      <p:sp>
        <p:nvSpPr>
          <p:cNvPr id="9" name="TextBox 8">
            <a:extLst>
              <a:ext uri="{FF2B5EF4-FFF2-40B4-BE49-F238E27FC236}">
                <a16:creationId xmlns:a16="http://schemas.microsoft.com/office/drawing/2014/main" id="{B89BECC9-AB5A-80A0-06E4-7A14F65C2C04}"/>
              </a:ext>
            </a:extLst>
          </p:cNvPr>
          <p:cNvSpPr txBox="1"/>
          <p:nvPr/>
        </p:nvSpPr>
        <p:spPr>
          <a:xfrm>
            <a:off x="88220" y="0"/>
            <a:ext cx="6817659" cy="769441"/>
          </a:xfrm>
          <a:prstGeom prst="rect">
            <a:avLst/>
          </a:prstGeom>
          <a:noFill/>
        </p:spPr>
        <p:txBody>
          <a:bodyPr wrap="square" rtlCol="0">
            <a:spAutoFit/>
          </a:bodyPr>
          <a:lstStyle/>
          <a:p>
            <a:r>
              <a:rPr lang="en-US" sz="4400" dirty="0">
                <a:solidFill>
                  <a:srgbClr val="C00000"/>
                </a:solidFill>
                <a:latin typeface="Arial" panose="020B0604020202020204" pitchFamily="34" charset="0"/>
                <a:cs typeface="Arial" panose="020B0604020202020204" pitchFamily="34" charset="0"/>
              </a:rPr>
              <a:t>Figure(s)</a:t>
            </a:r>
          </a:p>
        </p:txBody>
      </p:sp>
      <p:cxnSp>
        <p:nvCxnSpPr>
          <p:cNvPr id="13" name="Straight Connector 12">
            <a:extLst>
              <a:ext uri="{FF2B5EF4-FFF2-40B4-BE49-F238E27FC236}">
                <a16:creationId xmlns:a16="http://schemas.microsoft.com/office/drawing/2014/main" id="{D49817E1-9858-E40B-39FD-C6ACB2766262}"/>
              </a:ext>
            </a:extLst>
          </p:cNvPr>
          <p:cNvCxnSpPr/>
          <p:nvPr/>
        </p:nvCxnSpPr>
        <p:spPr>
          <a:xfrm>
            <a:off x="88220" y="5980854"/>
            <a:ext cx="11907353"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4"/>
          <a:stretch>
            <a:fillRect/>
          </a:stretch>
        </p:blipFill>
        <p:spPr>
          <a:xfrm>
            <a:off x="88220" y="780158"/>
            <a:ext cx="4011196" cy="4572285"/>
          </a:xfrm>
          <a:prstGeom prst="rect">
            <a:avLst/>
          </a:prstGeom>
        </p:spPr>
      </p:pic>
      <p:pic>
        <p:nvPicPr>
          <p:cNvPr id="6" name="Picture 5"/>
          <p:cNvPicPr>
            <a:picLocks noChangeAspect="1"/>
          </p:cNvPicPr>
          <p:nvPr/>
        </p:nvPicPr>
        <p:blipFill>
          <a:blip r:embed="rId5"/>
          <a:stretch>
            <a:fillRect/>
          </a:stretch>
        </p:blipFill>
        <p:spPr>
          <a:xfrm>
            <a:off x="3981676" y="856562"/>
            <a:ext cx="3769928" cy="2353314"/>
          </a:xfrm>
          <a:prstGeom prst="rect">
            <a:avLst/>
          </a:prstGeom>
        </p:spPr>
      </p:pic>
      <p:pic>
        <p:nvPicPr>
          <p:cNvPr id="7" name="Picture 6"/>
          <p:cNvPicPr>
            <a:picLocks noChangeAspect="1"/>
          </p:cNvPicPr>
          <p:nvPr/>
        </p:nvPicPr>
        <p:blipFill>
          <a:blip r:embed="rId6"/>
          <a:stretch>
            <a:fillRect/>
          </a:stretch>
        </p:blipFill>
        <p:spPr>
          <a:xfrm>
            <a:off x="4099416" y="3395304"/>
            <a:ext cx="3534447" cy="2214694"/>
          </a:xfrm>
          <a:prstGeom prst="rect">
            <a:avLst/>
          </a:prstGeom>
        </p:spPr>
      </p:pic>
      <p:pic>
        <p:nvPicPr>
          <p:cNvPr id="8" name="Picture 7"/>
          <p:cNvPicPr>
            <a:picLocks noChangeAspect="1"/>
          </p:cNvPicPr>
          <p:nvPr/>
        </p:nvPicPr>
        <p:blipFill>
          <a:blip r:embed="rId7"/>
          <a:stretch>
            <a:fillRect/>
          </a:stretch>
        </p:blipFill>
        <p:spPr>
          <a:xfrm>
            <a:off x="7791939" y="60522"/>
            <a:ext cx="4484078" cy="5920332"/>
          </a:xfrm>
          <a:prstGeom prst="rect">
            <a:avLst/>
          </a:prstGeom>
        </p:spPr>
      </p:pic>
    </p:spTree>
    <p:extLst>
      <p:ext uri="{BB962C8B-B14F-4D97-AF65-F5344CB8AC3E}">
        <p14:creationId xmlns:p14="http://schemas.microsoft.com/office/powerpoint/2010/main" val="21463042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clipart&#10;&#10;Description automatically generated">
            <a:extLst>
              <a:ext uri="{FF2B5EF4-FFF2-40B4-BE49-F238E27FC236}">
                <a16:creationId xmlns:a16="http://schemas.microsoft.com/office/drawing/2014/main" id="{18C5A51B-1E9E-2944-25C9-1C65590899F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8220" y="6156399"/>
            <a:ext cx="2342983" cy="594976"/>
          </a:xfrm>
          <a:prstGeom prst="rect">
            <a:avLst/>
          </a:prstGeom>
        </p:spPr>
      </p:pic>
      <p:pic>
        <p:nvPicPr>
          <p:cNvPr id="4" name="Picture 3" descr="A picture containing icon&#10;&#10;Description automatically generated">
            <a:extLst>
              <a:ext uri="{FF2B5EF4-FFF2-40B4-BE49-F238E27FC236}">
                <a16:creationId xmlns:a16="http://schemas.microsoft.com/office/drawing/2014/main" id="{FFE5E166-0B7C-0D56-6102-8620C6764D1E}"/>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891521" y="6156398"/>
            <a:ext cx="1168036" cy="594976"/>
          </a:xfrm>
          <a:prstGeom prst="rect">
            <a:avLst/>
          </a:prstGeom>
        </p:spPr>
      </p:pic>
      <p:sp>
        <p:nvSpPr>
          <p:cNvPr id="9" name="TextBox 8">
            <a:extLst>
              <a:ext uri="{FF2B5EF4-FFF2-40B4-BE49-F238E27FC236}">
                <a16:creationId xmlns:a16="http://schemas.microsoft.com/office/drawing/2014/main" id="{B89BECC9-AB5A-80A0-06E4-7A14F65C2C04}"/>
              </a:ext>
            </a:extLst>
          </p:cNvPr>
          <p:cNvSpPr txBox="1"/>
          <p:nvPr/>
        </p:nvSpPr>
        <p:spPr>
          <a:xfrm>
            <a:off x="88220" y="0"/>
            <a:ext cx="6817659" cy="769441"/>
          </a:xfrm>
          <a:prstGeom prst="rect">
            <a:avLst/>
          </a:prstGeom>
          <a:noFill/>
        </p:spPr>
        <p:txBody>
          <a:bodyPr wrap="square" rtlCol="0">
            <a:spAutoFit/>
          </a:bodyPr>
          <a:lstStyle/>
          <a:p>
            <a:r>
              <a:rPr lang="en-US" sz="4400" dirty="0">
                <a:solidFill>
                  <a:srgbClr val="C00000"/>
                </a:solidFill>
                <a:latin typeface="Arial" panose="020B0604020202020204" pitchFamily="34" charset="0"/>
                <a:cs typeface="Arial" panose="020B0604020202020204" pitchFamily="34" charset="0"/>
              </a:rPr>
              <a:t>Video(s)</a:t>
            </a:r>
          </a:p>
        </p:txBody>
      </p:sp>
      <p:cxnSp>
        <p:nvCxnSpPr>
          <p:cNvPr id="13" name="Straight Connector 12">
            <a:extLst>
              <a:ext uri="{FF2B5EF4-FFF2-40B4-BE49-F238E27FC236}">
                <a16:creationId xmlns:a16="http://schemas.microsoft.com/office/drawing/2014/main" id="{D49817E1-9858-E40B-39FD-C6ACB2766262}"/>
              </a:ext>
            </a:extLst>
          </p:cNvPr>
          <p:cNvCxnSpPr/>
          <p:nvPr/>
        </p:nvCxnSpPr>
        <p:spPr>
          <a:xfrm>
            <a:off x="88220" y="5980854"/>
            <a:ext cx="11907353"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7" name="officeArt object" descr="Group 8"/>
          <p:cNvGrpSpPr/>
          <p:nvPr/>
        </p:nvGrpSpPr>
        <p:grpSpPr>
          <a:xfrm>
            <a:off x="3693152" y="0"/>
            <a:ext cx="5143500" cy="5505452"/>
            <a:chOff x="0" y="-1"/>
            <a:chExt cx="5143500" cy="5505452"/>
          </a:xfrm>
        </p:grpSpPr>
        <p:pic>
          <p:nvPicPr>
            <p:cNvPr id="8" name="Picture 7" descr="Picture 5"/>
            <p:cNvPicPr>
              <a:picLocks noChangeAspect="1"/>
            </p:cNvPicPr>
            <p:nvPr/>
          </p:nvPicPr>
          <p:blipFill>
            <a:blip r:embed="rId5">
              <a:extLst/>
            </a:blip>
            <a:srcRect l="16742" r="15836" b="9955"/>
            <a:stretch>
              <a:fillRect/>
            </a:stretch>
          </p:blipFill>
          <p:spPr>
            <a:xfrm>
              <a:off x="0" y="-1"/>
              <a:ext cx="2238375" cy="2989582"/>
            </a:xfrm>
            <a:prstGeom prst="rect">
              <a:avLst/>
            </a:prstGeom>
            <a:ln w="12700" cap="flat">
              <a:noFill/>
              <a:miter lim="400000"/>
            </a:ln>
            <a:effectLst/>
          </p:spPr>
        </p:pic>
        <p:pic>
          <p:nvPicPr>
            <p:cNvPr id="10" name="Picture 9" descr="Picture 6"/>
            <p:cNvPicPr>
              <a:picLocks noChangeAspect="1"/>
            </p:cNvPicPr>
            <p:nvPr/>
          </p:nvPicPr>
          <p:blipFill>
            <a:blip r:embed="rId6">
              <a:extLst/>
            </a:blip>
            <a:srcRect l="5448" t="12660" r="9295" b="159"/>
            <a:stretch>
              <a:fillRect/>
            </a:stretch>
          </p:blipFill>
          <p:spPr>
            <a:xfrm>
              <a:off x="2219325" y="-1"/>
              <a:ext cx="2924175" cy="2989582"/>
            </a:xfrm>
            <a:prstGeom prst="rect">
              <a:avLst/>
            </a:prstGeom>
            <a:ln w="12700" cap="flat">
              <a:noFill/>
              <a:miter lim="400000"/>
            </a:ln>
            <a:effectLst/>
          </p:spPr>
        </p:pic>
        <p:sp>
          <p:nvSpPr>
            <p:cNvPr id="11" name="Shape 1073741842"/>
            <p:cNvSpPr/>
            <p:nvPr/>
          </p:nvSpPr>
          <p:spPr>
            <a:xfrm>
              <a:off x="0" y="2933700"/>
              <a:ext cx="5143500" cy="2571751"/>
            </a:xfrm>
            <a:prstGeom prst="rect">
              <a:avLst/>
            </a:prstGeom>
          </p:spPr>
          <p:txBody>
            <a:bodyPr/>
            <a:lstStyle/>
            <a:p>
              <a:pPr marL="0" marR="0">
                <a:spcBef>
                  <a:spcPts val="0"/>
                </a:spcBef>
                <a:spcAft>
                  <a:spcPts val="0"/>
                </a:spcAft>
              </a:pPr>
              <a:endParaRPr lang="en-US" sz="1200">
                <a:effectLst/>
                <a:latin typeface="Times New Roman" panose="02020603050405020304" pitchFamily="18" charset="0"/>
                <a:ea typeface="Arial Unicode MS"/>
              </a:endParaRPr>
            </a:p>
          </p:txBody>
        </p:sp>
      </p:grpSp>
      <p:pic>
        <p:nvPicPr>
          <p:cNvPr id="12" name="officeArt object" descr="Picture 7"/>
          <p:cNvPicPr/>
          <p:nvPr/>
        </p:nvPicPr>
        <p:blipFill>
          <a:blip r:embed="rId7">
            <a:extLst/>
          </a:blip>
          <a:stretch>
            <a:fillRect/>
          </a:stretch>
        </p:blipFill>
        <p:spPr>
          <a:xfrm>
            <a:off x="3693152" y="2933702"/>
            <a:ext cx="5143500" cy="2571750"/>
          </a:xfrm>
          <a:prstGeom prst="rect">
            <a:avLst/>
          </a:prstGeom>
          <a:ln w="12700" cap="flat">
            <a:noFill/>
            <a:miter lim="400000"/>
          </a:ln>
          <a:effectLst/>
        </p:spPr>
      </p:pic>
    </p:spTree>
    <p:extLst>
      <p:ext uri="{BB962C8B-B14F-4D97-AF65-F5344CB8AC3E}">
        <p14:creationId xmlns:p14="http://schemas.microsoft.com/office/powerpoint/2010/main" val="26082402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clipart&#10;&#10;Description automatically generated">
            <a:extLst>
              <a:ext uri="{FF2B5EF4-FFF2-40B4-BE49-F238E27FC236}">
                <a16:creationId xmlns:a16="http://schemas.microsoft.com/office/drawing/2014/main" id="{18C5A51B-1E9E-2944-25C9-1C65590899F5}"/>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8220" y="6156399"/>
            <a:ext cx="2342983" cy="594976"/>
          </a:xfrm>
          <a:prstGeom prst="rect">
            <a:avLst/>
          </a:prstGeom>
        </p:spPr>
      </p:pic>
      <p:pic>
        <p:nvPicPr>
          <p:cNvPr id="4" name="Picture 3" descr="A picture containing icon&#10;&#10;Description automatically generated">
            <a:extLst>
              <a:ext uri="{FF2B5EF4-FFF2-40B4-BE49-F238E27FC236}">
                <a16:creationId xmlns:a16="http://schemas.microsoft.com/office/drawing/2014/main" id="{FFE5E166-0B7C-0D56-6102-8620C6764D1E}"/>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891521" y="6156398"/>
            <a:ext cx="1168036" cy="594976"/>
          </a:xfrm>
          <a:prstGeom prst="rect">
            <a:avLst/>
          </a:prstGeom>
        </p:spPr>
      </p:pic>
      <p:sp>
        <p:nvSpPr>
          <p:cNvPr id="9" name="TextBox 8">
            <a:extLst>
              <a:ext uri="{FF2B5EF4-FFF2-40B4-BE49-F238E27FC236}">
                <a16:creationId xmlns:a16="http://schemas.microsoft.com/office/drawing/2014/main" id="{B89BECC9-AB5A-80A0-06E4-7A14F65C2C04}"/>
              </a:ext>
            </a:extLst>
          </p:cNvPr>
          <p:cNvSpPr txBox="1"/>
          <p:nvPr/>
        </p:nvSpPr>
        <p:spPr>
          <a:xfrm>
            <a:off x="88220" y="0"/>
            <a:ext cx="6817659" cy="769441"/>
          </a:xfrm>
          <a:prstGeom prst="rect">
            <a:avLst/>
          </a:prstGeom>
          <a:noFill/>
        </p:spPr>
        <p:txBody>
          <a:bodyPr wrap="square" rtlCol="0">
            <a:spAutoFit/>
          </a:bodyPr>
          <a:lstStyle/>
          <a:p>
            <a:r>
              <a:rPr lang="en-US" sz="4400" dirty="0">
                <a:solidFill>
                  <a:srgbClr val="C00000"/>
                </a:solidFill>
                <a:latin typeface="Arial" panose="020B0604020202020204" pitchFamily="34" charset="0"/>
                <a:cs typeface="Arial" panose="020B0604020202020204" pitchFamily="34" charset="0"/>
              </a:rPr>
              <a:t>Discussion</a:t>
            </a:r>
          </a:p>
        </p:txBody>
      </p:sp>
      <p:cxnSp>
        <p:nvCxnSpPr>
          <p:cNvPr id="13" name="Straight Connector 12">
            <a:extLst>
              <a:ext uri="{FF2B5EF4-FFF2-40B4-BE49-F238E27FC236}">
                <a16:creationId xmlns:a16="http://schemas.microsoft.com/office/drawing/2014/main" id="{D49817E1-9858-E40B-39FD-C6ACB2766262}"/>
              </a:ext>
            </a:extLst>
          </p:cNvPr>
          <p:cNvCxnSpPr/>
          <p:nvPr/>
        </p:nvCxnSpPr>
        <p:spPr>
          <a:xfrm>
            <a:off x="88220" y="5980854"/>
            <a:ext cx="11907353"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 name="Content Placeholder 2">
            <a:extLst>
              <a:ext uri="{FF2B5EF4-FFF2-40B4-BE49-F238E27FC236}">
                <a16:creationId xmlns:a16="http://schemas.microsoft.com/office/drawing/2014/main" id="{C118B30C-1AA3-2D80-0ACF-EF462D72F3C6}"/>
              </a:ext>
            </a:extLst>
          </p:cNvPr>
          <p:cNvSpPr txBox="1">
            <a:spLocks/>
          </p:cNvSpPr>
          <p:nvPr/>
        </p:nvSpPr>
        <p:spPr>
          <a:xfrm>
            <a:off x="88220" y="877145"/>
            <a:ext cx="11471156" cy="4880956"/>
          </a:xfrm>
          <a:prstGeom prst="rect">
            <a:avLst/>
          </a:prstGeom>
        </p:spPr>
        <p:txBody>
          <a:bodyPr vert="horz" lIns="91440" tIns="45720" rIns="91440" bIns="45720" rtlCol="0">
            <a:normAutofit fontScale="7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200000"/>
              </a:lnSpc>
              <a:buFont typeface="Arial" panose="020B0604020202020204" pitchFamily="34" charset="0"/>
              <a:buChar char="•"/>
            </a:pPr>
            <a:r>
              <a:rPr lang="en-US" dirty="0"/>
              <a:t>We hypothesized that a localizing signal could be obtained if the patient underwent fMRI while capturing ictal fixation off sensitivity using a simple eyes open/ eyes closed paradigm instead of bilaterally implanting both heterotopias to capture seizure with SEEG. </a:t>
            </a:r>
            <a:endParaRPr lang="en-US" dirty="0" smtClean="0"/>
          </a:p>
          <a:p>
            <a:pPr marL="457200" indent="-457200" algn="just">
              <a:lnSpc>
                <a:spcPct val="200000"/>
              </a:lnSpc>
              <a:buFont typeface="Arial" panose="020B0604020202020204" pitchFamily="34" charset="0"/>
              <a:buChar char="•"/>
            </a:pPr>
            <a:r>
              <a:rPr lang="en-US" dirty="0"/>
              <a:t>The patient experienced her typical event while in the fMRI scanner using the proposed paradigm. The fMRI brain successfully localized the patient’s ictal fixation off sensitivity using the simple eyes open/ eyes closed paradigm (Figure 3). </a:t>
            </a:r>
            <a:endParaRPr lang="en-US" dirty="0" smtClean="0"/>
          </a:p>
          <a:p>
            <a:pPr marL="457200" indent="-457200" algn="just">
              <a:lnSpc>
                <a:spcPct val="200000"/>
              </a:lnSpc>
              <a:buFont typeface="Arial" panose="020B0604020202020204" pitchFamily="34" charset="0"/>
              <a:buChar char="•"/>
            </a:pPr>
            <a:r>
              <a:rPr lang="en-US" dirty="0"/>
              <a:t>Unilateral, targeted SEEG implantation of the identified heterotopia (Figure 4) captured the ictal FOS for confirmation and following, (Figure 5) the patient underwent a laser ablation (Figure 6) of the combined electrophysiological -and fMRI – identified epileptogenic area.  She has remained seizure free following surgery without visual or neurologic deficits. </a:t>
            </a: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41119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clipart&#10;&#10;Description automatically generated">
            <a:extLst>
              <a:ext uri="{FF2B5EF4-FFF2-40B4-BE49-F238E27FC236}">
                <a16:creationId xmlns:a16="http://schemas.microsoft.com/office/drawing/2014/main" id="{18C5A51B-1E9E-2944-25C9-1C65590899F5}"/>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8220" y="6156399"/>
            <a:ext cx="2342983" cy="594976"/>
          </a:xfrm>
          <a:prstGeom prst="rect">
            <a:avLst/>
          </a:prstGeom>
        </p:spPr>
      </p:pic>
      <p:pic>
        <p:nvPicPr>
          <p:cNvPr id="4" name="Picture 3" descr="A picture containing icon&#10;&#10;Description automatically generated">
            <a:extLst>
              <a:ext uri="{FF2B5EF4-FFF2-40B4-BE49-F238E27FC236}">
                <a16:creationId xmlns:a16="http://schemas.microsoft.com/office/drawing/2014/main" id="{FFE5E166-0B7C-0D56-6102-8620C6764D1E}"/>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891521" y="6156398"/>
            <a:ext cx="1168036" cy="594976"/>
          </a:xfrm>
          <a:prstGeom prst="rect">
            <a:avLst/>
          </a:prstGeom>
        </p:spPr>
      </p:pic>
      <p:sp>
        <p:nvSpPr>
          <p:cNvPr id="9" name="TextBox 8">
            <a:extLst>
              <a:ext uri="{FF2B5EF4-FFF2-40B4-BE49-F238E27FC236}">
                <a16:creationId xmlns:a16="http://schemas.microsoft.com/office/drawing/2014/main" id="{B89BECC9-AB5A-80A0-06E4-7A14F65C2C04}"/>
              </a:ext>
            </a:extLst>
          </p:cNvPr>
          <p:cNvSpPr txBox="1"/>
          <p:nvPr/>
        </p:nvSpPr>
        <p:spPr>
          <a:xfrm>
            <a:off x="88220" y="0"/>
            <a:ext cx="6817659" cy="769441"/>
          </a:xfrm>
          <a:prstGeom prst="rect">
            <a:avLst/>
          </a:prstGeom>
          <a:noFill/>
        </p:spPr>
        <p:txBody>
          <a:bodyPr wrap="square" rtlCol="0">
            <a:spAutoFit/>
          </a:bodyPr>
          <a:lstStyle/>
          <a:p>
            <a:r>
              <a:rPr lang="en-US" sz="4400" dirty="0">
                <a:solidFill>
                  <a:srgbClr val="C00000"/>
                </a:solidFill>
                <a:latin typeface="Arial" panose="020B0604020202020204" pitchFamily="34" charset="0"/>
                <a:cs typeface="Arial" panose="020B0604020202020204" pitchFamily="34" charset="0"/>
              </a:rPr>
              <a:t>Conclusion</a:t>
            </a:r>
          </a:p>
        </p:txBody>
      </p:sp>
      <p:cxnSp>
        <p:nvCxnSpPr>
          <p:cNvPr id="13" name="Straight Connector 12">
            <a:extLst>
              <a:ext uri="{FF2B5EF4-FFF2-40B4-BE49-F238E27FC236}">
                <a16:creationId xmlns:a16="http://schemas.microsoft.com/office/drawing/2014/main" id="{D49817E1-9858-E40B-39FD-C6ACB2766262}"/>
              </a:ext>
            </a:extLst>
          </p:cNvPr>
          <p:cNvCxnSpPr/>
          <p:nvPr/>
        </p:nvCxnSpPr>
        <p:spPr>
          <a:xfrm>
            <a:off x="88220" y="5980854"/>
            <a:ext cx="11907353"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 name="Content Placeholder 2">
            <a:extLst>
              <a:ext uri="{FF2B5EF4-FFF2-40B4-BE49-F238E27FC236}">
                <a16:creationId xmlns:a16="http://schemas.microsoft.com/office/drawing/2014/main" id="{C118B30C-1AA3-2D80-0ACF-EF462D72F3C6}"/>
              </a:ext>
            </a:extLst>
          </p:cNvPr>
          <p:cNvSpPr txBox="1">
            <a:spLocks/>
          </p:cNvSpPr>
          <p:nvPr/>
        </p:nvSpPr>
        <p:spPr>
          <a:xfrm>
            <a:off x="88220" y="877145"/>
            <a:ext cx="11471156" cy="4880956"/>
          </a:xfrm>
          <a:prstGeom prst="rect">
            <a:avLst/>
          </a:prstGeom>
        </p:spPr>
        <p:txBody>
          <a:bodyPr vert="horz" lIns="91440" tIns="45720" rIns="91440" bIns="45720" rtlCol="0">
            <a:normAutofit fontScale="850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200000"/>
              </a:lnSpc>
              <a:buFont typeface="Arial" panose="020B0604020202020204" pitchFamily="34" charset="0"/>
              <a:buChar char="•"/>
            </a:pPr>
            <a:r>
              <a:rPr lang="en-US" dirty="0"/>
              <a:t>Given the concordance of the patients scalp EEG and fMRI, the patient was spared bilateral implantation of the periventricular nodular hypoplasia. Without this concordant information, planning a unilateral implantation from data on a routine EEG may be risky, especially considering the broad and complex epilepsy networks that can be present when faced with </a:t>
            </a:r>
            <a:r>
              <a:rPr lang="en-US" dirty="0" smtClean="0"/>
              <a:t>heterotopias. </a:t>
            </a:r>
            <a:endParaRPr lang="en-US" sz="3200" dirty="0">
              <a:latin typeface="Arial" panose="020B0604020202020204" pitchFamily="34" charset="0"/>
              <a:cs typeface="Arial" panose="020B0604020202020204" pitchFamily="34" charset="0"/>
            </a:endParaRPr>
          </a:p>
          <a:p>
            <a:pPr marL="457200" indent="-457200" algn="just">
              <a:lnSpc>
                <a:spcPct val="200000"/>
              </a:lnSpc>
              <a:buFont typeface="Arial" panose="020B0604020202020204" pitchFamily="34" charset="0"/>
              <a:buChar char="•"/>
            </a:pPr>
            <a:r>
              <a:rPr lang="en-US" dirty="0"/>
              <a:t>This case highlights fMRI’s ability to identify the epileptogenic zone in FOS using a simple eyes open/ eyes closed paradigm. More specifically, this case demonstrated fMRI’s unique ability to localize ictal fixation off sensitivity. This novel use of fMRI paradigm calls for further research. </a:t>
            </a:r>
            <a:endParaRPr lang="en-US" sz="3200" dirty="0">
              <a:latin typeface="Arial" panose="020B0604020202020204" pitchFamily="34" charset="0"/>
              <a:cs typeface="Arial" panose="020B0604020202020204" pitchFamily="34" charset="0"/>
            </a:endParaRPr>
          </a:p>
          <a:p>
            <a:pPr marL="457200" indent="-457200" algn="just">
              <a:lnSpc>
                <a:spcPct val="200000"/>
              </a:lnSpc>
              <a:buFont typeface="Arial" panose="020B0604020202020204" pitchFamily="34" charset="0"/>
              <a:buChar char="•"/>
            </a:pP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42019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9387</TotalTime>
  <Words>447</Words>
  <Application>Microsoft Office PowerPoint</Application>
  <PresentationFormat>Widescreen</PresentationFormat>
  <Paragraphs>20</Paragraphs>
  <Slides>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Arial Unicode MS</vt:lpstr>
      <vt:lpstr>Calibri</vt:lpstr>
      <vt:lpstr>Calibri Light</vt:lpstr>
      <vt:lpstr>Times New Roman</vt:lpstr>
      <vt:lpstr>Office Theme</vt:lpstr>
      <vt:lpstr>Paradigm found: Epileptogenic Zone Identified by fMRI in Ictal Fixation Off Sensitivity </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Prominent ocular artifact from atypical ocular bobbing</dc:title>
  <dc:creator>Roohi Katyal</dc:creator>
  <cp:lastModifiedBy>Nordli, Douglas [UCM]</cp:lastModifiedBy>
  <cp:revision>57</cp:revision>
  <dcterms:created xsi:type="dcterms:W3CDTF">2021-09-03T02:53:53Z</dcterms:created>
  <dcterms:modified xsi:type="dcterms:W3CDTF">2023-09-25T14:54:50Z</dcterms:modified>
</cp:coreProperties>
</file>