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7" r:id="rId3"/>
    <p:sldId id="284" r:id="rId4"/>
    <p:sldId id="285" r:id="rId5"/>
    <p:sldId id="289" r:id="rId6"/>
    <p:sldId id="287" r:id="rId7"/>
    <p:sldId id="28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1" autoAdjust="0"/>
    <p:restoredTop sz="88906"/>
  </p:normalViewPr>
  <p:slideViewPr>
    <p:cSldViewPr snapToGrid="0">
      <p:cViewPr varScale="1">
        <p:scale>
          <a:sx n="100" d="100"/>
          <a:sy n="100" d="100"/>
        </p:scale>
        <p:origin x="1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4827D1-7AD3-4E88-A358-A6798AD58393}" type="datetimeFigureOut">
              <a:rPr lang="en-US" smtClean="0"/>
              <a:t>7/27/24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88DB4-2A6E-42B1-BCC3-4EBEDE2DE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02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Figure 1: CURRY 9 software source localization of ictal rhythmic pattern with modest confidence and localization to the left fronto-temporal region.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C88DB4-2A6E-42B1-BCC3-4EBEDE2DEB5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85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Video 1: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Video-scalp EEG shows one electroclinical seizure featuring right arm extension and right index finger pointing (sensitivity: 20 uV/mm, LF: 1 Hz, HFF: 70 Hz, notch 60 Hz). Rhythmic spike discharges are noted maximally in the left frontocentral region with spread into the left temporal chain.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C88DB4-2A6E-42B1-BCC3-4EBEDE2DEB5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01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76C64-D33D-4875-B15B-228CEFBE96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C6523E-17EF-46C9-BF86-156230CDEE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B2AFA-C4D8-4765-B2E5-ABFBC2BED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F08413-C71C-4AF7-BAF9-5870A3C15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6C0AB-215D-4BA6-BC08-1B600502A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64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F5230-EC24-4DBB-9563-9DB5B65E0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5CF2B-D7C1-4A31-BA7E-A3DCF81335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B722E-F96C-423B-808C-29FA16990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2C0F7-3EA5-4E97-939D-C7E0F905D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B3E83-3ED2-43CA-A9E7-614AF721E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436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A2AEE2-BB6F-41BE-B671-91C5DFA3E9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FEBC65-9CD2-4627-8E7A-2720A584B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84B67C-BBDF-49C2-A091-1442A8467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9511D-4CDC-4C6A-A2AF-F6633BA9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E3787-2F9D-49B6-8BB7-A488CA8C2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776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EC6C4-7FBE-42A2-B734-93DFEB01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38551-11BA-4EB5-9E96-6168DBA519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93B23A-46A1-406E-A2AF-8A4B2BA49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499FE-6A6C-4582-9C56-97D9D7480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6AA1E-3717-41E1-A484-DE7085AAA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322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64FC0-9A2E-46D4-B7E0-05F894602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0DCBD9-9643-4C4E-9677-56E0C8A074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78B851-02C1-4090-A082-A685751DD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047AC-A010-40BA-A187-6D6F505B8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46E82-7B89-4EF8-9D64-843A66666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403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6BF35-756B-484C-8B11-7BDD165DC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D1C3C-7070-4932-8228-9808CD8B7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54B94D-0CB6-43DE-B2F8-8AD49E3C4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78ABD7-BF13-4ED1-818C-7FF2961D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9E7F51-C22C-4329-88BE-06F827FB3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A249C-0FB6-424F-BD62-21CD5683E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91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9331E-5A70-4F63-A740-5226DEABA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0BDA8-1BB0-4DD7-91AE-EADC457B3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47E6A5-AE1F-4978-B903-9F2708B6A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248BFB-77F4-4973-83A4-25DC1C060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7CA3D4-1FBD-48BA-BAE3-17B63DD8B7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C03382-9714-4F2C-9F18-1B40257A6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34CB18-929B-4DCF-AEB6-21448397A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AA2E40-5D07-4E35-A00E-4939D799D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816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24C89-092F-4DFB-BD84-F157CAAAD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0EE58E-3234-4FB0-BE57-F823E9646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2CBD56-EC62-4987-B5CB-67362BCA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A09406-1DF3-4C2C-BB04-8EFB7E6F9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900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AA88CA-3BD1-4805-B105-640662AA3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8C8933-0304-4E72-9E11-C6C597717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7D63E6-2250-450C-9E17-17D4B9B43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9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01CF4-5A5D-49DA-B5AC-A0257B484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0F8D6-2EE6-47FF-A9EB-34C915C6E2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2D3E31-7E06-4995-91A7-14CBE420A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D75B8C-5211-40A7-B1C8-9BD953156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E7157-FA15-4A4E-89FB-59CB881D1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2987C-CD51-4CA5-8A0F-3147D5D2C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589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951FC-5180-4D7F-825B-8B760A3BD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48BB3D-F710-4624-A86F-7F0A7282E6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ACD5C8-FC42-4335-BE62-7E75A70590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F82B0A-E6FC-4EC6-A042-CAB72B691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432FA7-C471-4914-A421-C1504DB34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56C283-6E50-4BB8-9DF4-28F4F9A13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98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3CECF1-CADE-48BD-864E-12E0DFF19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AA4DEB-A1A0-4BA6-BBCF-7EE25F0CF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CDF24-DD2C-46FE-B9F2-FDCFB9D539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A1D74-C884-4593-AB7D-CC45B69C1709}" type="datetimeFigureOut">
              <a:rPr lang="en-US" smtClean="0"/>
              <a:t>7/27/24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488C3C-44BC-4F19-86A6-78CC169A5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82FB53-8922-4D08-82D1-59D269B8A6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FB9FE-3A98-436A-B65B-8155CB16A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00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A0C9F-0AC4-4612-87E6-6640752E6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47799"/>
            <a:ext cx="12192000" cy="1538809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rgbClr val="1C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Ictal Index-Finger Pointing as a Localizing Clinical Sign in a Pediatric Patient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8C5A51B-1E9E-2944-25C9-1C65590899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" y="6156399"/>
            <a:ext cx="2342983" cy="594976"/>
          </a:xfrm>
          <a:prstGeom prst="rect">
            <a:avLst/>
          </a:prstGeom>
        </p:spPr>
      </p:pic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FFE5E166-0B7C-0D56-6102-8620C6764D1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521" y="6156398"/>
            <a:ext cx="1168036" cy="59497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37F9F9-8E94-4E18-CC41-8E5E553A559D}"/>
              </a:ext>
            </a:extLst>
          </p:cNvPr>
          <p:cNvCxnSpPr/>
          <p:nvPr/>
        </p:nvCxnSpPr>
        <p:spPr>
          <a:xfrm>
            <a:off x="88220" y="5980854"/>
            <a:ext cx="1190735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AF6877E5-15A1-EF06-6B68-5B78D5AB3E58}"/>
              </a:ext>
            </a:extLst>
          </p:cNvPr>
          <p:cNvSpPr txBox="1">
            <a:spLocks/>
          </p:cNvSpPr>
          <p:nvPr/>
        </p:nvSpPr>
        <p:spPr>
          <a:xfrm>
            <a:off x="0" y="3680852"/>
            <a:ext cx="12192000" cy="7151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i="1" dirty="0">
                <a:solidFill>
                  <a:srgbClr val="1C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Joshua Chang, Mohamed Taha, Douglas Nordli III</a:t>
            </a:r>
            <a:endParaRPr lang="en-US" sz="3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515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8C5A51B-1E9E-2944-25C9-1C65590899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" y="6156399"/>
            <a:ext cx="2342983" cy="594976"/>
          </a:xfrm>
          <a:prstGeom prst="rect">
            <a:avLst/>
          </a:prstGeom>
        </p:spPr>
      </p:pic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FFE5E166-0B7C-0D56-6102-8620C6764D1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521" y="6156398"/>
            <a:ext cx="1168036" cy="594976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B5767DF-6FC1-C095-64AF-60097645628C}"/>
              </a:ext>
            </a:extLst>
          </p:cNvPr>
          <p:cNvSpPr txBox="1">
            <a:spLocks/>
          </p:cNvSpPr>
          <p:nvPr/>
        </p:nvSpPr>
        <p:spPr>
          <a:xfrm>
            <a:off x="88220" y="1698662"/>
            <a:ext cx="11471156" cy="34606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following case is submitted as a part of the Multimedia Teaching Material section of Epileptic Disorders, aimed at providing a strong educational message in regard to interesting electroclinical aspects of epilepsy.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case will address clinical ictal signs and their role in localization, as well as the subsequent electrophysiologic testing to confirm it’s accuracy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 videos are publicly available and readily accessible via the Epileptic Disorders Website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9BECC9-AB5A-80A0-06E4-7A14F65C2C04}"/>
              </a:ext>
            </a:extLst>
          </p:cNvPr>
          <p:cNvSpPr txBox="1"/>
          <p:nvPr/>
        </p:nvSpPr>
        <p:spPr>
          <a:xfrm>
            <a:off x="88220" y="0"/>
            <a:ext cx="6817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9817E1-9858-E40B-39FD-C6ACB2766262}"/>
              </a:ext>
            </a:extLst>
          </p:cNvPr>
          <p:cNvCxnSpPr/>
          <p:nvPr/>
        </p:nvCxnSpPr>
        <p:spPr>
          <a:xfrm>
            <a:off x="88220" y="5980854"/>
            <a:ext cx="1190735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84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8C5A51B-1E9E-2944-25C9-1C65590899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" y="6156399"/>
            <a:ext cx="2342983" cy="594976"/>
          </a:xfrm>
          <a:prstGeom prst="rect">
            <a:avLst/>
          </a:prstGeom>
        </p:spPr>
      </p:pic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FFE5E166-0B7C-0D56-6102-8620C6764D1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521" y="6156398"/>
            <a:ext cx="1168036" cy="594976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B5767DF-6FC1-C095-64AF-60097645628C}"/>
              </a:ext>
            </a:extLst>
          </p:cNvPr>
          <p:cNvSpPr txBox="1">
            <a:spLocks/>
          </p:cNvSpPr>
          <p:nvPr/>
        </p:nvSpPr>
        <p:spPr>
          <a:xfrm>
            <a:off x="88220" y="877145"/>
            <a:ext cx="11471156" cy="48809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3-year-old girl presented with episodes of right arm extension and index-finger pointing.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Ictal EEG showed rhythmic spike discharges that were maximal in the left frontocentral region with evolution and spread into the left temporal chain (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VIDEO 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MRI brain was unrevealing but lumbar puncture confirmed presence of anti-NMDAR antibodies.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Source localization software was used to map the ictus to the left fronto-temporal region (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9BECC9-AB5A-80A0-06E4-7A14F65C2C04}"/>
              </a:ext>
            </a:extLst>
          </p:cNvPr>
          <p:cNvSpPr txBox="1"/>
          <p:nvPr/>
        </p:nvSpPr>
        <p:spPr>
          <a:xfrm>
            <a:off x="88220" y="0"/>
            <a:ext cx="6817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Report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9817E1-9858-E40B-39FD-C6ACB2766262}"/>
              </a:ext>
            </a:extLst>
          </p:cNvPr>
          <p:cNvCxnSpPr/>
          <p:nvPr/>
        </p:nvCxnSpPr>
        <p:spPr>
          <a:xfrm>
            <a:off x="88220" y="5980854"/>
            <a:ext cx="1190735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806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8C5A51B-1E9E-2944-25C9-1C65590899F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" y="6156399"/>
            <a:ext cx="2342983" cy="594976"/>
          </a:xfrm>
          <a:prstGeom prst="rect">
            <a:avLst/>
          </a:prstGeom>
        </p:spPr>
      </p:pic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FFE5E166-0B7C-0D56-6102-8620C6764D1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521" y="6156398"/>
            <a:ext cx="1168036" cy="5949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9BECC9-AB5A-80A0-06E4-7A14F65C2C04}"/>
              </a:ext>
            </a:extLst>
          </p:cNvPr>
          <p:cNvSpPr txBox="1"/>
          <p:nvPr/>
        </p:nvSpPr>
        <p:spPr>
          <a:xfrm>
            <a:off x="88220" y="0"/>
            <a:ext cx="6817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Figure(s)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9817E1-9858-E40B-39FD-C6ACB2766262}"/>
              </a:ext>
            </a:extLst>
          </p:cNvPr>
          <p:cNvCxnSpPr/>
          <p:nvPr/>
        </p:nvCxnSpPr>
        <p:spPr>
          <a:xfrm>
            <a:off x="88220" y="5980854"/>
            <a:ext cx="1190735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7E97FAF-45B1-B248-4798-9F775133FE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7"/>
          <a:stretch/>
        </p:blipFill>
        <p:spPr bwMode="auto">
          <a:xfrm>
            <a:off x="2144786" y="924876"/>
            <a:ext cx="7902427" cy="50082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46304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8C5A51B-1E9E-2944-25C9-1C65590899F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" y="6156399"/>
            <a:ext cx="2342983" cy="594976"/>
          </a:xfrm>
          <a:prstGeom prst="rect">
            <a:avLst/>
          </a:prstGeom>
        </p:spPr>
      </p:pic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FFE5E166-0B7C-0D56-6102-8620C6764D1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521" y="6156398"/>
            <a:ext cx="1168036" cy="5949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9BECC9-AB5A-80A0-06E4-7A14F65C2C04}"/>
              </a:ext>
            </a:extLst>
          </p:cNvPr>
          <p:cNvSpPr txBox="1"/>
          <p:nvPr/>
        </p:nvSpPr>
        <p:spPr>
          <a:xfrm>
            <a:off x="88220" y="0"/>
            <a:ext cx="6817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Video(s)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9817E1-9858-E40B-39FD-C6ACB2766262}"/>
              </a:ext>
            </a:extLst>
          </p:cNvPr>
          <p:cNvCxnSpPr/>
          <p:nvPr/>
        </p:nvCxnSpPr>
        <p:spPr>
          <a:xfrm>
            <a:off x="88220" y="5980854"/>
            <a:ext cx="1190735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Epileptic Disorders Seizure Video_B5A0751E-E614-4200-8402-46A8682856BC.mp4">
            <a:hlinkClick r:id="" action="ppaction://media"/>
            <a:extLst>
              <a:ext uri="{FF2B5EF4-FFF2-40B4-BE49-F238E27FC236}">
                <a16:creationId xmlns:a16="http://schemas.microsoft.com/office/drawing/2014/main" id="{ABFCFF2C-7D58-E3AE-CE96-6085AD051F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2300" y="769441"/>
            <a:ext cx="10947400" cy="520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24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8C5A51B-1E9E-2944-25C9-1C65590899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" y="6156399"/>
            <a:ext cx="2342983" cy="594976"/>
          </a:xfrm>
          <a:prstGeom prst="rect">
            <a:avLst/>
          </a:prstGeom>
        </p:spPr>
      </p:pic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FFE5E166-0B7C-0D56-6102-8620C6764D1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521" y="6156398"/>
            <a:ext cx="1168036" cy="5949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9BECC9-AB5A-80A0-06E4-7A14F65C2C04}"/>
              </a:ext>
            </a:extLst>
          </p:cNvPr>
          <p:cNvSpPr txBox="1"/>
          <p:nvPr/>
        </p:nvSpPr>
        <p:spPr>
          <a:xfrm>
            <a:off x="88220" y="0"/>
            <a:ext cx="6817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9817E1-9858-E40B-39FD-C6ACB2766262}"/>
              </a:ext>
            </a:extLst>
          </p:cNvPr>
          <p:cNvCxnSpPr/>
          <p:nvPr/>
        </p:nvCxnSpPr>
        <p:spPr>
          <a:xfrm>
            <a:off x="88220" y="5980854"/>
            <a:ext cx="1190735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18B30C-1AA3-2D80-0ACF-EF462D72F3C6}"/>
              </a:ext>
            </a:extLst>
          </p:cNvPr>
          <p:cNvSpPr txBox="1">
            <a:spLocks/>
          </p:cNvSpPr>
          <p:nvPr/>
        </p:nvSpPr>
        <p:spPr>
          <a:xfrm>
            <a:off x="88220" y="1296245"/>
            <a:ext cx="11471156" cy="3898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localizing value of ictal hand signs has been studied in adults but less so in the pediatric population.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ictal fist and pointer has relatively good specificity localizing to the contralateral fronto-temporal region.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Seizures secondary to anti-NMDAR encephalitis show a predilection for the fronto-temporal region</a:t>
            </a:r>
          </a:p>
        </p:txBody>
      </p:sp>
    </p:spTree>
    <p:extLst>
      <p:ext uri="{BB962C8B-B14F-4D97-AF65-F5344CB8AC3E}">
        <p14:creationId xmlns:p14="http://schemas.microsoft.com/office/powerpoint/2010/main" val="214111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8C5A51B-1E9E-2944-25C9-1C65590899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" y="6156399"/>
            <a:ext cx="2342983" cy="594976"/>
          </a:xfrm>
          <a:prstGeom prst="rect">
            <a:avLst/>
          </a:prstGeom>
        </p:spPr>
      </p:pic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FFE5E166-0B7C-0D56-6102-8620C6764D1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521" y="6156398"/>
            <a:ext cx="1168036" cy="5949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9BECC9-AB5A-80A0-06E4-7A14F65C2C04}"/>
              </a:ext>
            </a:extLst>
          </p:cNvPr>
          <p:cNvSpPr txBox="1"/>
          <p:nvPr/>
        </p:nvSpPr>
        <p:spPr>
          <a:xfrm>
            <a:off x="88220" y="0"/>
            <a:ext cx="6817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9817E1-9858-E40B-39FD-C6ACB2766262}"/>
              </a:ext>
            </a:extLst>
          </p:cNvPr>
          <p:cNvCxnSpPr/>
          <p:nvPr/>
        </p:nvCxnSpPr>
        <p:spPr>
          <a:xfrm>
            <a:off x="88220" y="5980854"/>
            <a:ext cx="11907353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18B30C-1AA3-2D80-0ACF-EF462D72F3C6}"/>
              </a:ext>
            </a:extLst>
          </p:cNvPr>
          <p:cNvSpPr txBox="1">
            <a:spLocks/>
          </p:cNvSpPr>
          <p:nvPr/>
        </p:nvSpPr>
        <p:spPr>
          <a:xfrm>
            <a:off x="88220" y="1511722"/>
            <a:ext cx="11471156" cy="3834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Careful attention to clinical semiology and knowledge of specific ictal signs allows for rapid localization of seizures even prior to the use of electrophysiology testing or neuroimaging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Clinical localization of seizures that are confirmed by further testing also allow for narrowing of the differential diagnosis and allows for a more precise subsequent workup and treatment plan</a:t>
            </a:r>
          </a:p>
        </p:txBody>
      </p:sp>
    </p:spTree>
    <p:extLst>
      <p:ext uri="{BB962C8B-B14F-4D97-AF65-F5344CB8AC3E}">
        <p14:creationId xmlns:p14="http://schemas.microsoft.com/office/powerpoint/2010/main" val="3344201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9425</TotalTime>
  <Words>365</Words>
  <Application>Microsoft Macintosh PowerPoint</Application>
  <PresentationFormat>Widescreen</PresentationFormat>
  <Paragraphs>24</Paragraphs>
  <Slides>7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Office Theme</vt:lpstr>
      <vt:lpstr>Ictal Index-Finger Pointing as a Localizing Clinical Sign in a Pediatric Patient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Prominent ocular artifact from atypical ocular bobbing</dc:title>
  <dc:creator>Roohi Katyal</dc:creator>
  <cp:lastModifiedBy>Chang, Joshua [UCM]</cp:lastModifiedBy>
  <cp:revision>56</cp:revision>
  <dcterms:created xsi:type="dcterms:W3CDTF">2021-09-03T02:53:53Z</dcterms:created>
  <dcterms:modified xsi:type="dcterms:W3CDTF">2024-07-27T21:49:54Z</dcterms:modified>
</cp:coreProperties>
</file>